
<file path=[Content_Types].xml><?xml version="1.0" encoding="utf-8"?>
<Types xmlns="http://schemas.openxmlformats.org/package/2006/content-types">
  <Default Extension="png" ContentType="image/png"/>
  <Default Extension="mp3" ContentType="audio/unknown"/>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1522" r:id="rId2"/>
    <p:sldId id="1393" r:id="rId3"/>
    <p:sldId id="1454" r:id="rId4"/>
    <p:sldId id="1395" r:id="rId5"/>
    <p:sldId id="1408" r:id="rId6"/>
    <p:sldId id="1494" r:id="rId7"/>
    <p:sldId id="1495" r:id="rId8"/>
    <p:sldId id="1561" r:id="rId9"/>
    <p:sldId id="1479" r:id="rId10"/>
    <p:sldId id="1504" r:id="rId11"/>
    <p:sldId id="1480" r:id="rId12"/>
    <p:sldId id="1505" r:id="rId13"/>
    <p:sldId id="1512" r:id="rId14"/>
    <p:sldId id="1498" r:id="rId15"/>
    <p:sldId id="1513" r:id="rId16"/>
    <p:sldId id="1514" r:id="rId17"/>
    <p:sldId id="1515" r:id="rId18"/>
    <p:sldId id="1516" r:id="rId19"/>
    <p:sldId id="1499" r:id="rId20"/>
    <p:sldId id="1507" r:id="rId21"/>
    <p:sldId id="1500" r:id="rId22"/>
    <p:sldId id="1517" r:id="rId23"/>
    <p:sldId id="1508" r:id="rId24"/>
    <p:sldId id="1501" r:id="rId25"/>
    <p:sldId id="1509" r:id="rId26"/>
    <p:sldId id="1518" r:id="rId27"/>
    <p:sldId id="1519" r:id="rId28"/>
    <p:sldId id="1502" r:id="rId29"/>
    <p:sldId id="1510" r:id="rId30"/>
    <p:sldId id="1503" r:id="rId31"/>
    <p:sldId id="1562" r:id="rId32"/>
    <p:sldId id="1467" r:id="rId33"/>
    <p:sldId id="1520" r:id="rId34"/>
    <p:sldId id="1521" r:id="rId35"/>
    <p:sldId id="1523" r:id="rId36"/>
  </p:sldIdLst>
  <p:sldSz cx="12196763" cy="6858000"/>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444F"/>
    <a:srgbClr val="9D1721"/>
    <a:srgbClr val="DF2532"/>
    <a:srgbClr val="7F7F7F"/>
    <a:srgbClr val="BEBEBE"/>
    <a:srgbClr val="FDFDFD"/>
    <a:srgbClr val="FFFFFF"/>
    <a:srgbClr val="C2C2C2"/>
    <a:srgbClr val="FFFF8B"/>
    <a:srgbClr val="FCC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66" autoAdjust="0"/>
  </p:normalViewPr>
  <p:slideViewPr>
    <p:cSldViewPr snapToObjects="1">
      <p:cViewPr>
        <p:scale>
          <a:sx n="80" d="100"/>
          <a:sy n="80" d="100"/>
        </p:scale>
        <p:origin x="-288" y="-78"/>
      </p:cViewPr>
      <p:guideLst>
        <p:guide orient="horz" pos="2160"/>
        <p:guide pos="3841"/>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buFont typeface="Arial" panose="020B0604020202020204" pitchFamily="34" charset="0"/>
              <a:buNone/>
              <a:defRPr sz="1200">
                <a:latin typeface="微软雅黑" panose="020B0503020204020204" pitchFamily="34" charset="-122"/>
              </a:defRPr>
            </a:lvl1pPr>
          </a:lstStyle>
          <a:p>
            <a:pPr>
              <a:defRPr/>
            </a:pPr>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buFont typeface="Arial" panose="020B0604020202020204" pitchFamily="34" charset="0"/>
              <a:buNone/>
              <a:defRPr sz="1200">
                <a:latin typeface="微软雅黑" panose="020B0503020204020204" pitchFamily="34" charset="-122"/>
              </a:defRPr>
            </a:lvl1pPr>
          </a:lstStyle>
          <a:p>
            <a:pPr>
              <a:defRPr/>
            </a:pPr>
            <a:fld id="{8AB757A0-0D48-492D-BCE0-AE452A67D6FE}" type="datetimeFigureOut">
              <a:rPr lang="zh-CN" altLang="en-US" smtClean="0"/>
              <a:t>2018-11-28</a:t>
            </a:fld>
            <a:endParaRPr lang="en-US"/>
          </a:p>
        </p:txBody>
      </p:sp>
      <p:sp>
        <p:nvSpPr>
          <p:cNvPr id="5124"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buFont typeface="Arial" panose="020B0604020202020204" pitchFamily="34" charset="0"/>
              <a:buNone/>
              <a:defRPr sz="1200">
                <a:latin typeface="微软雅黑" panose="020B0503020204020204" pitchFamily="34" charset="-122"/>
              </a:defRPr>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buFont typeface="Arial" panose="020B0604020202020204" pitchFamily="34" charset="0"/>
              <a:buNone/>
              <a:defRPr sz="1200">
                <a:latin typeface="微软雅黑" panose="020B0503020204020204" pitchFamily="34" charset="-122"/>
              </a:defRPr>
            </a:lvl1pPr>
          </a:lstStyle>
          <a:p>
            <a:pPr>
              <a:defRPr/>
            </a:pPr>
            <a:fld id="{43494ED5-D662-4B4B-BC97-E55E2CEF262B}" type="slidenum">
              <a:rPr lang="zh-CN" altLang="en-US" smtClean="0"/>
              <a:t>‹#›</a:t>
            </a:fld>
            <a:endParaRPr lang="en-US"/>
          </a:p>
        </p:txBody>
      </p:sp>
    </p:spTree>
    <p:extLst>
      <p:ext uri="{BB962C8B-B14F-4D97-AF65-F5344CB8AC3E}">
        <p14:creationId xmlns:p14="http://schemas.microsoft.com/office/powerpoint/2010/main" val="10672858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t>1</a:t>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xfrm>
            <a:off x="381000" y="685800"/>
            <a:ext cx="6096000" cy="3429000"/>
          </a:xfrm>
        </p:spPr>
      </p:sp>
      <p:sp>
        <p:nvSpPr>
          <p:cNvPr id="7171" name="备注占位符 2"/>
          <p:cNvSpPr>
            <a:spLocks noGrp="1"/>
          </p:cNvSpPr>
          <p:nvPr>
            <p:ph type="body" idx="1"/>
          </p:nvPr>
        </p:nvSpPr>
        <p:spPr>
          <a:noFill/>
        </p:spPr>
        <p:txBody>
          <a:bodyPr/>
          <a:lstStyle/>
          <a:p>
            <a:endParaRPr lang="zh-CN" altLang="en-US"/>
          </a:p>
        </p:txBody>
      </p:sp>
      <p:sp>
        <p:nvSpPr>
          <p:cNvPr id="7172"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8A2B791-F294-4050-9AFA-9A68E8CC97E1}"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t>2</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xfrm>
            <a:off x="381000" y="685800"/>
            <a:ext cx="6096000" cy="3429000"/>
          </a:xfrm>
        </p:spPr>
      </p:sp>
      <p:sp>
        <p:nvSpPr>
          <p:cNvPr id="7171" name="备注占位符 2"/>
          <p:cNvSpPr>
            <a:spLocks noGrp="1"/>
          </p:cNvSpPr>
          <p:nvPr>
            <p:ph type="body" idx="1"/>
          </p:nvPr>
        </p:nvSpPr>
        <p:spPr>
          <a:noFill/>
        </p:spPr>
        <p:txBody>
          <a:bodyPr/>
          <a:lstStyle/>
          <a:p>
            <a:endParaRPr lang="zh-CN" altLang="en-US"/>
          </a:p>
        </p:txBody>
      </p:sp>
      <p:sp>
        <p:nvSpPr>
          <p:cNvPr id="7172"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8A2B791-F294-4050-9AFA-9A68E8CC97E1}"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t>3</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xfrm>
            <a:off x="381000" y="685800"/>
            <a:ext cx="6096000" cy="3429000"/>
          </a:xfrm>
        </p:spPr>
      </p:sp>
      <p:sp>
        <p:nvSpPr>
          <p:cNvPr id="7171" name="备注占位符 2"/>
          <p:cNvSpPr>
            <a:spLocks noGrp="1"/>
          </p:cNvSpPr>
          <p:nvPr>
            <p:ph type="body" idx="1"/>
          </p:nvPr>
        </p:nvSpPr>
        <p:spPr>
          <a:noFill/>
        </p:spPr>
        <p:txBody>
          <a:bodyPr/>
          <a:lstStyle/>
          <a:p>
            <a:endParaRPr lang="zh-CN" altLang="en-US"/>
          </a:p>
        </p:txBody>
      </p:sp>
      <p:sp>
        <p:nvSpPr>
          <p:cNvPr id="7172"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8A2B791-F294-4050-9AFA-9A68E8CC97E1}"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t>4</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5</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6</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7</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xfrm>
            <a:off x="381000" y="685800"/>
            <a:ext cx="6096000" cy="3429000"/>
          </a:xfrm>
        </p:spPr>
      </p:sp>
      <p:sp>
        <p:nvSpPr>
          <p:cNvPr id="7171" name="备注占位符 2"/>
          <p:cNvSpPr>
            <a:spLocks noGrp="1"/>
          </p:cNvSpPr>
          <p:nvPr>
            <p:ph type="body" idx="1"/>
          </p:nvPr>
        </p:nvSpPr>
        <p:spPr>
          <a:noFill/>
        </p:spPr>
        <p:txBody>
          <a:bodyPr/>
          <a:lstStyle/>
          <a:p>
            <a:endParaRPr lang="zh-CN" altLang="en-US"/>
          </a:p>
        </p:txBody>
      </p:sp>
      <p:sp>
        <p:nvSpPr>
          <p:cNvPr id="7172"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8A2B791-F294-4050-9AFA-9A68E8CC97E1}"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t>8</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9</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10</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11</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12</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13</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14</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15</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16</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17</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18</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19</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20</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21</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22</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23</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24</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25</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26</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27</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28</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29</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30</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xfrm>
            <a:off x="381000" y="685800"/>
            <a:ext cx="6096000" cy="3429000"/>
          </a:xfrm>
        </p:spPr>
      </p:sp>
      <p:sp>
        <p:nvSpPr>
          <p:cNvPr id="7171" name="备注占位符 2"/>
          <p:cNvSpPr>
            <a:spLocks noGrp="1"/>
          </p:cNvSpPr>
          <p:nvPr>
            <p:ph type="body" idx="1"/>
          </p:nvPr>
        </p:nvSpPr>
        <p:spPr>
          <a:noFill/>
        </p:spPr>
        <p:txBody>
          <a:bodyPr/>
          <a:lstStyle/>
          <a:p>
            <a:endParaRPr lang="zh-CN" altLang="en-US"/>
          </a:p>
        </p:txBody>
      </p:sp>
      <p:sp>
        <p:nvSpPr>
          <p:cNvPr id="7172"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8A2B791-F294-4050-9AFA-9A68E8CC97E1}"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t>31</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32</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33</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34</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43494ED5-D662-4B4B-BC97-E55E2CEF262B}" type="slidenum">
              <a:rPr lang="zh-CN" altLang="en-US" smtClean="0"/>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9.png"/><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advClick="0" advTm="0"/>
    </mc:Choice>
    <mc:Fallback xmlns="">
      <p:transition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bwMode="auto">
          <a:xfrm>
            <a:off x="0" y="0"/>
            <a:ext cx="12196763" cy="6858000"/>
          </a:xfrm>
          <a:prstGeom prst="rect">
            <a:avLst/>
          </a:prstGeom>
          <a:solidFill>
            <a:schemeClr val="bg1">
              <a:alpha val="47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075" name="组合 5"/>
          <p:cNvGrpSpPr/>
          <p:nvPr userDrawn="1"/>
        </p:nvGrpSpPr>
        <p:grpSpPr>
          <a:xfrm>
            <a:off x="-9525" y="5600700"/>
            <a:ext cx="12211050" cy="1295400"/>
            <a:chOff x="-14" y="8760"/>
            <a:chExt cx="19228" cy="2040"/>
          </a:xfrm>
        </p:grpSpPr>
        <p:grpSp>
          <p:nvGrpSpPr>
            <p:cNvPr id="3076" name="组合 6"/>
            <p:cNvGrpSpPr/>
            <p:nvPr userDrawn="1"/>
          </p:nvGrpSpPr>
          <p:grpSpPr>
            <a:xfrm flipV="1">
              <a:off x="-14" y="8760"/>
              <a:ext cx="19214" cy="2040"/>
              <a:chOff x="-13" y="-2"/>
              <a:chExt cx="12192001" cy="1295401"/>
            </a:xfrm>
          </p:grpSpPr>
          <p:pic>
            <p:nvPicPr>
              <p:cNvPr id="3077" name="图片 7"/>
              <p:cNvPicPr>
                <a:picLocks noChangeAspect="1"/>
              </p:cNvPicPr>
              <p:nvPr/>
            </p:nvPicPr>
            <p:blipFill>
              <a:blip r:embed="rId3"/>
              <a:stretch>
                <a:fillRect/>
              </a:stretch>
            </p:blipFill>
            <p:spPr>
              <a:xfrm flipV="1">
                <a:off x="-13" y="-2"/>
                <a:ext cx="12192001" cy="1295401"/>
              </a:xfrm>
              <a:prstGeom prst="rect">
                <a:avLst/>
              </a:prstGeom>
              <a:noFill/>
              <a:ln w="9525">
                <a:noFill/>
              </a:ln>
            </p:spPr>
          </p:pic>
          <p:pic>
            <p:nvPicPr>
              <p:cNvPr id="3078" name="图片 8" descr="liangxueyizuo3.png"/>
              <p:cNvPicPr>
                <a:picLocks noChangeAspect="1"/>
              </p:cNvPicPr>
              <p:nvPr/>
            </p:nvPicPr>
            <p:blipFill>
              <a:blip r:embed="rId4"/>
              <a:srcRect l="56876" t="72408" b="8908"/>
              <a:stretch>
                <a:fillRect/>
              </a:stretch>
            </p:blipFill>
            <p:spPr>
              <a:xfrm flipV="1">
                <a:off x="1" y="-2"/>
                <a:ext cx="12191982" cy="1104901"/>
              </a:xfrm>
              <a:prstGeom prst="rect">
                <a:avLst/>
              </a:prstGeom>
              <a:noFill/>
              <a:ln w="9525">
                <a:noFill/>
              </a:ln>
            </p:spPr>
          </p:pic>
        </p:grpSp>
        <p:pic>
          <p:nvPicPr>
            <p:cNvPr id="3079" name="图片 9"/>
            <p:cNvPicPr>
              <a:picLocks noChangeAspect="1"/>
            </p:cNvPicPr>
            <p:nvPr userDrawn="1"/>
          </p:nvPicPr>
          <p:blipFill>
            <a:blip r:embed="rId5"/>
            <a:srcRect l="-212"/>
            <a:stretch>
              <a:fillRect/>
            </a:stretch>
          </p:blipFill>
          <p:spPr>
            <a:xfrm flipH="1">
              <a:off x="12720" y="8760"/>
              <a:ext cx="6494" cy="2040"/>
            </a:xfrm>
            <a:prstGeom prst="rect">
              <a:avLst/>
            </a:prstGeom>
            <a:noFill/>
            <a:ln w="9525">
              <a:noFill/>
            </a:ln>
          </p:spPr>
        </p:pic>
        <p:pic>
          <p:nvPicPr>
            <p:cNvPr id="3080" name="图片 10"/>
            <p:cNvPicPr>
              <a:picLocks noChangeAspect="1"/>
            </p:cNvPicPr>
            <p:nvPr userDrawn="1"/>
          </p:nvPicPr>
          <p:blipFill>
            <a:blip r:embed="rId6"/>
            <a:stretch>
              <a:fillRect/>
            </a:stretch>
          </p:blipFill>
          <p:spPr>
            <a:xfrm>
              <a:off x="499" y="9244"/>
              <a:ext cx="3328" cy="1373"/>
            </a:xfrm>
            <a:prstGeom prst="rect">
              <a:avLst/>
            </a:prstGeom>
            <a:noFill/>
            <a:ln w="9525">
              <a:noFill/>
            </a:ln>
          </p:spPr>
        </p:pic>
      </p:grpSp>
    </p:spTree>
  </p:cSld>
  <p:clrMapOvr>
    <a:masterClrMapping/>
  </p:clrMapOvr>
  <mc:AlternateContent xmlns:mc="http://schemas.openxmlformats.org/markup-compatibility/2006" xmlns:p14="http://schemas.microsoft.com/office/powerpoint/2010/main">
    <mc:Choice Requires="p14">
      <p:transition advClick="0" advTm="0"/>
    </mc:Choice>
    <mc:Fallback xmlns="">
      <p:transition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advClick="0" advTm="0"/>
    </mc:Choice>
    <mc:Fallback xmlns="">
      <p:transition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
        <p:nvSpPr>
          <p:cNvPr id="6" name="文本框 5"/>
          <p:cNvSpPr txBox="1"/>
          <p:nvPr userDrawn="1"/>
        </p:nvSpPr>
        <p:spPr>
          <a:xfrm>
            <a:off x="11473430" y="6419075"/>
            <a:ext cx="633507"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rPr>
              <a:t>-</a:t>
            </a:r>
            <a:fld id="{41E62255-863C-42BB-A53B-68CDF1327B91}" type="slidenum">
              <a:rPr lang="zh-CN" altLang="en-US" sz="1600" smtClean="0">
                <a:solidFill>
                  <a:schemeClr val="bg2">
                    <a:lumMod val="50000"/>
                  </a:schemeClr>
                </a:solidFill>
                <a:latin typeface="微软雅黑" panose="020B0503020204020204" pitchFamily="34" charset="-122"/>
              </a:rPr>
              <a:t>‹#›</a:t>
            </a:fld>
            <a:r>
              <a:rPr lang="en-US" altLang="zh-CN" sz="1600">
                <a:solidFill>
                  <a:schemeClr val="bg2">
                    <a:lumMod val="50000"/>
                  </a:schemeClr>
                </a:solidFill>
                <a:latin typeface="微软雅黑" panose="020B0503020204020204" pitchFamily="34" charset="-122"/>
              </a:rPr>
              <a:t>-</a:t>
            </a:r>
            <a:endParaRPr lang="zh-CN" altLang="en-US" sz="1600">
              <a:solidFill>
                <a:schemeClr val="bg2">
                  <a:lumMod val="50000"/>
                </a:schemeClr>
              </a:solidFill>
              <a:latin typeface="微软雅黑" panose="020B0503020204020204" pitchFamily="34" charset="-122"/>
            </a:endParaRPr>
          </a:p>
        </p:txBody>
      </p:sp>
      <p:pic>
        <p:nvPicPr>
          <p:cNvPr id="7" name="Picture 11" descr="F:\桌面\党政机关\素材\党徽\Nipic_20180988_201509091138025270001.png"/>
          <p:cNvPicPr>
            <a:picLocks noChangeAspect="1" noChangeArrowheads="1"/>
          </p:cNvPicPr>
          <p:nvPr userDrawn="1"/>
        </p:nvPicPr>
        <p:blipFill>
          <a:blip r:embed="rId2" cstate="screen"/>
          <a:srcRect/>
          <a:stretch>
            <a:fillRect/>
          </a:stretch>
        </p:blipFill>
        <p:spPr bwMode="auto">
          <a:xfrm>
            <a:off x="116840" y="63500"/>
            <a:ext cx="1010285" cy="77851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userDrawn="1"/>
        </p:nvSpPr>
        <p:spPr>
          <a:xfrm>
            <a:off x="-32386" y="919515"/>
            <a:ext cx="12191999" cy="60959"/>
          </a:xfrm>
          <a:prstGeom prst="rect">
            <a:avLst/>
          </a:prstGeom>
          <a:pattFill prst="dkUpDiag">
            <a:fgClr>
              <a:srgbClr val="FF0000"/>
            </a:fgClr>
            <a:bgClr>
              <a:srgbClr val="C00000"/>
            </a:bgClr>
          </a:pattFill>
          <a:ln w="19050" cap="flat" cmpd="sng" algn="ctr">
            <a:noFill/>
            <a:prstDash val="solid"/>
          </a:ln>
          <a:effectLst/>
        </p:spPr>
        <p:txBody>
          <a:bodyPr rot="0" spcFirstLastPara="0" vertOverflow="overflow" horzOverflow="overflow" vert="horz" wrap="square" lIns="121917" tIns="60958" rIns="121917" bIns="60958" numCol="1" spcCol="0" rtlCol="0" fromWordArt="0" anchor="ctr" anchorCtr="0" forceAA="0" compatLnSpc="1">
            <a:noAutofit/>
          </a:bodyP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alibri" panose="020F0502020204030204"/>
              <a:ea typeface="微软雅黑" panose="020B0503020204020204" pitchFamily="34" charset="-122"/>
              <a:cs typeface="等线" panose="02010600030101010101" pitchFamily="2" charset="-122"/>
            </a:endParaRPr>
          </a:p>
        </p:txBody>
      </p:sp>
      <p:pic>
        <p:nvPicPr>
          <p:cNvPr id="10" name="Picture 2" descr="E:\0000000我图PPT\00001PNG素材\01党委政府\天安门抽象.png"/>
          <p:cNvPicPr>
            <a:picLocks noChangeAspect="1" noChangeArrowheads="1"/>
          </p:cNvPicPr>
          <p:nvPr userDrawn="1"/>
        </p:nvPicPr>
        <p:blipFill>
          <a:blip r:embed="rId3" cstate="print">
            <a:extLst>
              <a:ext uri="{BEBA8EAE-BF5A-486C-A8C5-ECC9F3942E4B}">
                <a14:imgProps xmlns:a14="http://schemas.microsoft.com/office/drawing/2010/main">
                  <a14:imgLayer r:embed="rId4">
                    <a14:imgEffect>
                      <a14:brightnessContrast bright="-9000" contrast="24000"/>
                    </a14:imgEffect>
                  </a14:imgLayer>
                </a14:imgProps>
              </a:ext>
              <a:ext uri="{28A0092B-C50C-407E-A947-70E740481C1C}">
                <a14:useLocalDpi xmlns:a14="http://schemas.microsoft.com/office/drawing/2010/main" val="0"/>
              </a:ext>
            </a:extLst>
          </a:blip>
          <a:srcRect/>
          <a:stretch>
            <a:fillRect/>
          </a:stretch>
        </p:blipFill>
        <p:spPr bwMode="auto">
          <a:xfrm>
            <a:off x="9899650" y="14605"/>
            <a:ext cx="2148840" cy="9004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E:\0000000我图PPT\00001PNG素材\01党委政府\小鸟46461.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flipH="1">
            <a:off x="9571355" y="14605"/>
            <a:ext cx="486410" cy="368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advClick="0" advTm="0"/>
    </mc:Choice>
    <mc:Fallback xmlns="">
      <p:transition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advClick="0" advTm="0"/>
    </mc:Choice>
    <mc:Fallback xmlns="">
      <p:transition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908050"/>
            <a:ext cx="10977563" cy="635000"/>
          </a:xfrm>
          <a:prstGeom prst="rect">
            <a:avLst/>
          </a:prstGeom>
        </p:spPr>
        <p:txBody>
          <a:bodyPr/>
          <a:lstStyle>
            <a:lvl1pPr>
              <a:defRPr>
                <a:latin typeface="微软雅黑" panose="020B0503020204020204" pitchFamily="34" charset="-122"/>
              </a:defRPr>
            </a:lvl1p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advClick="0" advTm="0"/>
    </mc:Choice>
    <mc:Fallback xmlns="">
      <p:transition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advClick="0" advTm="0"/>
    </mc:Choice>
    <mc:Fallback xmlns="">
      <p:transition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a:prstGeom prst="rect">
            <a:avLst/>
          </a:prstGeom>
        </p:spPr>
        <p:txBody>
          <a:bodyPr anchor="b"/>
          <a:lstStyle>
            <a:lvl1pPr algn="l">
              <a:defRPr sz="2000" b="1">
                <a:latin typeface="微软雅黑" panose="020B0503020204020204" pitchFamily="34" charset="-122"/>
              </a:defRPr>
            </a:lvl1pPr>
          </a:lstStyle>
          <a:p>
            <a:r>
              <a:rPr lang="zh-CN" altLang="en-US"/>
              <a:t>单击此处编辑母版标题样式</a:t>
            </a:r>
          </a:p>
        </p:txBody>
      </p:sp>
      <p:sp>
        <p:nvSpPr>
          <p:cNvPr id="3" name="内容占位符 2"/>
          <p:cNvSpPr>
            <a:spLocks noGrp="1"/>
          </p:cNvSpPr>
          <p:nvPr>
            <p:ph idx="1" hasCustomPrompt="1"/>
          </p:nvPr>
        </p:nvSpPr>
        <p:spPr>
          <a:xfrm>
            <a:off x="4768850" y="273050"/>
            <a:ext cx="6818313" cy="5853113"/>
          </a:xfrm>
          <a:prstGeom prst="rect">
            <a:avLst/>
          </a:prstGeom>
        </p:spPr>
        <p:txBody>
          <a:bodyPr/>
          <a:lstStyle>
            <a:lvl1pPr>
              <a:defRPr sz="3200">
                <a:latin typeface="微软雅黑" panose="020B0503020204020204" pitchFamily="34" charset="-122"/>
              </a:defRPr>
            </a:lvl1pPr>
            <a:lvl2pPr>
              <a:defRPr sz="2800">
                <a:latin typeface="微软雅黑" panose="020B0503020204020204" pitchFamily="34" charset="-122"/>
              </a:defRPr>
            </a:lvl2pPr>
            <a:lvl3pPr>
              <a:defRPr sz="2400">
                <a:latin typeface="微软雅黑" panose="020B0503020204020204" pitchFamily="34" charset="-122"/>
              </a:defRPr>
            </a:lvl3pPr>
            <a:lvl4pPr>
              <a:defRPr sz="2000">
                <a:latin typeface="微软雅黑" panose="020B0503020204020204" pitchFamily="34" charset="-122"/>
              </a:defRPr>
            </a:lvl4pPr>
            <a:lvl5pPr>
              <a:defRPr sz="2000">
                <a:latin typeface="微软雅黑" panose="020B0503020204020204" pitchFamily="34" charset="-122"/>
              </a:defRPr>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609600" y="1435100"/>
            <a:ext cx="4013200" cy="4691063"/>
          </a:xfrm>
          <a:prstGeom prst="rect">
            <a:avLst/>
          </a:prstGeom>
        </p:spPr>
        <p:txBody>
          <a:bodyPr/>
          <a:lstStyle>
            <a:lvl1pPr marL="0" indent="0">
              <a:buNone/>
              <a:defRPr sz="1400">
                <a:latin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spTree>
  </p:cSld>
  <p:clrMapOvr>
    <a:masterClrMapping/>
  </p:clrMapOvr>
  <mc:AlternateContent xmlns:mc="http://schemas.openxmlformats.org/markup-compatibility/2006" xmlns:p14="http://schemas.microsoft.com/office/powerpoint/2010/main">
    <mc:Choice Requires="p14">
      <p:transition advClick="0" advTm="0"/>
    </mc:Choice>
    <mc:Fallback xmlns="">
      <p:transition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a:prstGeom prst="rect">
            <a:avLst/>
          </a:prstGeom>
        </p:spPr>
        <p:txBody>
          <a:bodyPr anchor="b"/>
          <a:lstStyle>
            <a:lvl1pPr algn="l">
              <a:defRPr sz="2000" b="1">
                <a:latin typeface="微软雅黑" panose="020B0503020204020204" pitchFamily="34" charset="-122"/>
              </a:defRPr>
            </a:lvl1pPr>
          </a:lstStyle>
          <a:p>
            <a:r>
              <a:rPr lang="zh-CN" altLang="en-US"/>
              <a:t>单击此处编辑母版标题样式</a:t>
            </a:r>
          </a:p>
        </p:txBody>
      </p:sp>
      <p:sp>
        <p:nvSpPr>
          <p:cNvPr id="3" name="图片占位符 2"/>
          <p:cNvSpPr>
            <a:spLocks noGrp="1"/>
          </p:cNvSpPr>
          <p:nvPr>
            <p:ph type="pic" idx="1"/>
          </p:nvPr>
        </p:nvSpPr>
        <p:spPr>
          <a:xfrm>
            <a:off x="2390775" y="612775"/>
            <a:ext cx="7318375" cy="4114800"/>
          </a:xfrm>
          <a:prstGeom prst="rect">
            <a:avLst/>
          </a:prstGeom>
        </p:spPr>
        <p:txBody>
          <a:bodyPr/>
          <a:lstStyle>
            <a:lvl1pPr marL="0" indent="0">
              <a:buNone/>
              <a:defRPr sz="3200">
                <a:latin typeface="微软雅黑" panose="020B0503020204020204" pitchFamily="34"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p>
        </p:txBody>
      </p:sp>
      <p:sp>
        <p:nvSpPr>
          <p:cNvPr id="4" name="文本占位符 3"/>
          <p:cNvSpPr>
            <a:spLocks noGrp="1"/>
          </p:cNvSpPr>
          <p:nvPr>
            <p:ph type="body" sz="half" idx="2" hasCustomPrompt="1"/>
          </p:nvPr>
        </p:nvSpPr>
        <p:spPr>
          <a:xfrm>
            <a:off x="2390775" y="5367338"/>
            <a:ext cx="7318375" cy="804862"/>
          </a:xfrm>
          <a:prstGeom prst="rect">
            <a:avLst/>
          </a:prstGeom>
        </p:spPr>
        <p:txBody>
          <a:bodyPr/>
          <a:lstStyle>
            <a:lvl1pPr marL="0" indent="0">
              <a:buNone/>
              <a:defRPr sz="1400">
                <a:latin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spTree>
  </p:cSld>
  <p:clrMapOvr>
    <a:masterClrMapping/>
  </p:clrMapOvr>
  <mc:AlternateContent xmlns:mc="http://schemas.openxmlformats.org/markup-compatibility/2006" xmlns:p14="http://schemas.microsoft.com/office/powerpoint/2010/main">
    <mc:Choice Requires="p14">
      <p:transition advClick="0" advTm="0"/>
    </mc:Choice>
    <mc:Fallback xmlns="">
      <p:transition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908050"/>
            <a:ext cx="10977563" cy="635000"/>
          </a:xfrm>
          <a:prstGeom prst="rect">
            <a:avLst/>
          </a:prstGeom>
        </p:spPr>
        <p:txBody>
          <a:bodyPr/>
          <a:lstStyle>
            <a:lvl1pPr>
              <a:defRPr>
                <a:latin typeface="微软雅黑" panose="020B0503020204020204" pitchFamily="34" charset="-122"/>
              </a:defRPr>
            </a:lvl1pPr>
          </a:lstStyle>
          <a:p>
            <a:r>
              <a:rPr lang="zh-CN" altLang="en-US"/>
              <a:t>单击此处编辑母版标题样式</a:t>
            </a:r>
          </a:p>
        </p:txBody>
      </p:sp>
      <p:sp>
        <p:nvSpPr>
          <p:cNvPr id="3" name="竖排文字占位符 2"/>
          <p:cNvSpPr>
            <a:spLocks noGrp="1"/>
          </p:cNvSpPr>
          <p:nvPr>
            <p:ph type="body" orient="vert" idx="1" hasCustomPrompt="1"/>
          </p:nvPr>
        </p:nvSpPr>
        <p:spPr>
          <a:xfrm>
            <a:off x="609600" y="1600200"/>
            <a:ext cx="10977563" cy="4525963"/>
          </a:xfrm>
          <a:prstGeom prst="rect">
            <a:avLst/>
          </a:prstGeom>
        </p:spPr>
        <p:txBody>
          <a:bodyPr vert="eaVert"/>
          <a:lstStyle>
            <a:lvl1pPr>
              <a:defRPr>
                <a:latin typeface="微软雅黑" panose="020B0503020204020204" pitchFamily="34" charset="-122"/>
              </a:defRPr>
            </a:lvl1pPr>
            <a:lvl2pPr>
              <a:defRPr>
                <a:latin typeface="微软雅黑" panose="020B0503020204020204" pitchFamily="34" charset="-122"/>
              </a:defRPr>
            </a:lvl2pPr>
            <a:lvl3pPr>
              <a:defRPr>
                <a:latin typeface="微软雅黑" panose="020B0503020204020204" pitchFamily="34" charset="-122"/>
              </a:defRPr>
            </a:lvl3pPr>
            <a:lvl4pPr>
              <a:defRPr>
                <a:latin typeface="微软雅黑" panose="020B0503020204020204" pitchFamily="34" charset="-122"/>
              </a:defRPr>
            </a:lvl4pPr>
            <a:lvl5pPr>
              <a:defRPr>
                <a:latin typeface="微软雅黑" panose="020B0503020204020204" pitchFamily="34" charset="-122"/>
              </a:defRPr>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advClick="0" advTm="0"/>
    </mc:Choice>
    <mc:Fallback xmlns="">
      <p:transition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a:prstGeom prst="rect">
            <a:avLst/>
          </a:prstGeom>
        </p:spPr>
        <p:txBody>
          <a:bodyPr vert="eaVert"/>
          <a:lstStyle>
            <a:lvl1pPr>
              <a:defRPr>
                <a:latin typeface="微软雅黑" panose="020B0503020204020204" pitchFamily="34" charset="-122"/>
              </a:defRPr>
            </a:lvl1pPr>
          </a:lstStyle>
          <a:p>
            <a:r>
              <a:rPr lang="zh-CN" altLang="en-US"/>
              <a:t>单击此处编辑母版标题样式</a:t>
            </a:r>
          </a:p>
        </p:txBody>
      </p:sp>
      <p:sp>
        <p:nvSpPr>
          <p:cNvPr id="3" name="竖排文字占位符 2"/>
          <p:cNvSpPr>
            <a:spLocks noGrp="1"/>
          </p:cNvSpPr>
          <p:nvPr>
            <p:ph type="body" orient="vert" idx="1" hasCustomPrompt="1"/>
          </p:nvPr>
        </p:nvSpPr>
        <p:spPr>
          <a:xfrm>
            <a:off x="609600" y="908050"/>
            <a:ext cx="8081963" cy="5218113"/>
          </a:xfrm>
          <a:prstGeom prst="rect">
            <a:avLst/>
          </a:prstGeom>
        </p:spPr>
        <p:txBody>
          <a:bodyPr vert="eaVert"/>
          <a:lstStyle>
            <a:lvl1pPr>
              <a:defRPr>
                <a:latin typeface="微软雅黑" panose="020B0503020204020204" pitchFamily="34" charset="-122"/>
              </a:defRPr>
            </a:lvl1pPr>
            <a:lvl2pPr>
              <a:defRPr>
                <a:latin typeface="微软雅黑" panose="020B0503020204020204" pitchFamily="34" charset="-122"/>
              </a:defRPr>
            </a:lvl2pPr>
            <a:lvl3pPr>
              <a:defRPr>
                <a:latin typeface="微软雅黑" panose="020B0503020204020204" pitchFamily="34" charset="-122"/>
              </a:defRPr>
            </a:lvl3pPr>
            <a:lvl4pPr>
              <a:defRPr>
                <a:latin typeface="微软雅黑" panose="020B0503020204020204" pitchFamily="34" charset="-122"/>
              </a:defRPr>
            </a:lvl4pPr>
            <a:lvl5pPr>
              <a:defRPr>
                <a:latin typeface="微软雅黑" panose="020B0503020204020204" pitchFamily="34" charset="-122"/>
              </a:defRPr>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advClick="0" advTm="0"/>
    </mc:Choice>
    <mc:Fallback xmlns="">
      <p:transition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41797" y="1019199"/>
            <a:ext cx="10513168" cy="635000"/>
          </a:xfrm>
        </p:spPr>
        <p:txBody>
          <a:bodyPr/>
          <a:lstStyle>
            <a:lvl1pPr>
              <a:defRPr>
                <a:latin typeface="微软雅黑" panose="020B0503020204020204" pitchFamily="34" charset="-122"/>
              </a:defRPr>
            </a:lvl1pPr>
          </a:lstStyle>
          <a:p>
            <a:r>
              <a:rPr lang="zh-CN" altLang="en-US"/>
              <a:t>单击此处编辑母版标题样式</a:t>
            </a:r>
          </a:p>
        </p:txBody>
      </p:sp>
      <p:sp>
        <p:nvSpPr>
          <p:cNvPr id="3" name="内容占位符 2"/>
          <p:cNvSpPr>
            <a:spLocks noGrp="1"/>
          </p:cNvSpPr>
          <p:nvPr>
            <p:ph idx="1" hasCustomPrompt="1"/>
          </p:nvPr>
        </p:nvSpPr>
        <p:spPr>
          <a:xfrm>
            <a:off x="841797" y="1711349"/>
            <a:ext cx="10513168" cy="4525963"/>
          </a:xfrm>
        </p:spPr>
        <p:txBody>
          <a:bodyPr/>
          <a:lstStyle>
            <a:lvl1pPr>
              <a:defRPr>
                <a:latin typeface="微软雅黑" panose="020B0503020204020204" pitchFamily="34" charset="-122"/>
              </a:defRPr>
            </a:lvl1pPr>
            <a:lvl2pPr>
              <a:defRPr>
                <a:latin typeface="微软雅黑" panose="020B0503020204020204" pitchFamily="34" charset="-122"/>
              </a:defRPr>
            </a:lvl2pPr>
            <a:lvl3pPr>
              <a:defRPr>
                <a:latin typeface="微软雅黑" panose="020B0503020204020204" pitchFamily="34" charset="-122"/>
              </a:defRPr>
            </a:lvl3pPr>
            <a:lvl4pPr>
              <a:defRPr>
                <a:latin typeface="微软雅黑" panose="020B0503020204020204" pitchFamily="34" charset="-122"/>
              </a:defRPr>
            </a:lvl4pPr>
            <a:lvl5pPr>
              <a:defRPr>
                <a:latin typeface="微软雅黑" panose="020B0503020204020204" pitchFamily="34" charset="-122"/>
              </a:defRPr>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 name="Rectangle 5"/>
          <p:cNvSpPr>
            <a:spLocks noChangeArrowheads="1"/>
          </p:cNvSpPr>
          <p:nvPr userDrawn="1"/>
        </p:nvSpPr>
        <p:spPr bwMode="auto">
          <a:xfrm>
            <a:off x="0" y="0"/>
            <a:ext cx="12196800" cy="559558"/>
          </a:xfrm>
          <a:prstGeom prst="rect">
            <a:avLst/>
          </a:prstGeom>
          <a:solidFill>
            <a:schemeClr val="tx2"/>
          </a:solidFill>
          <a:ln>
            <a:noFill/>
          </a:ln>
        </p:spPr>
        <p:txBody>
          <a:bodyPr vert="horz" wrap="square" lIns="91440" tIns="45720" rIns="91440" bIns="45720" numCol="1" anchor="t" anchorCtr="0" compatLnSpc="1"/>
          <a:lstStyle/>
          <a:p>
            <a:endParaRPr lang="zh-CN" altLang="en-US">
              <a:latin typeface="微软雅黑" panose="020B0503020204020204" pitchFamily="34" charset="-122"/>
            </a:endParaRPr>
          </a:p>
        </p:txBody>
      </p:sp>
      <p:sp>
        <p:nvSpPr>
          <p:cNvPr id="11" name="Rectangle 6"/>
          <p:cNvSpPr>
            <a:spLocks noChangeArrowheads="1"/>
          </p:cNvSpPr>
          <p:nvPr userDrawn="1"/>
        </p:nvSpPr>
        <p:spPr bwMode="auto">
          <a:xfrm>
            <a:off x="0" y="536221"/>
            <a:ext cx="12196800" cy="36000"/>
          </a:xfrm>
          <a:prstGeom prst="rect">
            <a:avLst/>
          </a:prstGeom>
          <a:solidFill>
            <a:schemeClr val="tx1"/>
          </a:solidFill>
          <a:ln>
            <a:noFill/>
          </a:ln>
        </p:spPr>
        <p:txBody>
          <a:bodyPr vert="horz" wrap="square" lIns="91440" tIns="45720" rIns="91440" bIns="45720" numCol="1" anchor="t" anchorCtr="0" compatLnSpc="1"/>
          <a:lstStyle/>
          <a:p>
            <a:endParaRPr lang="zh-CN" altLang="en-US">
              <a:latin typeface="微软雅黑" panose="020B0503020204020204" pitchFamily="34" charset="-122"/>
            </a:endParaRPr>
          </a:p>
        </p:txBody>
      </p:sp>
      <p:sp>
        <p:nvSpPr>
          <p:cNvPr id="13" name="Line 8"/>
          <p:cNvSpPr>
            <a:spLocks noChangeShapeType="1"/>
          </p:cNvSpPr>
          <p:nvPr userDrawn="1"/>
        </p:nvSpPr>
        <p:spPr bwMode="auto">
          <a:xfrm flipH="1">
            <a:off x="11066933" y="50427"/>
            <a:ext cx="72" cy="413598"/>
          </a:xfrm>
          <a:prstGeom prst="line">
            <a:avLst/>
          </a:prstGeom>
          <a:noFill/>
          <a:ln w="10" cap="flat">
            <a:solidFill>
              <a:srgbClr val="FFFFF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latin typeface="微软雅黑" panose="020B0503020204020204" pitchFamily="34" charset="-122"/>
            </a:endParaRPr>
          </a:p>
        </p:txBody>
      </p:sp>
      <p:sp>
        <p:nvSpPr>
          <p:cNvPr id="6" name="TextBox 5"/>
          <p:cNvSpPr txBox="1"/>
          <p:nvPr userDrawn="1"/>
        </p:nvSpPr>
        <p:spPr>
          <a:xfrm>
            <a:off x="11341339" y="50427"/>
            <a:ext cx="524504" cy="400110"/>
          </a:xfrm>
          <a:prstGeom prst="rect">
            <a:avLst/>
          </a:prstGeom>
          <a:noFill/>
        </p:spPr>
        <p:txBody>
          <a:bodyPr wrap="none" rtlCol="0">
            <a:spAutoFit/>
          </a:bodyPr>
          <a:lstStyle/>
          <a:p>
            <a:pPr algn="ctr"/>
            <a:fld id="{D055AEAE-6933-4C83-A5DD-1E6456DD9280}" type="slidenum">
              <a:rPr lang="zh-CN" altLang="en-US" sz="2000" smtClean="0">
                <a:solidFill>
                  <a:srgbClr val="F8F8F8"/>
                </a:solidFill>
                <a:latin typeface="微软雅黑" panose="020B0503020204020204" pitchFamily="34" charset="-122"/>
              </a:rPr>
              <a:t>‹#›</a:t>
            </a:fld>
            <a:endParaRPr lang="zh-CN" altLang="en-US" sz="2000" dirty="0">
              <a:solidFill>
                <a:srgbClr val="F8F8F8"/>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mc:Choice>
    <mc:Fallback xmlns="">
      <p:transition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2"/>
        </a:solidFill>
        <a:effectLst/>
      </p:bgPr>
    </p:bg>
    <p:spTree>
      <p:nvGrpSpPr>
        <p:cNvPr id="1" name=""/>
        <p:cNvGrpSpPr/>
        <p:nvPr/>
      </p:nvGrpSpPr>
      <p:grpSpPr>
        <a:xfrm>
          <a:off x="0" y="0"/>
          <a:ext cx="0" cy="0"/>
          <a:chOff x="0" y="0"/>
          <a:chExt cx="0" cy="0"/>
        </a:xfrm>
      </p:grpSpPr>
      <p:pic>
        <p:nvPicPr>
          <p:cNvPr id="2050" name="图片 6" descr="未标题-1"/>
          <p:cNvPicPr>
            <a:picLocks noChangeAspect="1"/>
          </p:cNvPicPr>
          <p:nvPr userDrawn="1"/>
        </p:nvPicPr>
        <p:blipFill>
          <a:blip r:embed="rId14"/>
          <a:stretch>
            <a:fillRect/>
          </a:stretch>
        </p:blipFill>
        <p:spPr>
          <a:xfrm>
            <a:off x="-24130" y="-13970"/>
            <a:ext cx="12239625" cy="688594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advClick="0" advTm="0"/>
    </mc:Choice>
    <mc:Fallback xmlns="">
      <p:transition advClick="0" advTm="0"/>
    </mc:Fallback>
  </mc:AlternateContent>
  <p:txStyles>
    <p:titleStyle>
      <a:lvl1pPr algn="l" rtl="0" eaLnBrk="1" fontAlgn="base" hangingPunct="1">
        <a:spcBef>
          <a:spcPct val="0"/>
        </a:spcBef>
        <a:spcAft>
          <a:spcPct val="0"/>
        </a:spcAft>
        <a:defRPr sz="2400">
          <a:solidFill>
            <a:schemeClr val="accent1"/>
          </a:solidFill>
          <a:latin typeface="+mj-lt"/>
          <a:ea typeface="+mj-ea"/>
          <a:cs typeface="+mj-cs"/>
        </a:defRPr>
      </a:lvl1pPr>
      <a:lvl2pPr algn="l" rtl="0" eaLnBrk="1" fontAlgn="base" hangingPunct="1">
        <a:spcBef>
          <a:spcPct val="0"/>
        </a:spcBef>
        <a:spcAft>
          <a:spcPct val="0"/>
        </a:spcAft>
        <a:defRPr sz="2400">
          <a:solidFill>
            <a:schemeClr val="accent1"/>
          </a:solidFill>
          <a:latin typeface="Arial" panose="020B0604020202020204" pitchFamily="34" charset="0"/>
          <a:ea typeface="微软雅黑" panose="020B0503020204020204" pitchFamily="34" charset="-122"/>
        </a:defRPr>
      </a:lvl2pPr>
      <a:lvl3pPr algn="l" rtl="0" eaLnBrk="1" fontAlgn="base" hangingPunct="1">
        <a:spcBef>
          <a:spcPct val="0"/>
        </a:spcBef>
        <a:spcAft>
          <a:spcPct val="0"/>
        </a:spcAft>
        <a:defRPr sz="2400">
          <a:solidFill>
            <a:schemeClr val="accent1"/>
          </a:solidFill>
          <a:latin typeface="Arial" panose="020B0604020202020204" pitchFamily="34" charset="0"/>
          <a:ea typeface="微软雅黑" panose="020B0503020204020204" pitchFamily="34" charset="-122"/>
        </a:defRPr>
      </a:lvl3pPr>
      <a:lvl4pPr algn="l" rtl="0" eaLnBrk="1" fontAlgn="base" hangingPunct="1">
        <a:spcBef>
          <a:spcPct val="0"/>
        </a:spcBef>
        <a:spcAft>
          <a:spcPct val="0"/>
        </a:spcAft>
        <a:defRPr sz="2400">
          <a:solidFill>
            <a:schemeClr val="accent1"/>
          </a:solidFill>
          <a:latin typeface="Arial" panose="020B0604020202020204" pitchFamily="34" charset="0"/>
          <a:ea typeface="微软雅黑" panose="020B0503020204020204" pitchFamily="34" charset="-122"/>
        </a:defRPr>
      </a:lvl4pPr>
      <a:lvl5pPr algn="l" rtl="0" eaLnBrk="1" fontAlgn="base" hangingPunct="1">
        <a:spcBef>
          <a:spcPct val="0"/>
        </a:spcBef>
        <a:spcAft>
          <a:spcPct val="0"/>
        </a:spcAft>
        <a:defRPr sz="2400">
          <a:solidFill>
            <a:schemeClr val="accent1"/>
          </a:solidFill>
          <a:latin typeface="Arial" panose="020B0604020202020204" pitchFamily="34" charset="0"/>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eaLnBrk="1" fontAlgn="base" hangingPunct="1">
        <a:spcBef>
          <a:spcPct val="20000"/>
        </a:spcBef>
        <a:spcAft>
          <a:spcPct val="0"/>
        </a:spcAft>
        <a:buChar char="•"/>
        <a:defRPr sz="2000">
          <a:solidFill>
            <a:schemeClr val="accent1"/>
          </a:solidFill>
          <a:latin typeface="+mn-lt"/>
          <a:ea typeface="+mn-ea"/>
          <a:cs typeface="+mn-cs"/>
        </a:defRPr>
      </a:lvl1pPr>
      <a:lvl2pPr marL="742950" indent="-285750" algn="l" rtl="0" eaLnBrk="1" fontAlgn="base" hangingPunct="1">
        <a:spcBef>
          <a:spcPct val="20000"/>
        </a:spcBef>
        <a:spcAft>
          <a:spcPct val="0"/>
        </a:spcAft>
        <a:buChar char="–"/>
        <a:defRPr sz="2000">
          <a:solidFill>
            <a:schemeClr val="accent1"/>
          </a:solidFill>
          <a:latin typeface="+mn-lt"/>
          <a:ea typeface="仿宋_GB2312" panose="02010609030101010101"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png"/><Relationship Id="rId3" Type="http://schemas.openxmlformats.org/officeDocument/2006/relationships/tags" Target="../tags/tag1.xml"/><Relationship Id="rId7" Type="http://schemas.openxmlformats.org/officeDocument/2006/relationships/image" Target="../media/image10.png"/><Relationship Id="rId12" Type="http://schemas.openxmlformats.org/officeDocument/2006/relationships/image" Target="../media/image4.png"/><Relationship Id="rId17" Type="http://schemas.openxmlformats.org/officeDocument/2006/relationships/image" Target="../media/image19.png"/><Relationship Id="rId2" Type="http://schemas.openxmlformats.org/officeDocument/2006/relationships/audio" Target="../media/media1.mp3"/><Relationship Id="rId16" Type="http://schemas.openxmlformats.org/officeDocument/2006/relationships/image" Target="../media/image18.png"/><Relationship Id="rId1" Type="http://schemas.microsoft.com/office/2007/relationships/media" Target="../media/media1.mp3"/><Relationship Id="rId6" Type="http://schemas.openxmlformats.org/officeDocument/2006/relationships/notesSlide" Target="../notesSlides/notesSlide1.xml"/><Relationship Id="rId11" Type="http://schemas.openxmlformats.org/officeDocument/2006/relationships/image" Target="../media/image14.png"/><Relationship Id="rId5" Type="http://schemas.openxmlformats.org/officeDocument/2006/relationships/slideLayout" Target="../slideLayouts/slideLayout1.xml"/><Relationship Id="rId15" Type="http://schemas.openxmlformats.org/officeDocument/2006/relationships/image" Target="../media/image17.png"/><Relationship Id="rId10" Type="http://schemas.openxmlformats.org/officeDocument/2006/relationships/image" Target="../media/image13.png"/><Relationship Id="rId4" Type="http://schemas.openxmlformats.org/officeDocument/2006/relationships/tags" Target="../tags/tag2.xml"/><Relationship Id="rId9" Type="http://schemas.openxmlformats.org/officeDocument/2006/relationships/image" Target="../media/image12.png"/><Relationship Id="rId1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3.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3.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26.w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3.png"/><Relationship Id="rId7"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png"/><Relationship Id="rId7" Type="http://schemas.openxmlformats.org/officeDocument/2006/relationships/image" Target="../media/image4.png"/><Relationship Id="rId12"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军歌 - 伴奏 - 忠诚于党歌">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903669" y="-2069927"/>
            <a:ext cx="609600" cy="609600"/>
          </a:xfrm>
          <a:prstGeom prst="rect">
            <a:avLst/>
          </a:prstGeom>
        </p:spPr>
      </p:pic>
      <p:sp>
        <p:nvSpPr>
          <p:cNvPr id="12" name="PA_矩形: 圆角 9"/>
          <p:cNvSpPr/>
          <p:nvPr>
            <p:custDataLst>
              <p:tags r:id="rId3"/>
            </p:custDataLst>
          </p:nvPr>
        </p:nvSpPr>
        <p:spPr>
          <a:xfrm>
            <a:off x="4340231" y="4816702"/>
            <a:ext cx="3990398" cy="527447"/>
          </a:xfrm>
          <a:prstGeom prst="bracketPair">
            <a:avLst>
              <a:gd name="adj" fmla="val 16667"/>
            </a:avLst>
          </a:prstGeom>
          <a:noFill/>
          <a:ln w="9525" cap="flat" cmpd="sng">
            <a:solidFill>
              <a:srgbClr val="000000"/>
            </a:solidFill>
            <a:prstDash val="solid"/>
            <a:miter/>
            <a:headEnd type="none" w="med" len="med"/>
            <a:tailEnd type="none" w="med" len="med"/>
          </a:ln>
        </p:spPr>
        <p:txBody>
          <a:bodyPr anchor="ctr" anchorCtr="1"/>
          <a:lstStyle/>
          <a:p>
            <a:pPr algn="ctr" eaLnBrk="0" hangingPunct="0"/>
            <a:r>
              <a:rPr lang="zh-CN" altLang="en-US" sz="2000" b="1" dirty="0" smtClean="0">
                <a:solidFill>
                  <a:srgbClr val="FF0000"/>
                </a:solidFill>
                <a:latin typeface="微软雅黑" panose="020B0503020204020204" pitchFamily="34" charset="-122"/>
                <a:ea typeface="微软雅黑" panose="020B0503020204020204" pitchFamily="34" charset="-122"/>
              </a:rPr>
              <a:t>中国铁路投资有限公司党委</a:t>
            </a:r>
            <a:endParaRPr lang="zh-CN" altLang="en-US" sz="2000" b="1" dirty="0">
              <a:solidFill>
                <a:srgbClr val="FF0000"/>
              </a:solidFill>
              <a:latin typeface="微软雅黑" panose="020B0503020204020204" pitchFamily="34" charset="-122"/>
              <a:ea typeface="微软雅黑" panose="020B0503020204020204" pitchFamily="34" charset="-122"/>
            </a:endParaRPr>
          </a:p>
        </p:txBody>
      </p:sp>
      <p:pic>
        <p:nvPicPr>
          <p:cNvPr id="16" name="Picture 11" descr="F:\桌面\党政机关\素材\党徽\Nipic_20180988_20150909113802527000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53859" y="508803"/>
            <a:ext cx="2173605" cy="1779887"/>
          </a:xfrm>
          <a:prstGeom prst="rect">
            <a:avLst/>
          </a:prstGeom>
          <a:noFill/>
          <a:extLst>
            <a:ext uri="{909E8E84-426E-40DD-AFC4-6F175D3DCCD1}">
              <a14:hiddenFill xmlns:a14="http://schemas.microsoft.com/office/drawing/2010/main">
                <a:solidFill>
                  <a:srgbClr val="FFFFFF"/>
                </a:solidFill>
              </a14:hiddenFill>
            </a:ext>
          </a:extLst>
        </p:spPr>
      </p:pic>
      <p:sp>
        <p:nvSpPr>
          <p:cNvPr id="13" name="PA-矩形 11"/>
          <p:cNvSpPr/>
          <p:nvPr>
            <p:custDataLst>
              <p:tags r:id="rId4"/>
            </p:custDataLst>
          </p:nvPr>
        </p:nvSpPr>
        <p:spPr>
          <a:xfrm>
            <a:off x="1036491" y="2811224"/>
            <a:ext cx="9964420" cy="1323439"/>
          </a:xfrm>
          <a:prstGeom prst="rect">
            <a:avLst/>
          </a:prstGeom>
          <a:noFill/>
        </p:spPr>
        <p:txBody>
          <a:bodyPr wrap="square" rtlCol="0">
            <a:spAutoFit/>
          </a:bodyPr>
          <a:lstStyle/>
          <a:p>
            <a:pPr algn="ctr"/>
            <a:r>
              <a:rPr lang="zh-CN" altLang="en-US" sz="8000" b="1" dirty="0">
                <a:gradFill>
                  <a:gsLst>
                    <a:gs pos="58000">
                      <a:schemeClr val="accent2"/>
                    </a:gs>
                    <a:gs pos="100000">
                      <a:srgbClr val="C80000"/>
                    </a:gs>
                    <a:gs pos="0">
                      <a:srgbClr val="F20000"/>
                    </a:gs>
                  </a:gsLst>
                  <a:lin ang="5400000" scaled="0"/>
                </a:gradFill>
                <a:latin typeface="微软雅黑" panose="020B0503020204020204" pitchFamily="34" charset="-122"/>
                <a:ea typeface="微软雅黑" panose="020B0503020204020204" pitchFamily="34" charset="-122"/>
                <a:sym typeface="+mn-ea"/>
              </a:rPr>
              <a:t>党支部工作条例</a:t>
            </a:r>
            <a:endParaRPr lang="zh-CN" altLang="en-US" sz="8000" b="1" spc="-150" dirty="0">
              <a:gradFill>
                <a:gsLst>
                  <a:gs pos="0">
                    <a:srgbClr val="E30000"/>
                  </a:gs>
                  <a:gs pos="100000">
                    <a:srgbClr val="FF0000"/>
                  </a:gs>
                </a:gsLst>
                <a:lin ang="5400000" scaled="0"/>
              </a:gra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906188" y="2154228"/>
            <a:ext cx="2468880" cy="64516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b="1" dirty="0">
                <a:gradFill>
                  <a:gsLst>
                    <a:gs pos="0">
                      <a:srgbClr val="E30000"/>
                    </a:gs>
                    <a:gs pos="100000">
                      <a:srgbClr val="760303"/>
                    </a:gs>
                  </a:gsLst>
                  <a:lin ang="5400000" scaled="0"/>
                </a:gradFill>
                <a:effectLst/>
                <a:latin typeface="微软雅黑" panose="020B0503020204020204" pitchFamily="82" charset="2"/>
                <a:ea typeface="微软雅黑" panose="020B0503020204020204" pitchFamily="82" charset="2"/>
                <a:cs typeface="+mn-ea"/>
                <a:sym typeface="+mn-lt"/>
              </a:rPr>
              <a:t>中国共产党</a:t>
            </a:r>
          </a:p>
        </p:txBody>
      </p:sp>
      <p:sp>
        <p:nvSpPr>
          <p:cNvPr id="14" name="文本框 13"/>
          <p:cNvSpPr txBox="1"/>
          <p:nvPr/>
        </p:nvSpPr>
        <p:spPr>
          <a:xfrm>
            <a:off x="9770326" y="3211333"/>
            <a:ext cx="1620957" cy="523220"/>
          </a:xfrm>
          <a:prstGeom prst="rect">
            <a:avLst/>
          </a:prstGeom>
          <a:noFill/>
        </p:spPr>
        <p:txBody>
          <a:bodyPr wrap="none" rtlCol="0">
            <a:spAutoFit/>
          </a:bodyPr>
          <a:lstStyle/>
          <a:p>
            <a:r>
              <a:rPr lang="zh-CN" altLang="en-US" sz="2800" dirty="0">
                <a:latin typeface="+mj-ea"/>
                <a:ea typeface="+mj-ea"/>
              </a:rPr>
              <a:t>（试行）</a:t>
            </a:r>
          </a:p>
        </p:txBody>
      </p:sp>
      <p:sp>
        <p:nvSpPr>
          <p:cNvPr id="18" name="文本框 17"/>
          <p:cNvSpPr txBox="1"/>
          <p:nvPr/>
        </p:nvSpPr>
        <p:spPr>
          <a:xfrm>
            <a:off x="3229327" y="4062372"/>
            <a:ext cx="6212205" cy="829945"/>
          </a:xfrm>
          <a:prstGeom prst="rect">
            <a:avLst/>
          </a:prstGeom>
          <a:noFill/>
        </p:spPr>
        <p:txBody>
          <a:bodyPr wrap="none" rtlCol="0">
            <a:spAutoFit/>
          </a:bodyPr>
          <a:lstStyle/>
          <a:p>
            <a:pPr algn="l"/>
            <a:r>
              <a:rPr lang="zh-CN" altLang="en-US" sz="2400" dirty="0">
                <a:gradFill>
                  <a:gsLst>
                    <a:gs pos="0">
                      <a:srgbClr val="E30000"/>
                    </a:gs>
                    <a:gs pos="100000">
                      <a:srgbClr val="760303"/>
                    </a:gs>
                  </a:gsLst>
                  <a:lin ang="5400000" scaled="0"/>
                </a:gradFill>
                <a:effectLst/>
                <a:latin typeface="微软雅黑" panose="020B0503020204020204" pitchFamily="82" charset="2"/>
                <a:ea typeface="微软雅黑" panose="020B0503020204020204" pitchFamily="82" charset="2"/>
                <a:cs typeface="Microsoft YaHei UI" panose="020B0503020204020204" charset="-122"/>
                <a:sym typeface="+mn-ea"/>
              </a:rPr>
              <a:t>2018年9月21日审议，2018年10月28日实施</a:t>
            </a:r>
            <a:endParaRPr lang="zh-CN" altLang="en-US" sz="2400" dirty="0">
              <a:gradFill>
                <a:gsLst>
                  <a:gs pos="0">
                    <a:srgbClr val="E30000"/>
                  </a:gs>
                  <a:gs pos="100000">
                    <a:srgbClr val="760303"/>
                  </a:gs>
                </a:gsLst>
                <a:lin ang="5400000" scaled="0"/>
              </a:gradFill>
              <a:effectLst/>
              <a:latin typeface="微软雅黑" panose="020B0503020204020204" pitchFamily="82" charset="2"/>
              <a:ea typeface="微软雅黑" panose="020B0503020204020204" pitchFamily="82" charset="2"/>
              <a:cs typeface="Microsoft YaHei UI" panose="020B0503020204020204" charset="-122"/>
              <a:sym typeface="Arial" panose="020B0604020202020204" pitchFamily="34" charset="0"/>
            </a:endParaRPr>
          </a:p>
          <a:p>
            <a:endParaRPr lang="zh-CN" altLang="en-US" sz="2400" dirty="0">
              <a:gradFill>
                <a:gsLst>
                  <a:gs pos="0">
                    <a:srgbClr val="E30000"/>
                  </a:gs>
                  <a:gs pos="100000">
                    <a:srgbClr val="760303"/>
                  </a:gs>
                </a:gsLst>
                <a:lin ang="5400000" scaled="0"/>
              </a:gradFill>
              <a:effectLst/>
              <a:latin typeface="微软雅黑" panose="020B0503020204020204" pitchFamily="82" charset="2"/>
              <a:ea typeface="微软雅黑" panose="020B0503020204020204" pitchFamily="82" charset="2"/>
              <a:cs typeface="Microsoft YaHei UI" panose="020B0503020204020204" charset="-122"/>
              <a:sym typeface="Arial" panose="020B0604020202020204" pitchFamily="34" charset="0"/>
            </a:endParaRPr>
          </a:p>
        </p:txBody>
      </p:sp>
      <p:grpSp>
        <p:nvGrpSpPr>
          <p:cNvPr id="2" name="组合 1"/>
          <p:cNvGrpSpPr/>
          <p:nvPr/>
        </p:nvGrpSpPr>
        <p:grpSpPr>
          <a:xfrm>
            <a:off x="-57122" y="2986386"/>
            <a:ext cx="12351470" cy="4124756"/>
            <a:chOff x="-2" y="2859315"/>
            <a:chExt cx="12235666" cy="4126026"/>
          </a:xfrm>
        </p:grpSpPr>
        <p:pic>
          <p:nvPicPr>
            <p:cNvPr id="3" name="图片 9"/>
            <p:cNvPicPr>
              <a:picLocks noChangeAspect="1"/>
            </p:cNvPicPr>
            <p:nvPr/>
          </p:nvPicPr>
          <p:blipFill>
            <a:blip r:embed="rId9"/>
            <a:stretch>
              <a:fillRect/>
            </a:stretch>
          </p:blipFill>
          <p:spPr>
            <a:xfrm>
              <a:off x="43682" y="4954000"/>
              <a:ext cx="12191982" cy="2031341"/>
            </a:xfrm>
            <a:prstGeom prst="rect">
              <a:avLst/>
            </a:prstGeom>
            <a:noFill/>
            <a:ln w="9525">
              <a:noFill/>
            </a:ln>
          </p:spPr>
        </p:pic>
        <p:grpSp>
          <p:nvGrpSpPr>
            <p:cNvPr id="6" name="组合 11"/>
            <p:cNvGrpSpPr/>
            <p:nvPr/>
          </p:nvGrpSpPr>
          <p:grpSpPr>
            <a:xfrm>
              <a:off x="-2" y="2859315"/>
              <a:ext cx="12200625" cy="3998687"/>
              <a:chOff x="-2" y="1748425"/>
              <a:chExt cx="12200625" cy="5109576"/>
            </a:xfrm>
          </p:grpSpPr>
          <p:pic>
            <p:nvPicPr>
              <p:cNvPr id="10" name="Picture 15"/>
              <p:cNvPicPr>
                <a:picLocks noChangeAspect="1"/>
              </p:cNvPicPr>
              <p:nvPr/>
            </p:nvPicPr>
            <p:blipFill>
              <a:blip r:embed="rId10"/>
              <a:stretch>
                <a:fillRect/>
              </a:stretch>
            </p:blipFill>
            <p:spPr>
              <a:xfrm flipH="1">
                <a:off x="-2" y="1748425"/>
                <a:ext cx="1059543" cy="3739782"/>
              </a:xfrm>
              <a:prstGeom prst="rect">
                <a:avLst/>
              </a:prstGeom>
              <a:noFill/>
              <a:ln w="9525">
                <a:noFill/>
              </a:ln>
            </p:spPr>
          </p:pic>
          <p:pic>
            <p:nvPicPr>
              <p:cNvPr id="17" name="图片 25"/>
              <p:cNvPicPr>
                <a:picLocks noChangeAspect="1"/>
              </p:cNvPicPr>
              <p:nvPr/>
            </p:nvPicPr>
            <p:blipFill>
              <a:blip r:embed="rId11"/>
              <a:stretch>
                <a:fillRect/>
              </a:stretch>
            </p:blipFill>
            <p:spPr>
              <a:xfrm>
                <a:off x="3905250" y="4556150"/>
                <a:ext cx="8286750" cy="1949198"/>
              </a:xfrm>
              <a:prstGeom prst="rect">
                <a:avLst/>
              </a:prstGeom>
              <a:noFill/>
              <a:ln w="9525">
                <a:noFill/>
              </a:ln>
            </p:spPr>
          </p:pic>
          <p:pic>
            <p:nvPicPr>
              <p:cNvPr id="20" name="图片 13" descr="liangxueyizuo3.png"/>
              <p:cNvPicPr>
                <a:picLocks noChangeAspect="1"/>
              </p:cNvPicPr>
              <p:nvPr/>
            </p:nvPicPr>
            <p:blipFill>
              <a:blip r:embed="rId12"/>
              <a:srcRect t="49678" r="71510"/>
              <a:stretch>
                <a:fillRect/>
              </a:stretch>
            </p:blipFill>
            <p:spPr>
              <a:xfrm>
                <a:off x="0" y="3873248"/>
                <a:ext cx="4133850" cy="2984753"/>
              </a:xfrm>
              <a:prstGeom prst="rect">
                <a:avLst/>
              </a:prstGeom>
              <a:noFill/>
              <a:ln w="9525">
                <a:noFill/>
              </a:ln>
            </p:spPr>
          </p:pic>
          <p:grpSp>
            <p:nvGrpSpPr>
              <p:cNvPr id="21" name="组合 37"/>
              <p:cNvGrpSpPr/>
              <p:nvPr/>
            </p:nvGrpSpPr>
            <p:grpSpPr>
              <a:xfrm flipV="1">
                <a:off x="0" y="5116605"/>
                <a:ext cx="12200623" cy="1741396"/>
                <a:chOff x="-14" y="-2"/>
                <a:chExt cx="12192002" cy="1741398"/>
              </a:xfrm>
            </p:grpSpPr>
            <p:pic>
              <p:nvPicPr>
                <p:cNvPr id="22" name="图片 38"/>
                <p:cNvPicPr>
                  <a:picLocks noChangeAspect="1"/>
                </p:cNvPicPr>
                <p:nvPr/>
              </p:nvPicPr>
              <p:blipFill>
                <a:blip r:embed="rId13"/>
                <a:stretch>
                  <a:fillRect/>
                </a:stretch>
              </p:blipFill>
              <p:spPr>
                <a:xfrm flipV="1">
                  <a:off x="-13" y="-2"/>
                  <a:ext cx="12192001" cy="1741398"/>
                </a:xfrm>
                <a:prstGeom prst="rect">
                  <a:avLst/>
                </a:prstGeom>
                <a:noFill/>
                <a:ln w="9525">
                  <a:noFill/>
                </a:ln>
              </p:spPr>
            </p:pic>
            <p:pic>
              <p:nvPicPr>
                <p:cNvPr id="23" name="图片 39" descr="liangxueyizuo3.png"/>
                <p:cNvPicPr>
                  <a:picLocks noChangeAspect="1"/>
                </p:cNvPicPr>
                <p:nvPr/>
              </p:nvPicPr>
              <p:blipFill>
                <a:blip r:embed="rId12"/>
                <a:srcRect l="56876" t="72408" b="8908"/>
                <a:stretch>
                  <a:fillRect/>
                </a:stretch>
              </p:blipFill>
              <p:spPr>
                <a:xfrm flipV="1">
                  <a:off x="-14" y="1"/>
                  <a:ext cx="12183368" cy="1195950"/>
                </a:xfrm>
                <a:prstGeom prst="rect">
                  <a:avLst/>
                </a:prstGeom>
                <a:noFill/>
                <a:ln w="9525">
                  <a:noFill/>
                </a:ln>
              </p:spPr>
            </p:pic>
          </p:grpSp>
        </p:grpSp>
      </p:grpSp>
      <p:pic>
        <p:nvPicPr>
          <p:cNvPr id="24" name="Picture 2" descr="C:\Users\PC\Desktop\zqq\image3.png"/>
          <p:cNvPicPr>
            <a:picLocks noChangeAspect="1"/>
          </p:cNvPicPr>
          <p:nvPr/>
        </p:nvPicPr>
        <p:blipFill>
          <a:blip r:embed="rId14"/>
          <a:srcRect l="4849" t="29688"/>
          <a:stretch>
            <a:fillRect/>
          </a:stretch>
        </p:blipFill>
        <p:spPr>
          <a:xfrm>
            <a:off x="8474167" y="5087470"/>
            <a:ext cx="3751483" cy="1856699"/>
          </a:xfrm>
          <a:prstGeom prst="rect">
            <a:avLst/>
          </a:prstGeom>
          <a:noFill/>
          <a:ln w="9525">
            <a:noFill/>
          </a:ln>
        </p:spPr>
      </p:pic>
      <p:pic>
        <p:nvPicPr>
          <p:cNvPr id="25" name="图片 24"/>
          <p:cNvPicPr>
            <a:picLocks noChangeAspect="1"/>
          </p:cNvPicPr>
          <p:nvPr/>
        </p:nvPicPr>
        <p:blipFill>
          <a:blip r:embed="rId15"/>
          <a:stretch>
            <a:fillRect/>
          </a:stretch>
        </p:blipFill>
        <p:spPr>
          <a:xfrm>
            <a:off x="8955005" y="4912909"/>
            <a:ext cx="3251601" cy="2031260"/>
          </a:xfrm>
          <a:prstGeom prst="rect">
            <a:avLst/>
          </a:prstGeom>
          <a:noFill/>
          <a:ln w="9525">
            <a:noFill/>
          </a:ln>
        </p:spPr>
      </p:pic>
      <p:pic>
        <p:nvPicPr>
          <p:cNvPr id="26" name="PA_图片 12"/>
          <p:cNvPicPr>
            <a:picLocks noChangeAspect="1"/>
          </p:cNvPicPr>
          <p:nvPr/>
        </p:nvPicPr>
        <p:blipFill>
          <a:blip r:embed="rId16"/>
          <a:stretch>
            <a:fillRect/>
          </a:stretch>
        </p:blipFill>
        <p:spPr>
          <a:xfrm>
            <a:off x="-57130" y="-39692"/>
            <a:ext cx="4397360" cy="1434577"/>
          </a:xfrm>
          <a:prstGeom prst="rect">
            <a:avLst/>
          </a:prstGeom>
          <a:noFill/>
          <a:ln w="9525">
            <a:noFill/>
          </a:ln>
        </p:spPr>
      </p:pic>
      <p:pic>
        <p:nvPicPr>
          <p:cNvPr id="27" name="图片 26"/>
          <p:cNvPicPr>
            <a:picLocks noChangeAspect="1"/>
          </p:cNvPicPr>
          <p:nvPr/>
        </p:nvPicPr>
        <p:blipFill>
          <a:blip r:embed="rId17"/>
          <a:stretch>
            <a:fillRect/>
          </a:stretch>
        </p:blipFill>
        <p:spPr>
          <a:xfrm>
            <a:off x="9678641" y="264358"/>
            <a:ext cx="2169321" cy="1220343"/>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advClick="0" advTm="7973">
        <p14:flash/>
      </p:transition>
    </mc:Choice>
    <mc:Fallback xmlns="">
      <p:transition advClick="0" advTm="797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100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2" presetClass="entr" presetSubtype="4" fill="hold" nodeType="withEffect">
                                  <p:stCondLst>
                                    <p:cond delay="1000"/>
                                  </p:stCondLst>
                                  <p:childTnLst>
                                    <p:set>
                                      <p:cBhvr>
                                        <p:cTn id="17" dur="1" fill="hold">
                                          <p:stCondLst>
                                            <p:cond delay="0"/>
                                          </p:stCondLst>
                                        </p:cTn>
                                        <p:tgtEl>
                                          <p:spTgt spid="25"/>
                                        </p:tgtEl>
                                        <p:attrNameLst>
                                          <p:attrName>style.visibility</p:attrName>
                                        </p:attrNameLst>
                                      </p:cBhvr>
                                      <p:to>
                                        <p:strVal val="visible"/>
                                      </p:to>
                                    </p:se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ppt_x</p:attrName>
                                        </p:attrNameLst>
                                      </p:cBhvr>
                                      <p:tavLst>
                                        <p:tav tm="0">
                                          <p:val>
                                            <p:strVal val="0-#ppt_w/2"/>
                                          </p:val>
                                        </p:tav>
                                        <p:tav tm="100000">
                                          <p:val>
                                            <p:strVal val="#ppt_x"/>
                                          </p:val>
                                        </p:tav>
                                      </p:tavLst>
                                    </p:anim>
                                    <p:anim calcmode="lin" valueType="num">
                                      <p:cBhvr>
                                        <p:cTn id="24" dur="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ppt_x</p:attrName>
                                        </p:attrNameLst>
                                      </p:cBhvr>
                                      <p:tavLst>
                                        <p:tav tm="0">
                                          <p:val>
                                            <p:strVal val="1+#ppt_w/2"/>
                                          </p:val>
                                        </p:tav>
                                        <p:tav tm="100000">
                                          <p:val>
                                            <p:strVal val="#ppt_x"/>
                                          </p:val>
                                        </p:tav>
                                      </p:tavLst>
                                    </p:anim>
                                    <p:anim calcmode="lin" valueType="num">
                                      <p:cBhvr>
                                        <p:cTn id="28" dur="500" fill="hold"/>
                                        <p:tgtEl>
                                          <p:spTgt spid="27"/>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53" presetClass="entr" presetSubtype="1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55" presetClass="entr" presetSubtype="0" fill="hold" grpId="0" nodeType="clickEffect">
                                  <p:stCondLst>
                                    <p:cond delay="0"/>
                                  </p:stCondLst>
                                  <p:iterate type="lt">
                                    <p:tmPct val="10000"/>
                                  </p:iterate>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0.70"/>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399"/>
                            </p:stCondLst>
                            <p:childTnLst>
                              <p:par>
                                <p:cTn id="43" presetID="56" presetClass="entr" presetSubtype="0" fill="hold" grpId="0" nodeType="afterEffect">
                                  <p:stCondLst>
                                    <p:cond delay="0"/>
                                  </p:stCondLst>
                                  <p:iterate type="lt">
                                    <p:tmPct val="10000"/>
                                  </p:iterate>
                                  <p:childTnLst>
                                    <p:set>
                                      <p:cBhvr>
                                        <p:cTn id="44" dur="1" fill="hold">
                                          <p:stCondLst>
                                            <p:cond delay="0"/>
                                          </p:stCondLst>
                                        </p:cTn>
                                        <p:tgtEl>
                                          <p:spTgt spid="13"/>
                                        </p:tgtEl>
                                        <p:attrNameLst>
                                          <p:attrName>style.visibility</p:attrName>
                                        </p:attrNameLst>
                                      </p:cBhvr>
                                      <p:to>
                                        <p:strVal val="visible"/>
                                      </p:to>
                                    </p:set>
                                    <p:anim by="(-#ppt_w*2)" calcmode="lin" valueType="num">
                                      <p:cBhvr rctx="PPT">
                                        <p:cTn id="45" dur="500" autoRev="1" fill="hold">
                                          <p:stCondLst>
                                            <p:cond delay="0"/>
                                          </p:stCondLst>
                                        </p:cTn>
                                        <p:tgtEl>
                                          <p:spTgt spid="13"/>
                                        </p:tgtEl>
                                        <p:attrNameLst>
                                          <p:attrName>ppt_w</p:attrName>
                                        </p:attrNameLst>
                                      </p:cBhvr>
                                    </p:anim>
                                    <p:anim by="(#ppt_w*0.50)" calcmode="lin" valueType="num">
                                      <p:cBhvr>
                                        <p:cTn id="46" dur="500" decel="50000" autoRev="1" fill="hold">
                                          <p:stCondLst>
                                            <p:cond delay="0"/>
                                          </p:stCondLst>
                                        </p:cTn>
                                        <p:tgtEl>
                                          <p:spTgt spid="13"/>
                                        </p:tgtEl>
                                        <p:attrNameLst>
                                          <p:attrName>ppt_x</p:attrName>
                                        </p:attrNameLst>
                                      </p:cBhvr>
                                    </p:anim>
                                    <p:anim from="(-#ppt_h/2)" to="(#ppt_y)" calcmode="lin" valueType="num">
                                      <p:cBhvr>
                                        <p:cTn id="47" dur="1000" fill="hold">
                                          <p:stCondLst>
                                            <p:cond delay="0"/>
                                          </p:stCondLst>
                                        </p:cTn>
                                        <p:tgtEl>
                                          <p:spTgt spid="13"/>
                                        </p:tgtEl>
                                        <p:attrNameLst>
                                          <p:attrName>ppt_y</p:attrName>
                                        </p:attrNameLst>
                                      </p:cBhvr>
                                    </p:anim>
                                    <p:animRot by="21600000">
                                      <p:cBhvr>
                                        <p:cTn id="48" dur="1000" fill="hold">
                                          <p:stCondLst>
                                            <p:cond delay="0"/>
                                          </p:stCondLst>
                                        </p:cTn>
                                        <p:tgtEl>
                                          <p:spTgt spid="13"/>
                                        </p:tgtEl>
                                        <p:attrNameLst>
                                          <p:attrName>r</p:attrName>
                                        </p:attrNameLst>
                                      </p:cBhvr>
                                    </p:animRot>
                                  </p:childTnLst>
                                </p:cTn>
                              </p:par>
                            </p:childTnLst>
                          </p:cTn>
                        </p:par>
                      </p:childTnLst>
                    </p:cTn>
                  </p:par>
                  <p:par>
                    <p:cTn id="49" fill="hold">
                      <p:stCondLst>
                        <p:cond delay="indefinite"/>
                      </p:stCondLst>
                      <p:childTnLst>
                        <p:par>
                          <p:cTn id="50" fill="hold">
                            <p:stCondLst>
                              <p:cond delay="0"/>
                            </p:stCondLst>
                            <p:childTnLst>
                              <p:par>
                                <p:cTn id="51" presetID="26" presetClass="emph" presetSubtype="0" fill="hold" grpId="1" nodeType="clickEffect">
                                  <p:stCondLst>
                                    <p:cond delay="0"/>
                                  </p:stCondLst>
                                  <p:iterate type="lt">
                                    <p:tmPct val="0"/>
                                  </p:iterate>
                                  <p:childTnLst>
                                    <p:animEffect transition="out" filter="fade">
                                      <p:cBhvr>
                                        <p:cTn id="52" dur="500" tmFilter="0, 0; .2, .5; .8, .5; 1, 0"/>
                                        <p:tgtEl>
                                          <p:spTgt spid="13"/>
                                        </p:tgtEl>
                                      </p:cBhvr>
                                    </p:animEffect>
                                    <p:animScale>
                                      <p:cBhvr>
                                        <p:cTn id="53" dur="250" autoRev="1" fill="hold"/>
                                        <p:tgtEl>
                                          <p:spTgt spid="13"/>
                                        </p:tgtEl>
                                      </p:cBhvr>
                                      <p:by x="105000" y="105000"/>
                                    </p:animScale>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1000" fill="hold"/>
                                        <p:tgtEl>
                                          <p:spTgt spid="14"/>
                                        </p:tgtEl>
                                        <p:attrNameLst>
                                          <p:attrName>ppt_w</p:attrName>
                                        </p:attrNameLst>
                                      </p:cBhvr>
                                      <p:tavLst>
                                        <p:tav tm="0">
                                          <p:val>
                                            <p:strVal val="#ppt_w*0.70"/>
                                          </p:val>
                                        </p:tav>
                                        <p:tav tm="100000">
                                          <p:val>
                                            <p:strVal val="#ppt_w"/>
                                          </p:val>
                                        </p:tav>
                                      </p:tavLst>
                                    </p:anim>
                                    <p:anim calcmode="lin" valueType="num">
                                      <p:cBhvr>
                                        <p:cTn id="59" dur="1000" fill="hold"/>
                                        <p:tgtEl>
                                          <p:spTgt spid="14"/>
                                        </p:tgtEl>
                                        <p:attrNameLst>
                                          <p:attrName>ppt_h</p:attrName>
                                        </p:attrNameLst>
                                      </p:cBhvr>
                                      <p:tavLst>
                                        <p:tav tm="0">
                                          <p:val>
                                            <p:strVal val="#ppt_h"/>
                                          </p:val>
                                        </p:tav>
                                        <p:tav tm="100000">
                                          <p:val>
                                            <p:strVal val="#ppt_h"/>
                                          </p:val>
                                        </p:tav>
                                      </p:tavLst>
                                    </p:anim>
                                    <p:animEffect transition="in" filter="fade">
                                      <p:cBhvr>
                                        <p:cTn id="60" dur="1000"/>
                                        <p:tgtEl>
                                          <p:spTgt spid="14"/>
                                        </p:tgtEl>
                                      </p:cBhvr>
                                    </p:animEffect>
                                  </p:childTnLst>
                                </p:cTn>
                              </p:par>
                            </p:childTnLst>
                          </p:cTn>
                        </p:par>
                        <p:par>
                          <p:cTn id="61" fill="hold">
                            <p:stCondLst>
                              <p:cond delay="1000"/>
                            </p:stCondLst>
                            <p:childTnLst>
                              <p:par>
                                <p:cTn id="62" presetID="16" presetClass="entr" presetSubtype="21"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barn(inVertical)">
                                      <p:cBhvr>
                                        <p:cTn id="64" dur="500"/>
                                        <p:tgtEl>
                                          <p:spTgt spid="18"/>
                                        </p:tgtEl>
                                      </p:cBhvr>
                                    </p:animEffect>
                                  </p:childTnLst>
                                </p:cTn>
                              </p:par>
                            </p:childTnLst>
                          </p:cTn>
                        </p:par>
                        <p:par>
                          <p:cTn id="65" fill="hold">
                            <p:stCondLst>
                              <p:cond delay="1500"/>
                            </p:stCondLst>
                            <p:childTnLst>
                              <p:par>
                                <p:cTn id="66" presetID="26" presetClass="emph" presetSubtype="0" fill="hold" grpId="1" nodeType="afterEffect">
                                  <p:stCondLst>
                                    <p:cond delay="0"/>
                                  </p:stCondLst>
                                  <p:childTnLst>
                                    <p:animEffect transition="out" filter="fade">
                                      <p:cBhvr>
                                        <p:cTn id="67" dur="500" tmFilter="0, 0; .2, .5; .8, .5; 1, 0"/>
                                        <p:tgtEl>
                                          <p:spTgt spid="18"/>
                                        </p:tgtEl>
                                      </p:cBhvr>
                                    </p:animEffect>
                                    <p:animScale>
                                      <p:cBhvr>
                                        <p:cTn id="68" dur="250" autoRev="1" fill="hold"/>
                                        <p:tgtEl>
                                          <p:spTgt spid="18"/>
                                        </p:tgtEl>
                                      </p:cBhvr>
                                      <p:by x="105000" y="105000"/>
                                    </p:animScale>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1" nodeType="click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barn(inVertical)">
                                      <p:cBhvr>
                                        <p:cTn id="7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4" repeatCount="indefinite" fill="remove" display="0">
                  <p:stCondLst>
                    <p:cond delay="indefinite"/>
                  </p:stCondLst>
                  <p:endCondLst>
                    <p:cond evt="onStopAudio" delay="0">
                      <p:tgtEl>
                        <p:sldTgt/>
                      </p:tgtEl>
                    </p:cond>
                  </p:endCondLst>
                </p:cTn>
                <p:tgtEl>
                  <p:spTgt spid="4"/>
                </p:tgtEl>
              </p:cMediaNode>
            </p:audio>
          </p:childTnLst>
        </p:cTn>
      </p:par>
    </p:tnLst>
    <p:bldLst>
      <p:bldP spid="12" grpId="0" animBg="1"/>
      <p:bldP spid="12" grpId="1" bldLvl="0" animBg="1"/>
      <p:bldP spid="13" grpId="0"/>
      <p:bldP spid="13" grpId="1"/>
      <p:bldP spid="15" grpId="0"/>
      <p:bldP spid="14" grpId="0"/>
      <p:bldP spid="18" grpId="0"/>
      <p:bldP spid="1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8"/>
          <p:cNvSpPr/>
          <p:nvPr/>
        </p:nvSpPr>
        <p:spPr bwMode="auto">
          <a:xfrm>
            <a:off x="1167765" y="1357631"/>
            <a:ext cx="9625331" cy="4112260"/>
          </a:xfrm>
          <a:prstGeom prst="roundRect">
            <a:avLst/>
          </a:prstGeom>
          <a:noFill/>
          <a:ln w="38100" cap="flat" cmpd="sng" algn="ctr">
            <a:solidFill>
              <a:srgbClr val="FF0000"/>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rgbClr val="C00000"/>
              </a:solidFill>
              <a:effectLst/>
              <a:latin typeface="Arial" panose="020B0604020202020204" pitchFamily="34" charset="0"/>
              <a:ea typeface="宋体" panose="02010600030101010101" pitchFamily="2" charset="-122"/>
            </a:endParaRPr>
          </a:p>
        </p:txBody>
      </p:sp>
      <p:grpSp>
        <p:nvGrpSpPr>
          <p:cNvPr id="12" name="组合 11"/>
          <p:cNvGrpSpPr/>
          <p:nvPr/>
        </p:nvGrpSpPr>
        <p:grpSpPr>
          <a:xfrm>
            <a:off x="4708659" y="588419"/>
            <a:ext cx="1318131" cy="1318131"/>
            <a:chOff x="1111383" y="579529"/>
            <a:chExt cx="1318131" cy="1318131"/>
          </a:xfrm>
        </p:grpSpPr>
        <p:sp>
          <p:nvSpPr>
            <p:cNvPr id="13" name="椭圆 12"/>
            <p:cNvSpPr/>
            <p:nvPr/>
          </p:nvSpPr>
          <p:spPr>
            <a:xfrm>
              <a:off x="1111383" y="579529"/>
              <a:ext cx="1318131" cy="1318131"/>
            </a:xfrm>
            <a:prstGeom prst="ellipse">
              <a:avLst/>
            </a:prstGeom>
            <a:solidFill>
              <a:srgbClr val="F8D074"/>
            </a:solidFill>
            <a:ln w="25400" cap="flat" cmpd="sng" algn="ctr">
              <a:noFill/>
              <a:prstDash val="solid"/>
            </a:ln>
            <a:effectLst/>
          </p:spPr>
          <p:txBody>
            <a:bodyPr rtlCol="0" anchor="ctr"/>
            <a:lstStyle/>
            <a:p>
              <a:pPr algn="ctr"/>
              <a:r>
                <a:rPr lang="en-US" altLang="zh-CN" sz="1355" dirty="0">
                  <a:latin typeface="造字工房明黑（非商用）常规体" pitchFamily="2" charset="-122"/>
                  <a:ea typeface="造字工房明黑（非商用）常规体" pitchFamily="2" charset="-122"/>
                </a:rPr>
                <a:t>0</a:t>
              </a:r>
              <a:endParaRPr lang="zh-CN" altLang="en-US" sz="1355" dirty="0">
                <a:latin typeface="造字工房明黑（非商用）常规体" pitchFamily="2" charset="-122"/>
                <a:ea typeface="造字工房明黑（非商用）常规体" pitchFamily="2" charset="-122"/>
              </a:endParaRPr>
            </a:p>
          </p:txBody>
        </p:sp>
        <p:sp>
          <p:nvSpPr>
            <p:cNvPr id="14" name="椭圆 13"/>
            <p:cNvSpPr/>
            <p:nvPr/>
          </p:nvSpPr>
          <p:spPr>
            <a:xfrm>
              <a:off x="1172990" y="663893"/>
              <a:ext cx="1180950" cy="1147670"/>
            </a:xfrm>
            <a:prstGeom prst="ellipse">
              <a:avLst/>
            </a:prstGeom>
            <a:solidFill>
              <a:srgbClr val="FF0000"/>
            </a:solidFill>
            <a:ln w="15875" cap="flat" cmpd="sng" algn="ctr">
              <a:noFill/>
              <a:prstDash val="solid"/>
            </a:ln>
            <a:effectLst/>
          </p:spPr>
          <p:txBody>
            <a:bodyPr rtlCol="0" anchor="ctr"/>
            <a:lstStyle/>
            <a:p>
              <a:pPr algn="ctr"/>
              <a:endParaRPr lang="zh-CN" altLang="en-US" sz="1355">
                <a:solidFill>
                  <a:srgbClr val="FFFFFF"/>
                </a:solidFill>
                <a:latin typeface="微软雅黑" panose="020B0503020204020204" pitchFamily="34" charset="-122"/>
              </a:endParaRPr>
            </a:p>
          </p:txBody>
        </p:sp>
        <p:sp>
          <p:nvSpPr>
            <p:cNvPr id="19" name="文本框 18"/>
            <p:cNvSpPr txBox="1"/>
            <p:nvPr/>
          </p:nvSpPr>
          <p:spPr>
            <a:xfrm>
              <a:off x="1373098" y="827886"/>
              <a:ext cx="760016" cy="829945"/>
            </a:xfrm>
            <a:prstGeom prst="rect">
              <a:avLst/>
            </a:prstGeom>
            <a:noFill/>
          </p:spPr>
          <p:txBody>
            <a:bodyPr wrap="square" rtlCol="0">
              <a:spAutoFit/>
            </a:bodyPr>
            <a:lstStyle/>
            <a:p>
              <a:pPr algn="dist"/>
              <a:r>
                <a:rPr lang="zh-CN" altLang="en-US" sz="4800" b="1" dirty="0">
                  <a:ln w="19050">
                    <a:noFill/>
                  </a:ln>
                  <a:solidFill>
                    <a:srgbClr val="FFFFFF"/>
                  </a:solidFill>
                  <a:latin typeface="微软雅黑" panose="020B0503020204020204" pitchFamily="34" charset="-122"/>
                  <a:ea typeface="微软雅黑" panose="020B0503020204020204" pitchFamily="34" charset="-122"/>
                </a:rPr>
                <a:t>前</a:t>
              </a:r>
            </a:p>
          </p:txBody>
        </p:sp>
      </p:grpSp>
      <p:grpSp>
        <p:nvGrpSpPr>
          <p:cNvPr id="23" name="组合 22"/>
          <p:cNvGrpSpPr/>
          <p:nvPr/>
        </p:nvGrpSpPr>
        <p:grpSpPr>
          <a:xfrm>
            <a:off x="5871903" y="602792"/>
            <a:ext cx="1318131" cy="1318131"/>
            <a:chOff x="2233352" y="552898"/>
            <a:chExt cx="1318131" cy="1318131"/>
          </a:xfrm>
        </p:grpSpPr>
        <p:sp>
          <p:nvSpPr>
            <p:cNvPr id="24" name="椭圆 23"/>
            <p:cNvSpPr/>
            <p:nvPr/>
          </p:nvSpPr>
          <p:spPr>
            <a:xfrm>
              <a:off x="2233352" y="552898"/>
              <a:ext cx="1318131" cy="1318131"/>
            </a:xfrm>
            <a:prstGeom prst="ellipse">
              <a:avLst/>
            </a:prstGeom>
            <a:solidFill>
              <a:srgbClr val="F8D074"/>
            </a:solidFill>
            <a:ln w="25400" cap="flat" cmpd="sng" algn="ctr">
              <a:noFill/>
              <a:prstDash val="solid"/>
            </a:ln>
            <a:effectLst/>
          </p:spPr>
          <p:txBody>
            <a:bodyPr rtlCol="0" anchor="ctr"/>
            <a:lstStyle/>
            <a:p>
              <a:pPr algn="ctr"/>
              <a:r>
                <a:rPr lang="en-US" altLang="zh-CN" sz="1355" dirty="0">
                  <a:latin typeface="造字工房明黑（非商用）常规体" pitchFamily="2" charset="-122"/>
                  <a:ea typeface="造字工房明黑（非商用）常规体" pitchFamily="2" charset="-122"/>
                </a:rPr>
                <a:t>0</a:t>
              </a:r>
              <a:endParaRPr lang="zh-CN" altLang="en-US" sz="1355" dirty="0">
                <a:latin typeface="造字工房明黑（非商用）常规体" pitchFamily="2" charset="-122"/>
                <a:ea typeface="造字工房明黑（非商用）常规体" pitchFamily="2" charset="-122"/>
              </a:endParaRPr>
            </a:p>
          </p:txBody>
        </p:sp>
        <p:sp>
          <p:nvSpPr>
            <p:cNvPr id="25" name="椭圆 24"/>
            <p:cNvSpPr/>
            <p:nvPr/>
          </p:nvSpPr>
          <p:spPr>
            <a:xfrm>
              <a:off x="2294959" y="637262"/>
              <a:ext cx="1180950" cy="1147670"/>
            </a:xfrm>
            <a:prstGeom prst="ellipse">
              <a:avLst/>
            </a:prstGeom>
            <a:solidFill>
              <a:srgbClr val="FF0000"/>
            </a:solidFill>
            <a:ln w="15875" cap="flat" cmpd="sng" algn="ctr">
              <a:noFill/>
              <a:prstDash val="solid"/>
            </a:ln>
            <a:effectLst/>
          </p:spPr>
          <p:txBody>
            <a:bodyPr rtlCol="0" anchor="ctr"/>
            <a:lstStyle/>
            <a:p>
              <a:pPr algn="ctr"/>
              <a:endParaRPr lang="zh-CN" altLang="en-US" sz="1355">
                <a:solidFill>
                  <a:srgbClr val="FFFFFF"/>
                </a:solidFill>
                <a:latin typeface="微软雅黑" panose="020B0503020204020204" pitchFamily="34" charset="-122"/>
              </a:endParaRPr>
            </a:p>
          </p:txBody>
        </p:sp>
        <p:sp>
          <p:nvSpPr>
            <p:cNvPr id="26" name="文本框 25"/>
            <p:cNvSpPr txBox="1"/>
            <p:nvPr/>
          </p:nvSpPr>
          <p:spPr>
            <a:xfrm>
              <a:off x="2495067" y="801255"/>
              <a:ext cx="760016" cy="829945"/>
            </a:xfrm>
            <a:prstGeom prst="rect">
              <a:avLst/>
            </a:prstGeom>
            <a:noFill/>
          </p:spPr>
          <p:txBody>
            <a:bodyPr wrap="square" rtlCol="0">
              <a:spAutoFit/>
            </a:bodyPr>
            <a:lstStyle/>
            <a:p>
              <a:pPr algn="dist"/>
              <a:r>
                <a:rPr lang="zh-CN" altLang="en-US" sz="4800" b="1" dirty="0">
                  <a:ln w="19050">
                    <a:noFill/>
                  </a:ln>
                  <a:solidFill>
                    <a:srgbClr val="FFFFFF"/>
                  </a:solidFill>
                  <a:latin typeface="微软雅黑" panose="020B0503020204020204" pitchFamily="34" charset="-122"/>
                  <a:ea typeface="微软雅黑" panose="020B0503020204020204" pitchFamily="34" charset="-122"/>
                </a:rPr>
                <a:t>言</a:t>
              </a:r>
            </a:p>
          </p:txBody>
        </p:sp>
      </p:grpSp>
      <p:sp>
        <p:nvSpPr>
          <p:cNvPr id="32" name="矩形 31"/>
          <p:cNvSpPr/>
          <p:nvPr/>
        </p:nvSpPr>
        <p:spPr>
          <a:xfrm>
            <a:off x="1360593" y="1899920"/>
            <a:ext cx="9277773" cy="4060190"/>
          </a:xfrm>
          <a:prstGeom prst="rect">
            <a:avLst/>
          </a:prstGeom>
        </p:spPr>
        <p:txBody>
          <a:bodyPr wrap="square">
            <a:spAutoFit/>
          </a:bodyPr>
          <a:lstStyle/>
          <a:p>
            <a:pPr indent="457200" fontAlgn="auto">
              <a:lnSpc>
                <a:spcPct val="230000"/>
              </a:lnSpc>
              <a:spcBef>
                <a:spcPts val="600"/>
              </a:spcBef>
              <a:spcAft>
                <a:spcPts val="0"/>
              </a:spcAft>
              <a:defRPr/>
            </a:pPr>
            <a:r>
              <a:rPr lang="en-US" altLang="zh-CN"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 </a:t>
            </a:r>
            <a:r>
              <a:rPr lang="zh-CN" altLang="en-US"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中共中央政治局</a:t>
            </a:r>
            <a:r>
              <a:rPr lang="en-US" altLang="zh-CN"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2018</a:t>
            </a:r>
            <a:r>
              <a:rPr lang="zh-CN" altLang="en-US"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年</a:t>
            </a:r>
            <a:r>
              <a:rPr lang="en-US" altLang="zh-CN"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9</a:t>
            </a:r>
            <a:r>
              <a:rPr lang="zh-CN" altLang="en-US"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月</a:t>
            </a:r>
            <a:r>
              <a:rPr lang="en-US" altLang="zh-CN"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21</a:t>
            </a:r>
            <a:r>
              <a:rPr lang="zh-CN" altLang="en-US"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日召开会议，审议</a:t>
            </a:r>
            <a:r>
              <a:rPr lang="en-US" altLang="zh-CN"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a:t>
            </a:r>
            <a:r>
              <a:rPr lang="zh-CN" altLang="en-US"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中国共产党支部工作条例（试行）</a:t>
            </a:r>
            <a:r>
              <a:rPr lang="en-US" altLang="zh-CN"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a:t>
            </a:r>
            <a:r>
              <a:rPr lang="zh-CN" altLang="en-US"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（以下简称</a:t>
            </a:r>
            <a:r>
              <a:rPr lang="en-US" altLang="zh-CN"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a:t>
            </a:r>
            <a:r>
              <a:rPr lang="zh-CN" altLang="en-US"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条例</a:t>
            </a:r>
            <a:r>
              <a:rPr lang="en-US" altLang="zh-CN"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a:t>
            </a:r>
            <a:r>
              <a:rPr lang="zh-CN" altLang="en-US"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）。制定和实施</a:t>
            </a:r>
            <a:r>
              <a:rPr lang="en-US" altLang="zh-CN"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a:t>
            </a:r>
            <a:r>
              <a:rPr lang="zh-CN" altLang="en-US"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条例</a:t>
            </a:r>
            <a:r>
              <a:rPr lang="en-US" altLang="zh-CN"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a:t>
            </a:r>
            <a:r>
              <a:rPr lang="zh-CN" altLang="en-US"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Microsoft YaHei UI" panose="020B0503020204020204" charset="-122"/>
              </a:rPr>
              <a:t>，是推动全面从严治党向基层延伸的重要举措，为新时代党支部建设提供了基本遵循，对加强党的组织体系建设，具有十分重要的意义。</a:t>
            </a:r>
            <a:endParaRPr lang="zh-CN" altLang="en-US"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endParaRPr>
          </a:p>
          <a:p>
            <a:pPr indent="457200" fontAlgn="auto">
              <a:lnSpc>
                <a:spcPct val="230000"/>
              </a:lnSpc>
              <a:spcBef>
                <a:spcPts val="600"/>
              </a:spcBef>
              <a:spcAft>
                <a:spcPts val="0"/>
              </a:spcAft>
              <a:defRPr/>
            </a:pPr>
            <a:endParaRPr lang="zh-CN" altLang="en-US" sz="2200" kern="10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cs typeface="Times New Roman" panose="02020603050405020304" pitchFamily="18" charset="0"/>
              <a:sym typeface="等线" panose="02010600030101010101" pitchFamily="2" charset="-122"/>
            </a:endParaRPr>
          </a:p>
        </p:txBody>
      </p:sp>
      <p:pic>
        <p:nvPicPr>
          <p:cNvPr id="47" name="图片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96492" y="601135"/>
            <a:ext cx="889733" cy="72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图片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2288465" y="568337"/>
            <a:ext cx="931429" cy="75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advTm="5527">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ppt_x</p:attrName>
                                        </p:attrNameLst>
                                      </p:cBhvr>
                                      <p:tavLst>
                                        <p:tav tm="0">
                                          <p:val>
                                            <p:fltVal val="0.5"/>
                                          </p:val>
                                        </p:tav>
                                        <p:tav tm="100000">
                                          <p:val>
                                            <p:strVal val="#ppt_x"/>
                                          </p:val>
                                        </p:tav>
                                      </p:tavLst>
                                    </p:anim>
                                    <p:anim calcmode="lin" valueType="num">
                                      <p:cBhvr>
                                        <p:cTn id="10" dur="500" fill="hold"/>
                                        <p:tgtEl>
                                          <p:spTgt spid="12"/>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3" presetClass="entr" presetSubtype="528"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 calcmode="lin" valueType="num">
                                      <p:cBhvr>
                                        <p:cTn id="16" dur="500" fill="hold"/>
                                        <p:tgtEl>
                                          <p:spTgt spid="23"/>
                                        </p:tgtEl>
                                        <p:attrNameLst>
                                          <p:attrName>ppt_x</p:attrName>
                                        </p:attrNameLst>
                                      </p:cBhvr>
                                      <p:tavLst>
                                        <p:tav tm="0">
                                          <p:val>
                                            <p:fltVal val="0.5"/>
                                          </p:val>
                                        </p:tav>
                                        <p:tav tm="100000">
                                          <p:val>
                                            <p:strVal val="#ppt_x"/>
                                          </p:val>
                                        </p:tav>
                                      </p:tavLst>
                                    </p:anim>
                                    <p:anim calcmode="lin" valueType="num">
                                      <p:cBhvr>
                                        <p:cTn id="17" dur="500" fill="hold"/>
                                        <p:tgtEl>
                                          <p:spTgt spid="23"/>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21" presetClass="entr" presetSubtype="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heel(1)">
                                      <p:cBhvr>
                                        <p:cTn id="21" dur="500"/>
                                        <p:tgtEl>
                                          <p:spTgt spid="11"/>
                                        </p:tgtEl>
                                      </p:cBhvr>
                                    </p:animEffect>
                                  </p:childTnLst>
                                </p:cTn>
                              </p:par>
                            </p:childTnLst>
                          </p:cTn>
                        </p:par>
                        <p:par>
                          <p:cTn id="22" fill="hold">
                            <p:stCondLst>
                              <p:cond delay="1500"/>
                            </p:stCondLst>
                            <p:childTnLst>
                              <p:par>
                                <p:cTn id="23" presetID="23" presetClass="entr" presetSubtype="528"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1500" fill="hold"/>
                                        <p:tgtEl>
                                          <p:spTgt spid="48"/>
                                        </p:tgtEl>
                                        <p:attrNameLst>
                                          <p:attrName>ppt_w</p:attrName>
                                        </p:attrNameLst>
                                      </p:cBhvr>
                                      <p:tavLst>
                                        <p:tav tm="0">
                                          <p:val>
                                            <p:fltVal val="0"/>
                                          </p:val>
                                        </p:tav>
                                        <p:tav tm="100000">
                                          <p:val>
                                            <p:strVal val="#ppt_w"/>
                                          </p:val>
                                        </p:tav>
                                      </p:tavLst>
                                    </p:anim>
                                    <p:anim calcmode="lin" valueType="num">
                                      <p:cBhvr>
                                        <p:cTn id="26" dur="1500" fill="hold"/>
                                        <p:tgtEl>
                                          <p:spTgt spid="48"/>
                                        </p:tgtEl>
                                        <p:attrNameLst>
                                          <p:attrName>ppt_h</p:attrName>
                                        </p:attrNameLst>
                                      </p:cBhvr>
                                      <p:tavLst>
                                        <p:tav tm="0">
                                          <p:val>
                                            <p:fltVal val="0"/>
                                          </p:val>
                                        </p:tav>
                                        <p:tav tm="100000">
                                          <p:val>
                                            <p:strVal val="#ppt_h"/>
                                          </p:val>
                                        </p:tav>
                                      </p:tavLst>
                                    </p:anim>
                                    <p:anim calcmode="lin" valueType="num">
                                      <p:cBhvr>
                                        <p:cTn id="27" dur="1500" fill="hold"/>
                                        <p:tgtEl>
                                          <p:spTgt spid="48"/>
                                        </p:tgtEl>
                                        <p:attrNameLst>
                                          <p:attrName>ppt_x</p:attrName>
                                        </p:attrNameLst>
                                      </p:cBhvr>
                                      <p:tavLst>
                                        <p:tav tm="0">
                                          <p:val>
                                            <p:fltVal val="0.5"/>
                                          </p:val>
                                        </p:tav>
                                        <p:tav tm="100000">
                                          <p:val>
                                            <p:strVal val="#ppt_x"/>
                                          </p:val>
                                        </p:tav>
                                      </p:tavLst>
                                    </p:anim>
                                    <p:anim calcmode="lin" valueType="num">
                                      <p:cBhvr>
                                        <p:cTn id="28" dur="1500" fill="hold"/>
                                        <p:tgtEl>
                                          <p:spTgt spid="48"/>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p:cTn id="31" dur="1500" fill="hold"/>
                                        <p:tgtEl>
                                          <p:spTgt spid="47"/>
                                        </p:tgtEl>
                                        <p:attrNameLst>
                                          <p:attrName>ppt_w</p:attrName>
                                        </p:attrNameLst>
                                      </p:cBhvr>
                                      <p:tavLst>
                                        <p:tav tm="0">
                                          <p:val>
                                            <p:fltVal val="0"/>
                                          </p:val>
                                        </p:tav>
                                        <p:tav tm="100000">
                                          <p:val>
                                            <p:strVal val="#ppt_w"/>
                                          </p:val>
                                        </p:tav>
                                      </p:tavLst>
                                    </p:anim>
                                    <p:anim calcmode="lin" valueType="num">
                                      <p:cBhvr>
                                        <p:cTn id="32" dur="1500" fill="hold"/>
                                        <p:tgtEl>
                                          <p:spTgt spid="47"/>
                                        </p:tgtEl>
                                        <p:attrNameLst>
                                          <p:attrName>ppt_h</p:attrName>
                                        </p:attrNameLst>
                                      </p:cBhvr>
                                      <p:tavLst>
                                        <p:tav tm="0">
                                          <p:val>
                                            <p:fltVal val="0"/>
                                          </p:val>
                                        </p:tav>
                                        <p:tav tm="100000">
                                          <p:val>
                                            <p:strVal val="#ppt_h"/>
                                          </p:val>
                                        </p:tav>
                                      </p:tavLst>
                                    </p:anim>
                                    <p:anim calcmode="lin" valueType="num">
                                      <p:cBhvr>
                                        <p:cTn id="33" dur="1500" fill="hold"/>
                                        <p:tgtEl>
                                          <p:spTgt spid="47"/>
                                        </p:tgtEl>
                                        <p:attrNameLst>
                                          <p:attrName>ppt_x</p:attrName>
                                        </p:attrNameLst>
                                      </p:cBhvr>
                                      <p:tavLst>
                                        <p:tav tm="0">
                                          <p:val>
                                            <p:fltVal val="0.5"/>
                                          </p:val>
                                        </p:tav>
                                        <p:tav tm="100000">
                                          <p:val>
                                            <p:strVal val="#ppt_x"/>
                                          </p:val>
                                        </p:tav>
                                      </p:tavLst>
                                    </p:anim>
                                    <p:anim calcmode="lin" valueType="num">
                                      <p:cBhvr>
                                        <p:cTn id="34" dur="1500" fill="hold"/>
                                        <p:tgtEl>
                                          <p:spTgt spid="47"/>
                                        </p:tgtEl>
                                        <p:attrNameLst>
                                          <p:attrName>ppt_y</p:attrName>
                                        </p:attrNameLst>
                                      </p:cBhvr>
                                      <p:tavLst>
                                        <p:tav tm="0">
                                          <p:val>
                                            <p:fltVal val="0.5"/>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1" nodeType="click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up)">
                                      <p:cBhvr>
                                        <p:cTn id="39"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32" grpId="0"/>
      <p:bldP spid="3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5600" y="1182688"/>
            <a:ext cx="2008188" cy="2835275"/>
            <a:chOff x="2071256" y="716093"/>
            <a:chExt cx="2008653" cy="2184014"/>
          </a:xfrm>
        </p:grpSpPr>
        <p:sp>
          <p:nvSpPr>
            <p:cNvPr id="3" name="Freeform 9"/>
            <p:cNvSpPr/>
            <p:nvPr/>
          </p:nvSpPr>
          <p:spPr>
            <a:xfrm>
              <a:off x="2071256" y="1544228"/>
              <a:ext cx="2008653" cy="1355879"/>
            </a:xfrm>
            <a:custGeom>
              <a:avLst/>
              <a:gdLst/>
              <a:ahLst/>
              <a:cxnLst>
                <a:cxn ang="0">
                  <a:pos x="93228" y="982521"/>
                </a:cxn>
                <a:cxn ang="0">
                  <a:pos x="214708" y="888635"/>
                </a:cxn>
                <a:cxn ang="0">
                  <a:pos x="1146994" y="1026188"/>
                </a:cxn>
                <a:cxn ang="0">
                  <a:pos x="590447" y="591695"/>
                </a:cxn>
                <a:cxn ang="0">
                  <a:pos x="437892" y="711781"/>
                </a:cxn>
                <a:cxn ang="0">
                  <a:pos x="203407" y="532744"/>
                </a:cxn>
                <a:cxn ang="0">
                  <a:pos x="618699" y="205237"/>
                </a:cxn>
                <a:cxn ang="0">
                  <a:pos x="887084" y="168120"/>
                </a:cxn>
                <a:cxn ang="0">
                  <a:pos x="1005739" y="262005"/>
                </a:cxn>
                <a:cxn ang="0">
                  <a:pos x="799506" y="427942"/>
                </a:cxn>
                <a:cxn ang="0">
                  <a:pos x="1361702" y="864618"/>
                </a:cxn>
                <a:cxn ang="0">
                  <a:pos x="915335" y="0"/>
                </a:cxn>
                <a:cxn ang="0">
                  <a:pos x="1570760" y="1026188"/>
                </a:cxn>
                <a:cxn ang="0">
                  <a:pos x="1723316" y="1148457"/>
                </a:cxn>
                <a:cxn ang="0">
                  <a:pos x="1522734" y="1299111"/>
                </a:cxn>
                <a:cxn ang="0">
                  <a:pos x="1367353" y="1185575"/>
                </a:cxn>
                <a:cxn ang="0">
                  <a:pos x="305111" y="1159374"/>
                </a:cxn>
                <a:cxn ang="0">
                  <a:pos x="237309" y="1275093"/>
                </a:cxn>
                <a:cxn ang="0">
                  <a:pos x="67802" y="1251076"/>
                </a:cxn>
                <a:cxn ang="0">
                  <a:pos x="214708" y="1096056"/>
                </a:cxn>
                <a:cxn ang="0">
                  <a:pos x="93228" y="982521"/>
                </a:cxn>
              </a:cxnLst>
              <a:rect l="0" t="0" r="0" b="0"/>
              <a:pathLst>
                <a:path w="711" h="621">
                  <a:moveTo>
                    <a:pt x="33" y="450"/>
                  </a:moveTo>
                  <a:lnTo>
                    <a:pt x="76" y="407"/>
                  </a:lnTo>
                  <a:cubicBezTo>
                    <a:pt x="166" y="484"/>
                    <a:pt x="271" y="535"/>
                    <a:pt x="406" y="470"/>
                  </a:cubicBezTo>
                  <a:lnTo>
                    <a:pt x="209" y="271"/>
                  </a:lnTo>
                  <a:lnTo>
                    <a:pt x="155" y="326"/>
                  </a:lnTo>
                  <a:lnTo>
                    <a:pt x="72" y="244"/>
                  </a:lnTo>
                  <a:lnTo>
                    <a:pt x="219" y="94"/>
                  </a:lnTo>
                  <a:cubicBezTo>
                    <a:pt x="241" y="104"/>
                    <a:pt x="274" y="105"/>
                    <a:pt x="314" y="77"/>
                  </a:cubicBezTo>
                  <a:lnTo>
                    <a:pt x="356" y="120"/>
                  </a:lnTo>
                  <a:lnTo>
                    <a:pt x="283" y="196"/>
                  </a:lnTo>
                  <a:lnTo>
                    <a:pt x="482" y="396"/>
                  </a:lnTo>
                  <a:cubicBezTo>
                    <a:pt x="556" y="271"/>
                    <a:pt x="495" y="85"/>
                    <a:pt x="324" y="0"/>
                  </a:cubicBezTo>
                  <a:cubicBezTo>
                    <a:pt x="493" y="8"/>
                    <a:pt x="711" y="202"/>
                    <a:pt x="556" y="470"/>
                  </a:cubicBezTo>
                  <a:lnTo>
                    <a:pt x="610" y="526"/>
                  </a:lnTo>
                  <a:lnTo>
                    <a:pt x="539" y="595"/>
                  </a:lnTo>
                  <a:lnTo>
                    <a:pt x="484" y="543"/>
                  </a:lnTo>
                  <a:cubicBezTo>
                    <a:pt x="341" y="621"/>
                    <a:pt x="211" y="612"/>
                    <a:pt x="108" y="531"/>
                  </a:cubicBezTo>
                  <a:cubicBezTo>
                    <a:pt x="114" y="549"/>
                    <a:pt x="102" y="571"/>
                    <a:pt x="84" y="584"/>
                  </a:cubicBezTo>
                  <a:cubicBezTo>
                    <a:pt x="62" y="598"/>
                    <a:pt x="37" y="593"/>
                    <a:pt x="24" y="573"/>
                  </a:cubicBezTo>
                  <a:cubicBezTo>
                    <a:pt x="0" y="537"/>
                    <a:pt x="38" y="493"/>
                    <a:pt x="76" y="502"/>
                  </a:cubicBezTo>
                  <a:cubicBezTo>
                    <a:pt x="61" y="486"/>
                    <a:pt x="47" y="469"/>
                    <a:pt x="33" y="450"/>
                  </a:cubicBezTo>
                  <a:close/>
                </a:path>
              </a:pathLst>
            </a:custGeom>
            <a:gradFill rotWithShape="1">
              <a:gsLst>
                <a:gs pos="0">
                  <a:srgbClr val="FF3300"/>
                </a:gs>
                <a:gs pos="100000">
                  <a:srgbClr val="C00000"/>
                </a:gs>
              </a:gsLst>
              <a:lin ang="5400000" scaled="1"/>
              <a:tileRect/>
            </a:gradFill>
            <a:ln w="9525">
              <a:noFill/>
            </a:ln>
          </p:spPr>
          <p:txBody>
            <a:bodyPr/>
            <a:lstStyle/>
            <a:p>
              <a:endParaRPr lang="zh-CN" altLang="en-US" sz="1355"/>
            </a:p>
          </p:txBody>
        </p:sp>
        <p:sp useBgFill="1">
          <p:nvSpPr>
            <p:cNvPr id="4" name="文本框 3"/>
            <p:cNvSpPr txBox="1"/>
            <p:nvPr/>
          </p:nvSpPr>
          <p:spPr>
            <a:xfrm>
              <a:off x="2120413" y="716093"/>
              <a:ext cx="1658082" cy="710233"/>
            </a:xfrm>
            <a:prstGeom prst="rect">
              <a:avLst/>
            </a:prstGeom>
            <a:noFill/>
          </p:spPr>
          <p:txBody>
            <a:bodyPr wrap="square" rtlCol="0">
              <a:spAutoFit/>
            </a:bodyPr>
            <a:lstStyle>
              <a:defPPr>
                <a:defRPr lang="zh-CN"/>
              </a:defPPr>
              <a:lvl1pPr>
                <a:defRPr sz="2400" b="1">
                  <a:gradFill>
                    <a:gsLst>
                      <a:gs pos="90000">
                        <a:srgbClr val="C00000"/>
                      </a:gs>
                      <a:gs pos="30000">
                        <a:srgbClr val="FF3300"/>
                      </a:gs>
                    </a:gsLst>
                    <a:lin ang="5400000" scaled="1"/>
                  </a:gradFill>
                  <a:cs typeface="微软雅黑" panose="020B0503020204020204" pitchFamily="82" charset="2"/>
                </a:defRPr>
              </a:lvl1pPr>
            </a:lstStyle>
            <a:p>
              <a:pPr marL="0" marR="0" indent="0" algn="ctr" defTabSz="914400" rtl="0" eaLnBrk="0" fontAlgn="base" latinLnBrk="0" hangingPunct="0">
                <a:lnSpc>
                  <a:spcPct val="100000"/>
                </a:lnSpc>
                <a:spcBef>
                  <a:spcPct val="0"/>
                </a:spcBef>
                <a:spcAft>
                  <a:spcPct val="0"/>
                </a:spcAft>
                <a:buNone/>
              </a:pPr>
              <a:r>
                <a:rPr kumimoji="0" lang="zh-CN" altLang="en-US" sz="5400" b="1" i="0" u="none" strike="noStrike" kern="1200" cap="none" spc="0" normalizeH="0" baseline="0" noProof="1">
                  <a:gradFill>
                    <a:gsLst>
                      <a:gs pos="90000">
                        <a:srgbClr val="C00000"/>
                      </a:gs>
                      <a:gs pos="30000">
                        <a:srgbClr val="FF3300"/>
                      </a:gs>
                    </a:gsLst>
                    <a:lin ang="5400000" scaled="1"/>
                  </a:gradFill>
                  <a:latin typeface="Arial" panose="020B0604020202020204" pitchFamily="34" charset="0"/>
                  <a:ea typeface="微软雅黑" panose="020B0503020204020204" pitchFamily="34" charset="-122"/>
                  <a:cs typeface="微软雅黑" panose="020B0503020204020204" pitchFamily="82" charset="2"/>
                  <a:sym typeface="Arial" panose="020B0604020202020204" pitchFamily="34" charset="0"/>
                </a:rPr>
                <a:t>目录</a:t>
              </a:r>
            </a:p>
          </p:txBody>
        </p:sp>
      </p:grpSp>
      <p:pic>
        <p:nvPicPr>
          <p:cNvPr id="5" name="图片 4"/>
          <p:cNvPicPr>
            <a:picLocks noChangeAspect="1"/>
          </p:cNvPicPr>
          <p:nvPr/>
        </p:nvPicPr>
        <p:blipFill>
          <a:blip r:embed="rId3"/>
          <a:srcRect r="87100" b="65073"/>
          <a:stretch>
            <a:fillRect/>
          </a:stretch>
        </p:blipFill>
        <p:spPr>
          <a:xfrm>
            <a:off x="1888385" y="3487737"/>
            <a:ext cx="1571625" cy="1873251"/>
          </a:xfrm>
          <a:prstGeom prst="rect">
            <a:avLst/>
          </a:prstGeom>
          <a:noFill/>
          <a:ln w="9525">
            <a:noFill/>
          </a:ln>
        </p:spPr>
      </p:pic>
      <p:sp>
        <p:nvSpPr>
          <p:cNvPr id="6" name="等腰三角形 15"/>
          <p:cNvSpPr/>
          <p:nvPr/>
        </p:nvSpPr>
        <p:spPr>
          <a:xfrm rot="5400000">
            <a:off x="4963160" y="1627823"/>
            <a:ext cx="230188" cy="198437"/>
          </a:xfrm>
          <a:custGeom>
            <a:avLst/>
            <a:gdLst/>
            <a:ahLst/>
            <a:cxnLst>
              <a:cxn ang="0">
                <a:pos x="0" y="198410"/>
              </a:cxn>
              <a:cxn ang="0">
                <a:pos x="115078" y="0"/>
              </a:cxn>
              <a:cxn ang="0">
                <a:pos x="230156" y="198410"/>
              </a:cxn>
              <a:cxn ang="0">
                <a:pos x="0" y="198410"/>
              </a:cxn>
            </a:cxnLst>
            <a:rect l="0" t="0" r="0" b="0"/>
            <a:pathLst>
              <a:path w="520025" h="448297">
                <a:moveTo>
                  <a:pt x="0" y="448297"/>
                </a:moveTo>
                <a:lnTo>
                  <a:pt x="260013" y="0"/>
                </a:lnTo>
                <a:lnTo>
                  <a:pt x="520025" y="448297"/>
                </a:lnTo>
                <a:cubicBezTo>
                  <a:pt x="330924" y="352139"/>
                  <a:pt x="205427" y="255792"/>
                  <a:pt x="0" y="448297"/>
                </a:cubicBezTo>
                <a:close/>
              </a:path>
            </a:pathLst>
          </a:custGeom>
          <a:gradFill rotWithShape="1">
            <a:gsLst>
              <a:gs pos="0">
                <a:srgbClr val="C00000"/>
              </a:gs>
              <a:gs pos="100000">
                <a:srgbClr val="FF0000"/>
              </a:gs>
            </a:gsLst>
            <a:lin ang="16200000" scaled="1"/>
            <a:tileRect/>
          </a:gradFill>
          <a:ln w="12700">
            <a:noFill/>
          </a:ln>
        </p:spPr>
        <p:txBody>
          <a:bodyPr/>
          <a:lstStyle/>
          <a:p>
            <a:endParaRPr lang="zh-CN" altLang="en-US" sz="2400"/>
          </a:p>
        </p:txBody>
      </p:sp>
      <p:grpSp>
        <p:nvGrpSpPr>
          <p:cNvPr id="9" name="组合 8"/>
          <p:cNvGrpSpPr/>
          <p:nvPr/>
        </p:nvGrpSpPr>
        <p:grpSpPr>
          <a:xfrm>
            <a:off x="4196398" y="1400810"/>
            <a:ext cx="684212" cy="684213"/>
            <a:chOff x="4315326" y="1766318"/>
            <a:chExt cx="684000" cy="684000"/>
          </a:xfrm>
        </p:grpSpPr>
        <p:sp>
          <p:nvSpPr>
            <p:cNvPr id="10256" name="椭圆 2"/>
            <p:cNvSpPr/>
            <p:nvPr/>
          </p:nvSpPr>
          <p:spPr>
            <a:xfrm>
              <a:off x="4315326" y="1766318"/>
              <a:ext cx="684000" cy="684000"/>
            </a:xfrm>
            <a:prstGeom prst="ellipse">
              <a:avLst/>
            </a:prstGeom>
            <a:gradFill rotWithShape="1">
              <a:gsLst>
                <a:gs pos="0">
                  <a:srgbClr val="C00000"/>
                </a:gs>
                <a:gs pos="100000">
                  <a:srgbClr val="FF0000"/>
                </a:gs>
              </a:gsLst>
              <a:lin ang="16200000" scaled="1"/>
              <a:tileRect/>
            </a:gradFill>
            <a:ln w="12700">
              <a:noFill/>
            </a:ln>
          </p:spPr>
          <p:txBody>
            <a:bodyPr anchor="ctr"/>
            <a:lstStyle/>
            <a:p>
              <a:pPr algn="ctr"/>
              <a:endParaRPr lang="zh-CN" altLang="en-US">
                <a:latin typeface="Arial" panose="020B0604020202020204" pitchFamily="34" charset="0"/>
                <a:ea typeface="宋体" panose="02010600030101010101" pitchFamily="2" charset="-122"/>
              </a:endParaRPr>
            </a:p>
          </p:txBody>
        </p:sp>
        <p:sp>
          <p:nvSpPr>
            <p:cNvPr id="10257" name="文本框 37"/>
            <p:cNvSpPr txBox="1"/>
            <p:nvPr/>
          </p:nvSpPr>
          <p:spPr>
            <a:xfrm>
              <a:off x="4394273" y="1769764"/>
              <a:ext cx="526106" cy="677108"/>
            </a:xfrm>
            <a:prstGeom prst="rect">
              <a:avLst/>
            </a:prstGeom>
            <a:noFill/>
            <a:ln w="9525">
              <a:noFill/>
            </a:ln>
          </p:spPr>
          <p:txBody>
            <a:bodyPr wrap="none" anchor="t">
              <a:spAutoFit/>
            </a:bodyPr>
            <a:lstStyle/>
            <a:p>
              <a:r>
                <a:rPr lang="en-US" altLang="zh-CN" sz="3800" b="1" dirty="0">
                  <a:solidFill>
                    <a:srgbClr val="FFFFFF"/>
                  </a:solidFill>
                  <a:latin typeface="Agency FB" panose="020B0503020202020204" pitchFamily="34" charset="0"/>
                  <a:ea typeface="宋体" panose="02010600030101010101" pitchFamily="2" charset="-122"/>
                </a:rPr>
                <a:t>01</a:t>
              </a:r>
              <a:endParaRPr lang="zh-CN" altLang="en-US" sz="3800" b="1" dirty="0">
                <a:solidFill>
                  <a:srgbClr val="FFFFFF"/>
                </a:solidFill>
                <a:latin typeface="Agency FB" panose="020B0503020202020204" pitchFamily="34" charset="0"/>
                <a:ea typeface="宋体" panose="02010600030101010101" pitchFamily="2" charset="-122"/>
              </a:endParaRPr>
            </a:p>
          </p:txBody>
        </p:sp>
      </p:grpSp>
      <p:grpSp>
        <p:nvGrpSpPr>
          <p:cNvPr id="10" name="组合 9"/>
          <p:cNvGrpSpPr/>
          <p:nvPr/>
        </p:nvGrpSpPr>
        <p:grpSpPr>
          <a:xfrm>
            <a:off x="5300980" y="1510030"/>
            <a:ext cx="5064125" cy="668655"/>
            <a:chOff x="5447106" y="1736783"/>
            <a:chExt cx="5719943" cy="668335"/>
          </a:xfrm>
        </p:grpSpPr>
        <p:sp>
          <p:nvSpPr>
            <p:cNvPr id="10259" name="圆角矩形 51"/>
            <p:cNvSpPr/>
            <p:nvPr/>
          </p:nvSpPr>
          <p:spPr>
            <a:xfrm>
              <a:off x="5447106" y="1736783"/>
              <a:ext cx="5715852" cy="668335"/>
            </a:xfrm>
            <a:prstGeom prst="roundRect">
              <a:avLst>
                <a:gd name="adj" fmla="val 50000"/>
              </a:avLst>
            </a:prstGeom>
            <a:noFill/>
            <a:ln w="15875" cap="flat" cmpd="sng">
              <a:solidFill>
                <a:srgbClr val="C00000"/>
              </a:solidFill>
              <a:prstDash val="solid"/>
              <a:miter/>
              <a:headEnd type="none" w="med" len="med"/>
              <a:tailEnd type="none" w="med" len="med"/>
            </a:ln>
          </p:spPr>
          <p:txBody>
            <a:bodyPr anchor="ctr"/>
            <a:lstStyle/>
            <a:p>
              <a:pPr algn="ctr"/>
              <a:endParaRPr lang="zh-CN" altLang="en-US" sz="3200" b="1">
                <a:gradFill>
                  <a:gsLst>
                    <a:gs pos="0">
                      <a:srgbClr val="E30000"/>
                    </a:gs>
                    <a:gs pos="100000">
                      <a:srgbClr val="FF0000"/>
                    </a:gs>
                  </a:gsLst>
                  <a:lin ang="5400000" scaled="0"/>
                </a:gradFill>
                <a:latin typeface="Arial" panose="020B0604020202020204" pitchFamily="34" charset="0"/>
                <a:ea typeface="宋体" panose="02010600030101010101" pitchFamily="2" charset="-122"/>
              </a:endParaRPr>
            </a:p>
          </p:txBody>
        </p:sp>
        <p:sp>
          <p:nvSpPr>
            <p:cNvPr id="11" name="文本框 10"/>
            <p:cNvSpPr txBox="1"/>
            <p:nvPr/>
          </p:nvSpPr>
          <p:spPr>
            <a:xfrm>
              <a:off x="5621270" y="1767248"/>
              <a:ext cx="5545779" cy="583286"/>
            </a:xfrm>
            <a:prstGeom prst="rect">
              <a:avLst/>
            </a:prstGeom>
            <a:noFill/>
          </p:spPr>
          <p:txBody>
            <a:bodyPr wrap="square" rtlCol="0">
              <a:spAutoFit/>
            </a:bodyPr>
            <a:lstStyle/>
            <a:p>
              <a:pPr algn="l"/>
              <a:r>
                <a:rPr lang="zh-CN" altLang="en-US" sz="3200" b="1" kern="0" dirty="0">
                  <a:gradFill>
                    <a:gsLst>
                      <a:gs pos="0">
                        <a:srgbClr val="E30000"/>
                      </a:gs>
                      <a:gs pos="100000">
                        <a:srgbClr val="FF0000"/>
                      </a:gs>
                    </a:gsLst>
                    <a:lin ang="5400000" scaled="0"/>
                  </a:gradFill>
                  <a:latin typeface="微软雅黑" panose="020B0503020204020204" pitchFamily="34" charset="-122"/>
                  <a:ea typeface="微软雅黑" panose="020B0503020204020204" pitchFamily="34" charset="-122"/>
                  <a:cs typeface="等线" panose="02010600030101010101" pitchFamily="2" charset="-122"/>
                  <a:sym typeface="+mn-ea"/>
                </a:rPr>
                <a:t>出台的背景及意义</a:t>
              </a:r>
              <a:endParaRPr kumimoji="0" lang="zh-CN" altLang="en-US" sz="3200" b="1" i="0" u="none" strike="noStrike" kern="0" cap="none" spc="0" normalizeH="0" baseline="0" dirty="0">
                <a:gradFill>
                  <a:gsLst>
                    <a:gs pos="0">
                      <a:srgbClr val="E30000"/>
                    </a:gs>
                    <a:gs pos="100000">
                      <a:srgbClr val="FF0000"/>
                    </a:gs>
                  </a:gsLst>
                  <a:lin ang="5400000" scaled="0"/>
                </a:gradFill>
                <a:latin typeface="微软雅黑" panose="020B0503020204020204" pitchFamily="34" charset="-122"/>
                <a:ea typeface="微软雅黑" panose="020B0503020204020204" pitchFamily="34" charset="-122"/>
                <a:cs typeface="等线" panose="02010600030101010101" pitchFamily="2" charset="-122"/>
                <a:sym typeface="+mn-ea"/>
              </a:endParaRPr>
            </a:p>
          </p:txBody>
        </p:sp>
      </p:grpSp>
      <p:sp>
        <p:nvSpPr>
          <p:cNvPr id="12" name="等腰三角形 15"/>
          <p:cNvSpPr/>
          <p:nvPr/>
        </p:nvSpPr>
        <p:spPr>
          <a:xfrm rot="5400000">
            <a:off x="4963160" y="3130550"/>
            <a:ext cx="230188" cy="198438"/>
          </a:xfrm>
          <a:custGeom>
            <a:avLst/>
            <a:gdLst/>
            <a:ahLst/>
            <a:cxnLst>
              <a:cxn ang="0">
                <a:pos x="0" y="198410"/>
              </a:cxn>
              <a:cxn ang="0">
                <a:pos x="115078" y="0"/>
              </a:cxn>
              <a:cxn ang="0">
                <a:pos x="230156" y="198410"/>
              </a:cxn>
              <a:cxn ang="0">
                <a:pos x="0" y="198410"/>
              </a:cxn>
            </a:cxnLst>
            <a:rect l="0" t="0" r="0" b="0"/>
            <a:pathLst>
              <a:path w="520025" h="448297">
                <a:moveTo>
                  <a:pt x="0" y="448297"/>
                </a:moveTo>
                <a:lnTo>
                  <a:pt x="260013" y="0"/>
                </a:lnTo>
                <a:lnTo>
                  <a:pt x="520025" y="448297"/>
                </a:lnTo>
                <a:cubicBezTo>
                  <a:pt x="330924" y="352139"/>
                  <a:pt x="205427" y="255792"/>
                  <a:pt x="0" y="448297"/>
                </a:cubicBezTo>
                <a:close/>
              </a:path>
            </a:pathLst>
          </a:custGeom>
          <a:gradFill rotWithShape="1">
            <a:gsLst>
              <a:gs pos="0">
                <a:srgbClr val="C00000"/>
              </a:gs>
              <a:gs pos="100000">
                <a:srgbClr val="FF0000"/>
              </a:gs>
            </a:gsLst>
            <a:lin ang="16200000" scaled="1"/>
            <a:tileRect/>
          </a:gradFill>
          <a:ln w="12700">
            <a:noFill/>
          </a:ln>
        </p:spPr>
        <p:txBody>
          <a:bodyPr/>
          <a:lstStyle/>
          <a:p>
            <a:endParaRPr lang="zh-CN" altLang="en-US" sz="2400"/>
          </a:p>
        </p:txBody>
      </p:sp>
      <p:grpSp>
        <p:nvGrpSpPr>
          <p:cNvPr id="21" name="组合 20"/>
          <p:cNvGrpSpPr/>
          <p:nvPr/>
        </p:nvGrpSpPr>
        <p:grpSpPr>
          <a:xfrm>
            <a:off x="5328285" y="3036570"/>
            <a:ext cx="5163820" cy="1080768"/>
            <a:chOff x="5447106" y="2763433"/>
            <a:chExt cx="5893795" cy="1079648"/>
          </a:xfrm>
        </p:grpSpPr>
        <p:sp>
          <p:nvSpPr>
            <p:cNvPr id="10263" name="圆角矩形 5"/>
            <p:cNvSpPr/>
            <p:nvPr/>
          </p:nvSpPr>
          <p:spPr>
            <a:xfrm>
              <a:off x="5447106" y="2763433"/>
              <a:ext cx="5715852" cy="668335"/>
            </a:xfrm>
            <a:prstGeom prst="roundRect">
              <a:avLst>
                <a:gd name="adj" fmla="val 50000"/>
              </a:avLst>
            </a:prstGeom>
            <a:noFill/>
            <a:ln w="15875" cap="flat" cmpd="sng">
              <a:solidFill>
                <a:srgbClr val="C00000"/>
              </a:solidFill>
              <a:prstDash val="solid"/>
              <a:miter/>
              <a:headEnd type="none" w="med" len="med"/>
              <a:tailEnd type="none" w="med" len="med"/>
            </a:ln>
          </p:spPr>
          <p:txBody>
            <a:bodyPr anchor="ctr"/>
            <a:lstStyle/>
            <a:p>
              <a:pPr algn="ctr"/>
              <a:endParaRPr lang="zh-CN" altLang="en-US" sz="3200" b="1">
                <a:gradFill>
                  <a:gsLst>
                    <a:gs pos="0">
                      <a:srgbClr val="E30000"/>
                    </a:gs>
                    <a:gs pos="100000">
                      <a:srgbClr val="FF0000"/>
                    </a:gs>
                  </a:gsLst>
                  <a:lin ang="5400000" scaled="0"/>
                </a:gradFill>
                <a:latin typeface="Arial" panose="020B0604020202020204" pitchFamily="34" charset="0"/>
                <a:ea typeface="宋体" panose="02010600030101010101" pitchFamily="2" charset="-122"/>
              </a:endParaRPr>
            </a:p>
          </p:txBody>
        </p:sp>
        <p:sp>
          <p:nvSpPr>
            <p:cNvPr id="13" name="文本框 12"/>
            <p:cNvSpPr txBox="1"/>
            <p:nvPr/>
          </p:nvSpPr>
          <p:spPr>
            <a:xfrm>
              <a:off x="5610774" y="2767871"/>
              <a:ext cx="5730127" cy="1075210"/>
            </a:xfrm>
            <a:prstGeom prst="rect">
              <a:avLst/>
            </a:prstGeom>
            <a:noFill/>
          </p:spPr>
          <p:txBody>
            <a:bodyPr wrap="square" rtlCol="0">
              <a:spAutoFit/>
            </a:bodyPr>
            <a:lstStyle/>
            <a:p>
              <a:pPr algn="l"/>
              <a:r>
                <a:rPr lang="zh-CN" altLang="en-US" sz="3200" b="1" kern="0" noProof="0" dirty="0">
                  <a:ln>
                    <a:noFill/>
                  </a:ln>
                  <a:gradFill>
                    <a:gsLst>
                      <a:gs pos="0">
                        <a:srgbClr val="E30000"/>
                      </a:gs>
                      <a:gs pos="100000">
                        <a:srgbClr val="FF0000"/>
                      </a:gs>
                    </a:gsLst>
                    <a:lin ang="5400000" scaled="0"/>
                  </a:gradFill>
                  <a:effectLst/>
                  <a:uLnTx/>
                  <a:uFillTx/>
                  <a:latin typeface="微软雅黑" panose="020B0503020204020204" pitchFamily="34" charset="-122"/>
                  <a:ea typeface="微软雅黑" panose="020B0503020204020204" pitchFamily="34" charset="-122"/>
                  <a:cs typeface="等线" panose="02010600030101010101" pitchFamily="2" charset="-122"/>
                  <a:sym typeface="+mn-ea"/>
                </a:rPr>
                <a:t>逐章重点解读</a:t>
              </a:r>
              <a:endParaRPr lang="zh-CN" altLang="en-US" sz="3200" b="1" kern="0" noProof="0" dirty="0">
                <a:ln>
                  <a:noFill/>
                </a:ln>
                <a:gradFill>
                  <a:gsLst>
                    <a:gs pos="0">
                      <a:srgbClr val="E30000"/>
                    </a:gs>
                    <a:gs pos="100000">
                      <a:srgbClr val="FF0000"/>
                    </a:gs>
                  </a:gsLst>
                  <a:lin ang="5400000" scaled="0"/>
                </a:gradFill>
                <a:effectLst/>
                <a:uLnTx/>
                <a:uFillTx/>
                <a:latin typeface="微软雅黑" panose="020B0503020204020204" pitchFamily="34" charset="-122"/>
                <a:ea typeface="微软雅黑" panose="020B0503020204020204" pitchFamily="34" charset="-122"/>
                <a:cs typeface="等线" panose="02010600030101010101" pitchFamily="2" charset="-122"/>
              </a:endParaRPr>
            </a:p>
            <a:p>
              <a:pPr algn="l"/>
              <a:endParaRPr lang="zh-CN" altLang="en-US" sz="3200" b="1" kern="0" noProof="0" dirty="0">
                <a:ln>
                  <a:noFill/>
                </a:ln>
                <a:gradFill>
                  <a:gsLst>
                    <a:gs pos="0">
                      <a:srgbClr val="E30000"/>
                    </a:gs>
                    <a:gs pos="100000">
                      <a:srgbClr val="FF0000"/>
                    </a:gs>
                  </a:gsLst>
                  <a:lin ang="5400000" scaled="0"/>
                </a:gradFill>
                <a:effectLst/>
                <a:uLnTx/>
                <a:uFillTx/>
                <a:latin typeface="微软雅黑" panose="020B0503020204020204" pitchFamily="34" charset="-122"/>
                <a:ea typeface="微软雅黑" panose="020B0503020204020204" pitchFamily="34" charset="-122"/>
                <a:cs typeface="等线" panose="02010600030101010101" pitchFamily="2" charset="-122"/>
                <a:sym typeface="Calibri" panose="020F0502020204030204"/>
              </a:endParaRPr>
            </a:p>
          </p:txBody>
        </p:sp>
      </p:grpSp>
      <p:sp>
        <p:nvSpPr>
          <p:cNvPr id="14" name="等腰三角形 15"/>
          <p:cNvSpPr/>
          <p:nvPr/>
        </p:nvSpPr>
        <p:spPr>
          <a:xfrm rot="5400000">
            <a:off x="4963160" y="4729480"/>
            <a:ext cx="230188" cy="198438"/>
          </a:xfrm>
          <a:custGeom>
            <a:avLst/>
            <a:gdLst/>
            <a:ahLst/>
            <a:cxnLst>
              <a:cxn ang="0">
                <a:pos x="0" y="198410"/>
              </a:cxn>
              <a:cxn ang="0">
                <a:pos x="115078" y="0"/>
              </a:cxn>
              <a:cxn ang="0">
                <a:pos x="230156" y="198410"/>
              </a:cxn>
              <a:cxn ang="0">
                <a:pos x="0" y="198410"/>
              </a:cxn>
            </a:cxnLst>
            <a:rect l="0" t="0" r="0" b="0"/>
            <a:pathLst>
              <a:path w="520025" h="448297">
                <a:moveTo>
                  <a:pt x="0" y="448297"/>
                </a:moveTo>
                <a:lnTo>
                  <a:pt x="260013" y="0"/>
                </a:lnTo>
                <a:lnTo>
                  <a:pt x="520025" y="448297"/>
                </a:lnTo>
                <a:cubicBezTo>
                  <a:pt x="330924" y="352139"/>
                  <a:pt x="205427" y="255792"/>
                  <a:pt x="0" y="448297"/>
                </a:cubicBezTo>
                <a:close/>
              </a:path>
            </a:pathLst>
          </a:custGeom>
          <a:gradFill rotWithShape="1">
            <a:gsLst>
              <a:gs pos="0">
                <a:srgbClr val="C00000"/>
              </a:gs>
              <a:gs pos="100000">
                <a:srgbClr val="FF0000"/>
              </a:gs>
            </a:gsLst>
            <a:lin ang="16200000" scaled="1"/>
            <a:tileRect/>
          </a:gradFill>
          <a:ln w="12700">
            <a:noFill/>
          </a:ln>
        </p:spPr>
        <p:txBody>
          <a:bodyPr/>
          <a:lstStyle/>
          <a:p>
            <a:endParaRPr lang="zh-CN" altLang="en-US" sz="2400"/>
          </a:p>
        </p:txBody>
      </p:sp>
      <p:grpSp>
        <p:nvGrpSpPr>
          <p:cNvPr id="15" name="组合 14"/>
          <p:cNvGrpSpPr/>
          <p:nvPr/>
        </p:nvGrpSpPr>
        <p:grpSpPr>
          <a:xfrm>
            <a:off x="5328285" y="4536440"/>
            <a:ext cx="5380355" cy="1135378"/>
            <a:chOff x="5447106" y="3821444"/>
            <a:chExt cx="6094316" cy="1134610"/>
          </a:xfrm>
        </p:grpSpPr>
        <p:sp>
          <p:nvSpPr>
            <p:cNvPr id="10267" name="圆角矩形 9"/>
            <p:cNvSpPr/>
            <p:nvPr/>
          </p:nvSpPr>
          <p:spPr>
            <a:xfrm>
              <a:off x="5447106" y="3821444"/>
              <a:ext cx="5715852" cy="668335"/>
            </a:xfrm>
            <a:prstGeom prst="roundRect">
              <a:avLst>
                <a:gd name="adj" fmla="val 50000"/>
              </a:avLst>
            </a:prstGeom>
            <a:noFill/>
            <a:ln w="15875" cap="flat" cmpd="sng">
              <a:solidFill>
                <a:srgbClr val="C00000"/>
              </a:solidFill>
              <a:prstDash val="solid"/>
              <a:miter/>
              <a:headEnd type="none" w="med" len="med"/>
              <a:tailEnd type="none" w="med" len="med"/>
            </a:ln>
          </p:spPr>
          <p:txBody>
            <a:bodyPr anchor="ctr"/>
            <a:lstStyle/>
            <a:p>
              <a:pPr algn="ctr"/>
              <a:endParaRPr lang="zh-CN" altLang="en-US" sz="3200" b="1">
                <a:gradFill>
                  <a:gsLst>
                    <a:gs pos="0">
                      <a:srgbClr val="E30000"/>
                    </a:gs>
                    <a:gs pos="100000">
                      <a:srgbClr val="FF0000"/>
                    </a:gs>
                  </a:gsLst>
                  <a:lin ang="5400000" scaled="0"/>
                </a:gradFill>
                <a:latin typeface="Arial" panose="020B0604020202020204" pitchFamily="34" charset="0"/>
                <a:ea typeface="宋体" panose="02010600030101010101" pitchFamily="2" charset="-122"/>
              </a:endParaRPr>
            </a:p>
          </p:txBody>
        </p:sp>
        <p:sp>
          <p:nvSpPr>
            <p:cNvPr id="43" name="文本框 42"/>
            <p:cNvSpPr txBox="1"/>
            <p:nvPr/>
          </p:nvSpPr>
          <p:spPr>
            <a:xfrm>
              <a:off x="5676427" y="3880457"/>
              <a:ext cx="5864995" cy="1075597"/>
            </a:xfrm>
            <a:prstGeom prst="rect">
              <a:avLst/>
            </a:prstGeom>
            <a:noFill/>
          </p:spPr>
          <p:txBody>
            <a:bodyPr wrap="square" rtlCol="0">
              <a:spAutoFit/>
            </a:bodyPr>
            <a:lstStyle/>
            <a:p>
              <a:pPr algn="l"/>
              <a:r>
                <a:rPr lang="zh-CN" altLang="en-US" sz="3200" b="1" kern="0" dirty="0">
                  <a:gradFill>
                    <a:gsLst>
                      <a:gs pos="0">
                        <a:srgbClr val="E30000"/>
                      </a:gs>
                      <a:gs pos="100000">
                        <a:srgbClr val="FF0000"/>
                      </a:gs>
                    </a:gsLst>
                    <a:lin ang="5400000" scaled="0"/>
                  </a:gradFill>
                  <a:latin typeface="微软雅黑" panose="020B0503020204020204" pitchFamily="34" charset="-122"/>
                  <a:ea typeface="微软雅黑" panose="020B0503020204020204" pitchFamily="34" charset="-122"/>
                  <a:cs typeface="等线" panose="02010600030101010101" pitchFamily="2" charset="-122"/>
                  <a:sym typeface="+mn-ea"/>
                </a:rPr>
                <a:t>贯彻和实践要求</a:t>
              </a:r>
              <a:endParaRPr lang="zh-CN" altLang="en-US" sz="3200" b="1" kern="0" dirty="0">
                <a:gradFill>
                  <a:gsLst>
                    <a:gs pos="0">
                      <a:srgbClr val="E30000"/>
                    </a:gs>
                    <a:gs pos="100000">
                      <a:srgbClr val="FF0000"/>
                    </a:gs>
                  </a:gsLst>
                  <a:lin ang="5400000" scaled="0"/>
                </a:gradFill>
                <a:latin typeface="微软雅黑" panose="020B0503020204020204" pitchFamily="34" charset="-122"/>
                <a:ea typeface="微软雅黑" panose="020B0503020204020204" pitchFamily="34" charset="-122"/>
                <a:cs typeface="等线" panose="02010600030101010101" pitchFamily="2" charset="-122"/>
              </a:endParaRPr>
            </a:p>
            <a:p>
              <a:pPr algn="l"/>
              <a:endParaRPr kumimoji="0" lang="zh-CN" altLang="en-US" sz="3200" b="1" i="0" u="none" strike="noStrike" kern="0" cap="none" spc="0" normalizeH="0" baseline="0" noProof="1">
                <a:gradFill>
                  <a:gsLst>
                    <a:gs pos="0">
                      <a:srgbClr val="E30000"/>
                    </a:gs>
                    <a:gs pos="100000">
                      <a:srgbClr val="FF0000"/>
                    </a:gs>
                  </a:gsLst>
                  <a:lin ang="5400000" scaled="0"/>
                </a:gradFill>
                <a:latin typeface="微软雅黑" panose="020B0503020204020204" pitchFamily="34" charset="-122"/>
                <a:ea typeface="微软雅黑" panose="020B0503020204020204" pitchFamily="34" charset="-122"/>
                <a:cs typeface="等线" panose="02010600030101010101" pitchFamily="2" charset="-122"/>
                <a:sym typeface="Calibri" panose="020F0502020204030204"/>
              </a:endParaRPr>
            </a:p>
          </p:txBody>
        </p:sp>
      </p:grpSp>
      <p:grpSp>
        <p:nvGrpSpPr>
          <p:cNvPr id="44" name="组合 43"/>
          <p:cNvGrpSpPr/>
          <p:nvPr/>
        </p:nvGrpSpPr>
        <p:grpSpPr>
          <a:xfrm>
            <a:off x="4196398" y="2905125"/>
            <a:ext cx="684212" cy="684213"/>
            <a:chOff x="4315326" y="1766318"/>
            <a:chExt cx="684000" cy="684000"/>
          </a:xfrm>
        </p:grpSpPr>
        <p:sp>
          <p:nvSpPr>
            <p:cNvPr id="10270" name="椭圆 15"/>
            <p:cNvSpPr/>
            <p:nvPr/>
          </p:nvSpPr>
          <p:spPr>
            <a:xfrm>
              <a:off x="4315326" y="1766318"/>
              <a:ext cx="684000" cy="684000"/>
            </a:xfrm>
            <a:prstGeom prst="ellipse">
              <a:avLst/>
            </a:prstGeom>
            <a:gradFill rotWithShape="1">
              <a:gsLst>
                <a:gs pos="0">
                  <a:srgbClr val="C00000"/>
                </a:gs>
                <a:gs pos="100000">
                  <a:srgbClr val="FF0000"/>
                </a:gs>
              </a:gsLst>
              <a:lin ang="16200000" scaled="1"/>
              <a:tileRect/>
            </a:gradFill>
            <a:ln w="12700">
              <a:noFill/>
            </a:ln>
          </p:spPr>
          <p:txBody>
            <a:bodyPr anchor="ctr"/>
            <a:lstStyle/>
            <a:p>
              <a:pPr algn="ctr"/>
              <a:endParaRPr lang="zh-CN" altLang="en-US">
                <a:latin typeface="Arial" panose="020B0604020202020204" pitchFamily="34" charset="0"/>
                <a:ea typeface="宋体" panose="02010600030101010101" pitchFamily="2" charset="-122"/>
              </a:endParaRPr>
            </a:p>
          </p:txBody>
        </p:sp>
        <p:sp>
          <p:nvSpPr>
            <p:cNvPr id="10271" name="文本框 23"/>
            <p:cNvSpPr txBox="1"/>
            <p:nvPr/>
          </p:nvSpPr>
          <p:spPr>
            <a:xfrm>
              <a:off x="4348587" y="1769764"/>
              <a:ext cx="627095" cy="677108"/>
            </a:xfrm>
            <a:prstGeom prst="rect">
              <a:avLst/>
            </a:prstGeom>
            <a:noFill/>
            <a:ln w="9525">
              <a:noFill/>
            </a:ln>
          </p:spPr>
          <p:txBody>
            <a:bodyPr wrap="none" anchor="t">
              <a:spAutoFit/>
            </a:bodyPr>
            <a:lstStyle/>
            <a:p>
              <a:r>
                <a:rPr lang="en-US" altLang="zh-CN" sz="3800" b="1" dirty="0">
                  <a:solidFill>
                    <a:srgbClr val="FFFFFF"/>
                  </a:solidFill>
                  <a:latin typeface="Agency FB" panose="020B0503020202020204" pitchFamily="34" charset="0"/>
                  <a:ea typeface="宋体" panose="02010600030101010101" pitchFamily="2" charset="-122"/>
                </a:rPr>
                <a:t>02</a:t>
              </a:r>
              <a:endParaRPr lang="zh-CN" altLang="en-US" sz="3800" b="1" dirty="0">
                <a:solidFill>
                  <a:srgbClr val="FFFFFF"/>
                </a:solidFill>
                <a:latin typeface="Agency FB" panose="020B0503020202020204" pitchFamily="34" charset="0"/>
                <a:ea typeface="宋体" panose="02010600030101010101" pitchFamily="2" charset="-122"/>
              </a:endParaRPr>
            </a:p>
          </p:txBody>
        </p:sp>
      </p:grpSp>
      <p:grpSp>
        <p:nvGrpSpPr>
          <p:cNvPr id="46" name="组合 45"/>
          <p:cNvGrpSpPr/>
          <p:nvPr/>
        </p:nvGrpSpPr>
        <p:grpSpPr>
          <a:xfrm>
            <a:off x="4196398" y="4354195"/>
            <a:ext cx="684212" cy="684213"/>
            <a:chOff x="4315326" y="1766318"/>
            <a:chExt cx="684000" cy="684000"/>
          </a:xfrm>
        </p:grpSpPr>
        <p:sp>
          <p:nvSpPr>
            <p:cNvPr id="10273" name="椭圆 26"/>
            <p:cNvSpPr/>
            <p:nvPr/>
          </p:nvSpPr>
          <p:spPr>
            <a:xfrm>
              <a:off x="4315326" y="1766318"/>
              <a:ext cx="684000" cy="684000"/>
            </a:xfrm>
            <a:prstGeom prst="ellipse">
              <a:avLst/>
            </a:prstGeom>
            <a:gradFill rotWithShape="1">
              <a:gsLst>
                <a:gs pos="0">
                  <a:srgbClr val="C00000"/>
                </a:gs>
                <a:gs pos="100000">
                  <a:srgbClr val="FF0000"/>
                </a:gs>
              </a:gsLst>
              <a:lin ang="16200000" scaled="1"/>
              <a:tileRect/>
            </a:gradFill>
            <a:ln w="12700">
              <a:noFill/>
            </a:ln>
          </p:spPr>
          <p:txBody>
            <a:bodyPr anchor="ctr"/>
            <a:lstStyle/>
            <a:p>
              <a:pPr algn="ctr"/>
              <a:endParaRPr lang="zh-CN" altLang="en-US">
                <a:latin typeface="Arial" panose="020B0604020202020204" pitchFamily="34" charset="0"/>
                <a:ea typeface="宋体" panose="02010600030101010101" pitchFamily="2" charset="-122"/>
              </a:endParaRPr>
            </a:p>
          </p:txBody>
        </p:sp>
        <p:sp>
          <p:nvSpPr>
            <p:cNvPr id="10274" name="文本框 27"/>
            <p:cNvSpPr txBox="1"/>
            <p:nvPr/>
          </p:nvSpPr>
          <p:spPr>
            <a:xfrm>
              <a:off x="4338969" y="1769764"/>
              <a:ext cx="636713" cy="677108"/>
            </a:xfrm>
            <a:prstGeom prst="rect">
              <a:avLst/>
            </a:prstGeom>
            <a:noFill/>
            <a:ln w="9525">
              <a:noFill/>
            </a:ln>
          </p:spPr>
          <p:txBody>
            <a:bodyPr wrap="none" anchor="t">
              <a:spAutoFit/>
            </a:bodyPr>
            <a:lstStyle/>
            <a:p>
              <a:r>
                <a:rPr lang="en-US" altLang="zh-CN" sz="3800" b="1" dirty="0">
                  <a:solidFill>
                    <a:srgbClr val="FFFFFF"/>
                  </a:solidFill>
                  <a:latin typeface="Agency FB" panose="020B0503020202020204" pitchFamily="34" charset="0"/>
                  <a:ea typeface="宋体" panose="02010600030101010101" pitchFamily="2" charset="-122"/>
                </a:rPr>
                <a:t>03</a:t>
              </a:r>
              <a:endParaRPr lang="zh-CN" altLang="en-US" sz="3800" b="1" dirty="0">
                <a:solidFill>
                  <a:srgbClr val="FFFFFF"/>
                </a:solidFill>
                <a:latin typeface="Agency FB" panose="020B0503020202020204" pitchFamily="34" charset="0"/>
                <a:ea typeface="宋体" panose="02010600030101010101" pitchFamily="2" charset="-122"/>
              </a:endParaRPr>
            </a:p>
          </p:txBody>
        </p:sp>
      </p:grpSp>
      <p:sp>
        <p:nvSpPr>
          <p:cNvPr id="20" name="TextBox 50"/>
          <p:cNvSpPr txBox="1"/>
          <p:nvPr/>
        </p:nvSpPr>
        <p:spPr>
          <a:xfrm>
            <a:off x="5328580" y="1062247"/>
            <a:ext cx="5388080" cy="369332"/>
          </a:xfrm>
          <a:prstGeom prst="rect">
            <a:avLst/>
          </a:prstGeom>
          <a:noFill/>
        </p:spPr>
        <p:txBody>
          <a:bodyPr wrap="square" rtlCol="0">
            <a:spAutoFit/>
          </a:bodyPr>
          <a:lstStyle/>
          <a:p>
            <a:r>
              <a:rPr lang="en-US" altLang="zh-CN">
                <a:latin typeface="+mj-ea"/>
                <a:ea typeface="+mj-ea"/>
              </a:rPr>
              <a:t>《</a:t>
            </a:r>
            <a:r>
              <a:rPr lang="zh-CN" altLang="en-US">
                <a:latin typeface="+mj-ea"/>
                <a:ea typeface="+mj-ea"/>
              </a:rPr>
              <a:t>中国共产党支部工作条例</a:t>
            </a:r>
            <a:r>
              <a:rPr lang="en-US" altLang="zh-CN">
                <a:latin typeface="+mj-ea"/>
                <a:ea typeface="+mj-ea"/>
              </a:rPr>
              <a:t>》</a:t>
            </a:r>
            <a:r>
              <a:rPr lang="zh-CN" altLang="en-US">
                <a:latin typeface="+mj-ea"/>
                <a:ea typeface="+mj-ea"/>
              </a:rPr>
              <a:t>（试行）</a:t>
            </a:r>
            <a:endParaRPr lang="zh-CN" altLang="en-US" dirty="0">
              <a:latin typeface="+mj-ea"/>
              <a:ea typeface="+mj-ea"/>
            </a:endParaRPr>
          </a:p>
        </p:txBody>
      </p:sp>
      <p:sp>
        <p:nvSpPr>
          <p:cNvPr id="26" name="TextBox 50"/>
          <p:cNvSpPr txBox="1"/>
          <p:nvPr/>
        </p:nvSpPr>
        <p:spPr>
          <a:xfrm>
            <a:off x="5321595" y="2616727"/>
            <a:ext cx="5388080" cy="369332"/>
          </a:xfrm>
          <a:prstGeom prst="rect">
            <a:avLst/>
          </a:prstGeom>
          <a:noFill/>
        </p:spPr>
        <p:txBody>
          <a:bodyPr wrap="square" rtlCol="0">
            <a:spAutoFit/>
          </a:bodyPr>
          <a:lstStyle/>
          <a:p>
            <a:r>
              <a:rPr lang="en-US" altLang="zh-CN">
                <a:latin typeface="+mj-ea"/>
                <a:ea typeface="+mj-ea"/>
              </a:rPr>
              <a:t>《</a:t>
            </a:r>
            <a:r>
              <a:rPr lang="zh-CN" altLang="en-US">
                <a:latin typeface="+mj-ea"/>
                <a:ea typeface="+mj-ea"/>
              </a:rPr>
              <a:t>中国共产党支部工作条例</a:t>
            </a:r>
            <a:r>
              <a:rPr lang="en-US" altLang="zh-CN">
                <a:latin typeface="+mj-ea"/>
                <a:ea typeface="+mj-ea"/>
              </a:rPr>
              <a:t>》</a:t>
            </a:r>
            <a:r>
              <a:rPr lang="zh-CN" altLang="en-US">
                <a:latin typeface="+mj-ea"/>
                <a:ea typeface="+mj-ea"/>
              </a:rPr>
              <a:t>（试行）</a:t>
            </a:r>
            <a:endParaRPr lang="zh-CN" altLang="en-US" dirty="0">
              <a:latin typeface="+mj-ea"/>
              <a:ea typeface="+mj-ea"/>
            </a:endParaRPr>
          </a:p>
        </p:txBody>
      </p:sp>
      <p:sp>
        <p:nvSpPr>
          <p:cNvPr id="27" name="TextBox 50"/>
          <p:cNvSpPr txBox="1"/>
          <p:nvPr/>
        </p:nvSpPr>
        <p:spPr>
          <a:xfrm>
            <a:off x="5328580" y="4136282"/>
            <a:ext cx="5388080" cy="369332"/>
          </a:xfrm>
          <a:prstGeom prst="rect">
            <a:avLst/>
          </a:prstGeom>
          <a:noFill/>
        </p:spPr>
        <p:txBody>
          <a:bodyPr wrap="square" rtlCol="0">
            <a:spAutoFit/>
          </a:bodyPr>
          <a:lstStyle/>
          <a:p>
            <a:r>
              <a:rPr lang="en-US" altLang="zh-CN">
                <a:latin typeface="+mj-ea"/>
                <a:ea typeface="+mj-ea"/>
              </a:rPr>
              <a:t>《</a:t>
            </a:r>
            <a:r>
              <a:rPr lang="zh-CN" altLang="en-US">
                <a:latin typeface="+mj-ea"/>
                <a:ea typeface="+mj-ea"/>
              </a:rPr>
              <a:t>中国共产党支部工作条例</a:t>
            </a:r>
            <a:r>
              <a:rPr lang="en-US" altLang="zh-CN">
                <a:latin typeface="+mj-ea"/>
                <a:ea typeface="+mj-ea"/>
              </a:rPr>
              <a:t>》</a:t>
            </a:r>
            <a:r>
              <a:rPr lang="zh-CN" altLang="en-US">
                <a:latin typeface="+mj-ea"/>
                <a:ea typeface="+mj-ea"/>
              </a:rPr>
              <a:t>（试行）</a:t>
            </a:r>
            <a:endParaRPr lang="zh-CN" altLang="en-US" dirty="0">
              <a:latin typeface="+mj-ea"/>
              <a:ea typeface="+mj-ea"/>
            </a:endParaRPr>
          </a:p>
        </p:txBody>
      </p:sp>
    </p:spTree>
  </p:cSld>
  <p:clrMapOvr>
    <a:masterClrMapping/>
  </p:clrMapOvr>
  <p:transition advClick="0" advTm="653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par>
                          <p:cTn id="25" fill="hold">
                            <p:stCondLst>
                              <p:cond delay="2000"/>
                            </p:stCondLst>
                            <p:childTnLst>
                              <p:par>
                                <p:cTn id="26" presetID="31" presetClass="entr" presetSubtype="0" fill="hold" grpId="0" nodeType="afterEffect">
                                  <p:stCondLst>
                                    <p:cond delay="0"/>
                                  </p:stCondLst>
                                  <p:iterate type="lt">
                                    <p:tmPct val="5000"/>
                                  </p:iterate>
                                  <p:childTnLst>
                                    <p:set>
                                      <p:cBhvr>
                                        <p:cTn id="27" dur="1" fill="hold">
                                          <p:stCondLst>
                                            <p:cond delay="0"/>
                                          </p:stCondLst>
                                        </p:cTn>
                                        <p:tgtEl>
                                          <p:spTgt spid="20"/>
                                        </p:tgtEl>
                                        <p:attrNameLst>
                                          <p:attrName>style.visibility</p:attrName>
                                        </p:attrNameLst>
                                      </p:cBhvr>
                                      <p:to>
                                        <p:strVal val="visible"/>
                                      </p:to>
                                    </p:set>
                                    <p:anim calcmode="lin" valueType="num">
                                      <p:cBhvr>
                                        <p:cTn id="28" dur="400" fill="hold"/>
                                        <p:tgtEl>
                                          <p:spTgt spid="20"/>
                                        </p:tgtEl>
                                        <p:attrNameLst>
                                          <p:attrName>ppt_w</p:attrName>
                                        </p:attrNameLst>
                                      </p:cBhvr>
                                      <p:tavLst>
                                        <p:tav tm="0">
                                          <p:val>
                                            <p:fltVal val="0"/>
                                          </p:val>
                                        </p:tav>
                                        <p:tav tm="100000">
                                          <p:val>
                                            <p:strVal val="#ppt_w"/>
                                          </p:val>
                                        </p:tav>
                                      </p:tavLst>
                                    </p:anim>
                                    <p:anim calcmode="lin" valueType="num">
                                      <p:cBhvr>
                                        <p:cTn id="29" dur="400" fill="hold"/>
                                        <p:tgtEl>
                                          <p:spTgt spid="20"/>
                                        </p:tgtEl>
                                        <p:attrNameLst>
                                          <p:attrName>ppt_h</p:attrName>
                                        </p:attrNameLst>
                                      </p:cBhvr>
                                      <p:tavLst>
                                        <p:tav tm="0">
                                          <p:val>
                                            <p:fltVal val="0"/>
                                          </p:val>
                                        </p:tav>
                                        <p:tav tm="100000">
                                          <p:val>
                                            <p:strVal val="#ppt_h"/>
                                          </p:val>
                                        </p:tav>
                                      </p:tavLst>
                                    </p:anim>
                                    <p:anim calcmode="lin" valueType="num">
                                      <p:cBhvr>
                                        <p:cTn id="30" dur="400" fill="hold"/>
                                        <p:tgtEl>
                                          <p:spTgt spid="20"/>
                                        </p:tgtEl>
                                        <p:attrNameLst>
                                          <p:attrName>style.rotation</p:attrName>
                                        </p:attrNameLst>
                                      </p:cBhvr>
                                      <p:tavLst>
                                        <p:tav tm="0">
                                          <p:val>
                                            <p:fltVal val="90"/>
                                          </p:val>
                                        </p:tav>
                                        <p:tav tm="100000">
                                          <p:val>
                                            <p:fltVal val="0"/>
                                          </p:val>
                                        </p:tav>
                                      </p:tavLst>
                                    </p:anim>
                                    <p:animEffect transition="in" filter="fade">
                                      <p:cBhvr>
                                        <p:cTn id="31" dur="400"/>
                                        <p:tgtEl>
                                          <p:spTgt spid="20"/>
                                        </p:tgtEl>
                                      </p:cBhvr>
                                    </p:animEffect>
                                  </p:childTnLst>
                                </p:cTn>
                              </p:par>
                            </p:childTnLst>
                          </p:cTn>
                        </p:par>
                        <p:par>
                          <p:cTn id="32" fill="hold">
                            <p:stCondLst>
                              <p:cond delay="2720"/>
                            </p:stCondLst>
                            <p:childTnLst>
                              <p:par>
                                <p:cTn id="33" presetID="22" presetClass="entr" presetSubtype="8"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1000"/>
                                        <p:tgtEl>
                                          <p:spTgt spid="10"/>
                                        </p:tgtEl>
                                      </p:cBhvr>
                                    </p:animEffect>
                                  </p:childTnLst>
                                </p:cTn>
                              </p:par>
                            </p:childTnLst>
                          </p:cTn>
                        </p:par>
                        <p:par>
                          <p:cTn id="36" fill="hold">
                            <p:stCondLst>
                              <p:cond delay="3720"/>
                            </p:stCondLst>
                            <p:childTnLst>
                              <p:par>
                                <p:cTn id="37" presetID="53" presetClass="entr" presetSubtype="16" fill="hold"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Effect transition="in" filter="fade">
                                      <p:cBhvr>
                                        <p:cTn id="41" dur="500"/>
                                        <p:tgtEl>
                                          <p:spTgt spid="44"/>
                                        </p:tgtEl>
                                      </p:cBhvr>
                                    </p:animEffect>
                                  </p:childTnLst>
                                </p:cTn>
                              </p:par>
                            </p:childTnLst>
                          </p:cTn>
                        </p:par>
                        <p:par>
                          <p:cTn id="42" fill="hold">
                            <p:stCondLst>
                              <p:cond delay="4220"/>
                            </p:stCondLst>
                            <p:childTnLst>
                              <p:par>
                                <p:cTn id="43" presetID="22" presetClass="entr" presetSubtype="8"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4720"/>
                            </p:stCondLst>
                            <p:childTnLst>
                              <p:par>
                                <p:cTn id="47" presetID="31" presetClass="entr" presetSubtype="0" fill="hold" grpId="0" nodeType="afterEffect">
                                  <p:stCondLst>
                                    <p:cond delay="0"/>
                                  </p:stCondLst>
                                  <p:iterate type="lt">
                                    <p:tmPct val="5000"/>
                                  </p:iterate>
                                  <p:childTnLst>
                                    <p:set>
                                      <p:cBhvr>
                                        <p:cTn id="48" dur="1" fill="hold">
                                          <p:stCondLst>
                                            <p:cond delay="0"/>
                                          </p:stCondLst>
                                        </p:cTn>
                                        <p:tgtEl>
                                          <p:spTgt spid="26"/>
                                        </p:tgtEl>
                                        <p:attrNameLst>
                                          <p:attrName>style.visibility</p:attrName>
                                        </p:attrNameLst>
                                      </p:cBhvr>
                                      <p:to>
                                        <p:strVal val="visible"/>
                                      </p:to>
                                    </p:set>
                                    <p:anim calcmode="lin" valueType="num">
                                      <p:cBhvr>
                                        <p:cTn id="49" dur="400" fill="hold"/>
                                        <p:tgtEl>
                                          <p:spTgt spid="26"/>
                                        </p:tgtEl>
                                        <p:attrNameLst>
                                          <p:attrName>ppt_w</p:attrName>
                                        </p:attrNameLst>
                                      </p:cBhvr>
                                      <p:tavLst>
                                        <p:tav tm="0">
                                          <p:val>
                                            <p:fltVal val="0"/>
                                          </p:val>
                                        </p:tav>
                                        <p:tav tm="100000">
                                          <p:val>
                                            <p:strVal val="#ppt_w"/>
                                          </p:val>
                                        </p:tav>
                                      </p:tavLst>
                                    </p:anim>
                                    <p:anim calcmode="lin" valueType="num">
                                      <p:cBhvr>
                                        <p:cTn id="50" dur="400" fill="hold"/>
                                        <p:tgtEl>
                                          <p:spTgt spid="26"/>
                                        </p:tgtEl>
                                        <p:attrNameLst>
                                          <p:attrName>ppt_h</p:attrName>
                                        </p:attrNameLst>
                                      </p:cBhvr>
                                      <p:tavLst>
                                        <p:tav tm="0">
                                          <p:val>
                                            <p:fltVal val="0"/>
                                          </p:val>
                                        </p:tav>
                                        <p:tav tm="100000">
                                          <p:val>
                                            <p:strVal val="#ppt_h"/>
                                          </p:val>
                                        </p:tav>
                                      </p:tavLst>
                                    </p:anim>
                                    <p:anim calcmode="lin" valueType="num">
                                      <p:cBhvr>
                                        <p:cTn id="51" dur="400" fill="hold"/>
                                        <p:tgtEl>
                                          <p:spTgt spid="26"/>
                                        </p:tgtEl>
                                        <p:attrNameLst>
                                          <p:attrName>style.rotation</p:attrName>
                                        </p:attrNameLst>
                                      </p:cBhvr>
                                      <p:tavLst>
                                        <p:tav tm="0">
                                          <p:val>
                                            <p:fltVal val="90"/>
                                          </p:val>
                                        </p:tav>
                                        <p:tav tm="100000">
                                          <p:val>
                                            <p:fltVal val="0"/>
                                          </p:val>
                                        </p:tav>
                                      </p:tavLst>
                                    </p:anim>
                                    <p:animEffect transition="in" filter="fade">
                                      <p:cBhvr>
                                        <p:cTn id="52" dur="400"/>
                                        <p:tgtEl>
                                          <p:spTgt spid="26"/>
                                        </p:tgtEl>
                                      </p:cBhvr>
                                    </p:animEffect>
                                  </p:childTnLst>
                                </p:cTn>
                              </p:par>
                            </p:childTnLst>
                          </p:cTn>
                        </p:par>
                        <p:par>
                          <p:cTn id="53" fill="hold">
                            <p:stCondLst>
                              <p:cond delay="5440"/>
                            </p:stCondLst>
                            <p:childTnLst>
                              <p:par>
                                <p:cTn id="54" presetID="22" presetClass="entr" presetSubtype="8" fill="hold"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left)">
                                      <p:cBhvr>
                                        <p:cTn id="56" dur="1000"/>
                                        <p:tgtEl>
                                          <p:spTgt spid="21"/>
                                        </p:tgtEl>
                                      </p:cBhvr>
                                    </p:animEffect>
                                  </p:childTnLst>
                                </p:cTn>
                              </p:par>
                            </p:childTnLst>
                          </p:cTn>
                        </p:par>
                        <p:par>
                          <p:cTn id="57" fill="hold">
                            <p:stCondLst>
                              <p:cond delay="6440"/>
                            </p:stCondLst>
                            <p:childTnLst>
                              <p:par>
                                <p:cTn id="58" presetID="53" presetClass="entr" presetSubtype="16" fill="hold" nodeType="afterEffect">
                                  <p:stCondLst>
                                    <p:cond delay="0"/>
                                  </p:stCondLst>
                                  <p:childTnLst>
                                    <p:set>
                                      <p:cBhvr>
                                        <p:cTn id="59" dur="1" fill="hold">
                                          <p:stCondLst>
                                            <p:cond delay="0"/>
                                          </p:stCondLst>
                                        </p:cTn>
                                        <p:tgtEl>
                                          <p:spTgt spid="46"/>
                                        </p:tgtEl>
                                        <p:attrNameLst>
                                          <p:attrName>style.visibility</p:attrName>
                                        </p:attrNameLst>
                                      </p:cBhvr>
                                      <p:to>
                                        <p:strVal val="visible"/>
                                      </p:to>
                                    </p:set>
                                    <p:anim calcmode="lin" valueType="num">
                                      <p:cBhvr>
                                        <p:cTn id="60" dur="500" fill="hold"/>
                                        <p:tgtEl>
                                          <p:spTgt spid="46"/>
                                        </p:tgtEl>
                                        <p:attrNameLst>
                                          <p:attrName>ppt_w</p:attrName>
                                        </p:attrNameLst>
                                      </p:cBhvr>
                                      <p:tavLst>
                                        <p:tav tm="0">
                                          <p:val>
                                            <p:fltVal val="0"/>
                                          </p:val>
                                        </p:tav>
                                        <p:tav tm="100000">
                                          <p:val>
                                            <p:strVal val="#ppt_w"/>
                                          </p:val>
                                        </p:tav>
                                      </p:tavLst>
                                    </p:anim>
                                    <p:anim calcmode="lin" valueType="num">
                                      <p:cBhvr>
                                        <p:cTn id="61" dur="500" fill="hold"/>
                                        <p:tgtEl>
                                          <p:spTgt spid="46"/>
                                        </p:tgtEl>
                                        <p:attrNameLst>
                                          <p:attrName>ppt_h</p:attrName>
                                        </p:attrNameLst>
                                      </p:cBhvr>
                                      <p:tavLst>
                                        <p:tav tm="0">
                                          <p:val>
                                            <p:fltVal val="0"/>
                                          </p:val>
                                        </p:tav>
                                        <p:tav tm="100000">
                                          <p:val>
                                            <p:strVal val="#ppt_h"/>
                                          </p:val>
                                        </p:tav>
                                      </p:tavLst>
                                    </p:anim>
                                    <p:animEffect transition="in" filter="fade">
                                      <p:cBhvr>
                                        <p:cTn id="62" dur="500"/>
                                        <p:tgtEl>
                                          <p:spTgt spid="46"/>
                                        </p:tgtEl>
                                      </p:cBhvr>
                                    </p:animEffect>
                                  </p:childTnLst>
                                </p:cTn>
                              </p:par>
                            </p:childTnLst>
                          </p:cTn>
                        </p:par>
                        <p:par>
                          <p:cTn id="63" fill="hold">
                            <p:stCondLst>
                              <p:cond delay="6940"/>
                            </p:stCondLst>
                            <p:childTnLst>
                              <p:par>
                                <p:cTn id="64" presetID="22" presetClass="entr" presetSubtype="8"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left)">
                                      <p:cBhvr>
                                        <p:cTn id="66" dur="500"/>
                                        <p:tgtEl>
                                          <p:spTgt spid="14"/>
                                        </p:tgtEl>
                                      </p:cBhvr>
                                    </p:animEffect>
                                  </p:childTnLst>
                                </p:cTn>
                              </p:par>
                            </p:childTnLst>
                          </p:cTn>
                        </p:par>
                        <p:par>
                          <p:cTn id="67" fill="hold">
                            <p:stCondLst>
                              <p:cond delay="7440"/>
                            </p:stCondLst>
                            <p:childTnLst>
                              <p:par>
                                <p:cTn id="68" presetID="31" presetClass="entr" presetSubtype="0" fill="hold" grpId="0" nodeType="afterEffect">
                                  <p:stCondLst>
                                    <p:cond delay="0"/>
                                  </p:stCondLst>
                                  <p:iterate type="lt">
                                    <p:tmPct val="5000"/>
                                  </p:iterate>
                                  <p:childTnLst>
                                    <p:set>
                                      <p:cBhvr>
                                        <p:cTn id="69" dur="1" fill="hold">
                                          <p:stCondLst>
                                            <p:cond delay="0"/>
                                          </p:stCondLst>
                                        </p:cTn>
                                        <p:tgtEl>
                                          <p:spTgt spid="27"/>
                                        </p:tgtEl>
                                        <p:attrNameLst>
                                          <p:attrName>style.visibility</p:attrName>
                                        </p:attrNameLst>
                                      </p:cBhvr>
                                      <p:to>
                                        <p:strVal val="visible"/>
                                      </p:to>
                                    </p:set>
                                    <p:anim calcmode="lin" valueType="num">
                                      <p:cBhvr>
                                        <p:cTn id="70" dur="400" fill="hold"/>
                                        <p:tgtEl>
                                          <p:spTgt spid="27"/>
                                        </p:tgtEl>
                                        <p:attrNameLst>
                                          <p:attrName>ppt_w</p:attrName>
                                        </p:attrNameLst>
                                      </p:cBhvr>
                                      <p:tavLst>
                                        <p:tav tm="0">
                                          <p:val>
                                            <p:fltVal val="0"/>
                                          </p:val>
                                        </p:tav>
                                        <p:tav tm="100000">
                                          <p:val>
                                            <p:strVal val="#ppt_w"/>
                                          </p:val>
                                        </p:tav>
                                      </p:tavLst>
                                    </p:anim>
                                    <p:anim calcmode="lin" valueType="num">
                                      <p:cBhvr>
                                        <p:cTn id="71" dur="400" fill="hold"/>
                                        <p:tgtEl>
                                          <p:spTgt spid="27"/>
                                        </p:tgtEl>
                                        <p:attrNameLst>
                                          <p:attrName>ppt_h</p:attrName>
                                        </p:attrNameLst>
                                      </p:cBhvr>
                                      <p:tavLst>
                                        <p:tav tm="0">
                                          <p:val>
                                            <p:fltVal val="0"/>
                                          </p:val>
                                        </p:tav>
                                        <p:tav tm="100000">
                                          <p:val>
                                            <p:strVal val="#ppt_h"/>
                                          </p:val>
                                        </p:tav>
                                      </p:tavLst>
                                    </p:anim>
                                    <p:anim calcmode="lin" valueType="num">
                                      <p:cBhvr>
                                        <p:cTn id="72" dur="400" fill="hold"/>
                                        <p:tgtEl>
                                          <p:spTgt spid="27"/>
                                        </p:tgtEl>
                                        <p:attrNameLst>
                                          <p:attrName>style.rotation</p:attrName>
                                        </p:attrNameLst>
                                      </p:cBhvr>
                                      <p:tavLst>
                                        <p:tav tm="0">
                                          <p:val>
                                            <p:fltVal val="90"/>
                                          </p:val>
                                        </p:tav>
                                        <p:tav tm="100000">
                                          <p:val>
                                            <p:fltVal val="0"/>
                                          </p:val>
                                        </p:tav>
                                      </p:tavLst>
                                    </p:anim>
                                    <p:animEffect transition="in" filter="fade">
                                      <p:cBhvr>
                                        <p:cTn id="73" dur="400"/>
                                        <p:tgtEl>
                                          <p:spTgt spid="27"/>
                                        </p:tgtEl>
                                      </p:cBhvr>
                                    </p:animEffect>
                                  </p:childTnLst>
                                </p:cTn>
                              </p:par>
                            </p:childTnLst>
                          </p:cTn>
                        </p:par>
                        <p:par>
                          <p:cTn id="74" fill="hold">
                            <p:stCondLst>
                              <p:cond delay="8159"/>
                            </p:stCondLst>
                            <p:childTnLst>
                              <p:par>
                                <p:cTn id="75" presetID="22" presetClass="entr" presetSubtype="8"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wipe(left)">
                                      <p:cBhvr>
                                        <p:cTn id="7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2" grpId="0" bldLvl="0" animBg="1"/>
      <p:bldP spid="14" grpId="0" bldLvl="0" animBg="1"/>
      <p:bldP spid="20" grpId="0"/>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63724" y="1561563"/>
            <a:ext cx="1775424" cy="1775421"/>
            <a:chOff x="1125883" y="1489162"/>
            <a:chExt cx="1331568" cy="1331566"/>
          </a:xfrm>
        </p:grpSpPr>
        <p:grpSp>
          <p:nvGrpSpPr>
            <p:cNvPr id="3" name="组合 2"/>
            <p:cNvGrpSpPr/>
            <p:nvPr/>
          </p:nvGrpSpPr>
          <p:grpSpPr>
            <a:xfrm>
              <a:off x="1125883" y="1489162"/>
              <a:ext cx="1331568" cy="1331566"/>
              <a:chOff x="2681612" y="1294393"/>
              <a:chExt cx="1506220" cy="1506217"/>
            </a:xfrm>
          </p:grpSpPr>
          <p:sp>
            <p:nvSpPr>
              <p:cNvPr id="8" name="椭圆 7"/>
              <p:cNvSpPr/>
              <p:nvPr/>
            </p:nvSpPr>
            <p:spPr>
              <a:xfrm>
                <a:off x="2681612" y="1294393"/>
                <a:ext cx="1506220" cy="1506217"/>
              </a:xfrm>
              <a:prstGeom prst="ellipse">
                <a:avLst/>
              </a:prstGeom>
              <a:noFill/>
              <a:ln w="12700" cap="flat" cmpd="sng" algn="ctr">
                <a:gradFill flip="none" rotWithShape="1">
                  <a:gsLst>
                    <a:gs pos="0">
                      <a:srgbClr val="FFBE00"/>
                    </a:gs>
                    <a:gs pos="28000">
                      <a:srgbClr val="C00000">
                        <a:lumMod val="75000"/>
                      </a:srgbClr>
                    </a:gs>
                    <a:gs pos="52000">
                      <a:srgbClr val="C00000"/>
                    </a:gs>
                    <a:gs pos="98000">
                      <a:srgbClr val="FFBE00"/>
                    </a:gs>
                    <a:gs pos="78000">
                      <a:srgbClr val="C00000">
                        <a:lumMod val="75000"/>
                      </a:srgbClr>
                    </a:gs>
                  </a:gsLst>
                  <a:lin ang="8100000" scaled="1"/>
                  <a:tileRect/>
                </a:grad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Calibri" panose="020F0502020204030204"/>
                  <a:ea typeface="微软雅黑" panose="020B0503020204020204" pitchFamily="34" charset="-122"/>
                  <a:cs typeface="微软雅黑" panose="020B0503020204020204" pitchFamily="34" charset="-122"/>
                </a:endParaRPr>
              </a:p>
            </p:txBody>
          </p:sp>
          <p:sp>
            <p:nvSpPr>
              <p:cNvPr id="10" name="Freeform 5"/>
              <p:cNvSpPr/>
              <p:nvPr/>
            </p:nvSpPr>
            <p:spPr bwMode="auto">
              <a:xfrm flipV="1">
                <a:off x="2777385" y="1390165"/>
                <a:ext cx="1314666" cy="1314673"/>
              </a:xfrm>
              <a:prstGeom prst="ellipse">
                <a:avLst/>
              </a:prstGeom>
              <a:noFill/>
              <a:ln w="9525"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Calibri" panose="020F0502020204030204"/>
                  <a:ea typeface="微软雅黑" panose="020B0503020204020204" pitchFamily="34" charset="-122"/>
                  <a:cs typeface="微软雅黑" panose="020B0503020204020204" pitchFamily="34" charset="-122"/>
                </a:endParaRPr>
              </a:p>
            </p:txBody>
          </p:sp>
          <p:sp>
            <p:nvSpPr>
              <p:cNvPr id="13" name="任意多边形 12"/>
              <p:cNvSpPr/>
              <p:nvPr/>
            </p:nvSpPr>
            <p:spPr bwMode="auto">
              <a:xfrm flipV="1">
                <a:off x="2688967" y="1301749"/>
                <a:ext cx="1326031" cy="1238236"/>
              </a:xfrm>
              <a:custGeom>
                <a:avLst/>
                <a:gdLst>
                  <a:gd name="connsiteX0" fmla="*/ 745749 w 1326030"/>
                  <a:gd name="connsiteY0" fmla="*/ 1238236 h 1238236"/>
                  <a:gd name="connsiteX1" fmla="*/ 1273073 w 1326030"/>
                  <a:gd name="connsiteY1" fmla="*/ 1019809 h 1238236"/>
                  <a:gd name="connsiteX2" fmla="*/ 1326030 w 1326030"/>
                  <a:gd name="connsiteY2" fmla="*/ 955624 h 1238236"/>
                  <a:gd name="connsiteX3" fmla="*/ 1245552 w 1326030"/>
                  <a:gd name="connsiteY3" fmla="*/ 967907 h 1238236"/>
                  <a:gd name="connsiteX4" fmla="*/ 1147542 w 1326030"/>
                  <a:gd name="connsiteY4" fmla="*/ 972856 h 1238236"/>
                  <a:gd name="connsiteX5" fmla="*/ 188953 w 1326030"/>
                  <a:gd name="connsiteY5" fmla="*/ 14259 h 1238236"/>
                  <a:gd name="connsiteX6" fmla="*/ 189673 w 1326030"/>
                  <a:gd name="connsiteY6" fmla="*/ 0 h 1238236"/>
                  <a:gd name="connsiteX7" fmla="*/ 127362 w 1326030"/>
                  <a:gd name="connsiteY7" fmla="*/ 75522 h 1238236"/>
                  <a:gd name="connsiteX8" fmla="*/ 0 w 1326030"/>
                  <a:gd name="connsiteY8" fmla="*/ 492481 h 1238236"/>
                  <a:gd name="connsiteX9" fmla="*/ 745749 w 1326030"/>
                  <a:gd name="connsiteY9" fmla="*/ 1238236 h 123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6030" h="1238236">
                    <a:moveTo>
                      <a:pt x="745749" y="1238236"/>
                    </a:moveTo>
                    <a:cubicBezTo>
                      <a:pt x="951682" y="1238236"/>
                      <a:pt x="1138119" y="1154765"/>
                      <a:pt x="1273073" y="1019809"/>
                    </a:cubicBezTo>
                    <a:lnTo>
                      <a:pt x="1326030" y="955624"/>
                    </a:lnTo>
                    <a:lnTo>
                      <a:pt x="1245552" y="967907"/>
                    </a:lnTo>
                    <a:cubicBezTo>
                      <a:pt x="1213327" y="971180"/>
                      <a:pt x="1180631" y="972856"/>
                      <a:pt x="1147542" y="972856"/>
                    </a:cubicBezTo>
                    <a:cubicBezTo>
                      <a:pt x="618128" y="972856"/>
                      <a:pt x="188953" y="543678"/>
                      <a:pt x="188953" y="14259"/>
                    </a:cubicBezTo>
                    <a:lnTo>
                      <a:pt x="189673" y="0"/>
                    </a:lnTo>
                    <a:lnTo>
                      <a:pt x="127362" y="75522"/>
                    </a:lnTo>
                    <a:cubicBezTo>
                      <a:pt x="46952" y="194546"/>
                      <a:pt x="0" y="338030"/>
                      <a:pt x="0" y="492481"/>
                    </a:cubicBezTo>
                    <a:cubicBezTo>
                      <a:pt x="0" y="904350"/>
                      <a:pt x="333883" y="1238236"/>
                      <a:pt x="745749" y="1238236"/>
                    </a:cubicBezTo>
                    <a:close/>
                  </a:path>
                </a:pathLst>
              </a:custGeom>
              <a:gradFill flip="none" rotWithShape="1">
                <a:gsLst>
                  <a:gs pos="39000">
                    <a:srgbClr val="FFFFFF">
                      <a:alpha val="0"/>
                    </a:srgbClr>
                  </a:gs>
                  <a:gs pos="95000">
                    <a:srgbClr val="FFFFFF">
                      <a:alpha val="94000"/>
                    </a:srgbClr>
                  </a:gs>
                </a:gsLst>
                <a:lin ang="8100000" scaled="1"/>
                <a:tileRect/>
              </a:gradFill>
              <a:ln w="9525"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Calibri" panose="020F0502020204030204"/>
                  <a:ea typeface="微软雅黑" panose="020B0503020204020204" pitchFamily="34" charset="-122"/>
                  <a:cs typeface="微软雅黑" panose="020B0503020204020204" pitchFamily="34" charset="-122"/>
                </a:endParaRPr>
              </a:p>
            </p:txBody>
          </p:sp>
        </p:grpSp>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231032" y="1581106"/>
              <a:ext cx="1194518" cy="979772"/>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16" name="圆角矩形 15"/>
          <p:cNvSpPr/>
          <p:nvPr/>
        </p:nvSpPr>
        <p:spPr>
          <a:xfrm>
            <a:off x="5070075" y="3023431"/>
            <a:ext cx="1762723" cy="401328"/>
          </a:xfrm>
          <a:prstGeom prst="roundRect">
            <a:avLst>
              <a:gd name="adj" fmla="val 50000"/>
            </a:avLst>
          </a:prstGeom>
          <a:gradFill>
            <a:gsLst>
              <a:gs pos="0">
                <a:srgbClr val="E30000"/>
              </a:gs>
              <a:gs pos="100000">
                <a:srgbClr val="760303"/>
              </a:gs>
            </a:gsLst>
            <a:lin ang="5400000" scaled="0"/>
          </a:gra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alibri" panose="020F0502020204030204"/>
              <a:ea typeface="微软雅黑" panose="020B0503020204020204" pitchFamily="34" charset="-122"/>
              <a:cs typeface="微软雅黑" panose="020B0503020204020204" pitchFamily="34" charset="-122"/>
            </a:endParaRPr>
          </a:p>
        </p:txBody>
      </p:sp>
      <p:sp>
        <p:nvSpPr>
          <p:cNvPr id="18" name="TextBox 45"/>
          <p:cNvSpPr txBox="1"/>
          <p:nvPr/>
        </p:nvSpPr>
        <p:spPr>
          <a:xfrm>
            <a:off x="5396341" y="3064002"/>
            <a:ext cx="1160399" cy="287020"/>
          </a:xfrm>
          <a:prstGeom prst="rect">
            <a:avLst/>
          </a:prstGeom>
          <a:noFill/>
          <a:effectLst/>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65" b="0" i="0" u="none" strike="noStrike" kern="0" cap="none" spc="30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第一章节</a:t>
            </a:r>
          </a:p>
        </p:txBody>
      </p:sp>
      <p:sp>
        <p:nvSpPr>
          <p:cNvPr id="19" name="文本框 18"/>
          <p:cNvSpPr txBox="1"/>
          <p:nvPr/>
        </p:nvSpPr>
        <p:spPr>
          <a:xfrm>
            <a:off x="1859280" y="3335020"/>
            <a:ext cx="8174355" cy="1136015"/>
          </a:xfrm>
          <a:prstGeom prst="rect">
            <a:avLst/>
          </a:prstGeom>
          <a:noFill/>
        </p:spPr>
        <p:txBody>
          <a:bodyPr wrap="square" lIns="121826" tIns="60913" rIns="121826" bIns="60913" rtlCol="0">
            <a:spAutoFit/>
          </a:bodyPr>
          <a:lstStyle/>
          <a:p>
            <a:pPr algn="ctr" defTabSz="913130" fontAlgn="base">
              <a:spcBef>
                <a:spcPct val="0"/>
              </a:spcBef>
              <a:spcAft>
                <a:spcPct val="0"/>
              </a:spcAft>
              <a:defRPr/>
            </a:pPr>
            <a:r>
              <a:rPr lang="zh-CN" altLang="en-US" sz="6600" b="1" dirty="0">
                <a:gradFill>
                  <a:gsLst>
                    <a:gs pos="0">
                      <a:srgbClr val="E30000"/>
                    </a:gs>
                    <a:gs pos="100000">
                      <a:srgbClr val="FF0000"/>
                    </a:gs>
                  </a:gsLst>
                  <a:lin ang="5400000" scaled="0"/>
                </a:gradFill>
                <a:latin typeface="微软雅黑" panose="020B0503020204020204" pitchFamily="34" charset="-122"/>
                <a:ea typeface="微软雅黑" panose="020B0503020204020204" pitchFamily="34" charset="-122"/>
                <a:sym typeface="+mn-ea"/>
              </a:rPr>
              <a:t>出台的背景及意义</a:t>
            </a:r>
          </a:p>
        </p:txBody>
      </p:sp>
      <p:grpSp>
        <p:nvGrpSpPr>
          <p:cNvPr id="20" name="组合 19"/>
          <p:cNvGrpSpPr/>
          <p:nvPr/>
        </p:nvGrpSpPr>
        <p:grpSpPr>
          <a:xfrm>
            <a:off x="-56727" y="5594773"/>
            <a:ext cx="12327467" cy="1296247"/>
            <a:chOff x="-14" y="8760"/>
            <a:chExt cx="19228" cy="2040"/>
          </a:xfrm>
        </p:grpSpPr>
        <p:grpSp>
          <p:nvGrpSpPr>
            <p:cNvPr id="22" name="组合 14"/>
            <p:cNvGrpSpPr/>
            <p:nvPr/>
          </p:nvGrpSpPr>
          <p:grpSpPr>
            <a:xfrm flipV="1">
              <a:off x="-14" y="8760"/>
              <a:ext cx="19214" cy="2040"/>
              <a:chOff x="-13" y="-2"/>
              <a:chExt cx="12192001" cy="1295401"/>
            </a:xfrm>
          </p:grpSpPr>
          <p:pic>
            <p:nvPicPr>
              <p:cNvPr id="23" name="图片 22"/>
              <p:cNvPicPr>
                <a:picLocks noChangeAspect="1"/>
              </p:cNvPicPr>
              <p:nvPr/>
            </p:nvPicPr>
            <p:blipFill>
              <a:blip r:embed="rId4"/>
              <a:stretch>
                <a:fillRect/>
              </a:stretch>
            </p:blipFill>
            <p:spPr>
              <a:xfrm flipV="1">
                <a:off x="-13" y="-2"/>
                <a:ext cx="12192001" cy="1295401"/>
              </a:xfrm>
              <a:prstGeom prst="rect">
                <a:avLst/>
              </a:prstGeom>
              <a:noFill/>
              <a:ln w="9525">
                <a:noFill/>
              </a:ln>
            </p:spPr>
          </p:pic>
          <p:pic>
            <p:nvPicPr>
              <p:cNvPr id="24" name="图片 23" descr="liangxueyizuo3.png"/>
              <p:cNvPicPr>
                <a:picLocks noChangeAspect="1"/>
              </p:cNvPicPr>
              <p:nvPr/>
            </p:nvPicPr>
            <p:blipFill>
              <a:blip r:embed="rId5"/>
              <a:srcRect l="56876" t="72408" b="8908"/>
              <a:stretch>
                <a:fillRect/>
              </a:stretch>
            </p:blipFill>
            <p:spPr>
              <a:xfrm flipV="1">
                <a:off x="1" y="-2"/>
                <a:ext cx="12191982" cy="1104901"/>
              </a:xfrm>
              <a:prstGeom prst="rect">
                <a:avLst/>
              </a:prstGeom>
              <a:noFill/>
              <a:ln w="9525">
                <a:noFill/>
              </a:ln>
            </p:spPr>
          </p:pic>
        </p:grpSp>
        <p:pic>
          <p:nvPicPr>
            <p:cNvPr id="4" name="图片 3"/>
            <p:cNvPicPr>
              <a:picLocks noChangeAspect="1"/>
            </p:cNvPicPr>
            <p:nvPr/>
          </p:nvPicPr>
          <p:blipFill>
            <a:blip r:embed="rId6"/>
            <a:srcRect l="-212"/>
            <a:stretch>
              <a:fillRect/>
            </a:stretch>
          </p:blipFill>
          <p:spPr>
            <a:xfrm flipH="1">
              <a:off x="12720" y="8760"/>
              <a:ext cx="6494" cy="2040"/>
            </a:xfrm>
            <a:prstGeom prst="rect">
              <a:avLst/>
            </a:prstGeom>
            <a:noFill/>
            <a:ln w="9525">
              <a:noFill/>
            </a:ln>
          </p:spPr>
        </p:pic>
        <p:pic>
          <p:nvPicPr>
            <p:cNvPr id="5" name="图片 4"/>
            <p:cNvPicPr>
              <a:picLocks noChangeAspect="1"/>
            </p:cNvPicPr>
            <p:nvPr/>
          </p:nvPicPr>
          <p:blipFill>
            <a:blip r:embed="rId7"/>
            <a:stretch>
              <a:fillRect/>
            </a:stretch>
          </p:blipFill>
          <p:spPr>
            <a:xfrm>
              <a:off x="499" y="9244"/>
              <a:ext cx="3328" cy="1373"/>
            </a:xfrm>
            <a:prstGeom prst="rect">
              <a:avLst/>
            </a:prstGeom>
            <a:noFill/>
            <a:ln w="9525">
              <a:noFill/>
            </a:ln>
          </p:spPr>
        </p:pic>
      </p:grpSp>
      <p:pic>
        <p:nvPicPr>
          <p:cNvPr id="30" name="图片 29" descr="liangxueyizuo3.png"/>
          <p:cNvPicPr>
            <a:picLocks noChangeAspect="1"/>
          </p:cNvPicPr>
          <p:nvPr/>
        </p:nvPicPr>
        <p:blipFill>
          <a:blip r:embed="rId8"/>
          <a:stretch>
            <a:fillRect/>
          </a:stretch>
        </p:blipFill>
        <p:spPr>
          <a:xfrm>
            <a:off x="-12700" y="-51647"/>
            <a:ext cx="11501120" cy="1426633"/>
          </a:xfrm>
          <a:prstGeom prst="rect">
            <a:avLst/>
          </a:prstGeom>
          <a:noFill/>
          <a:ln w="9525">
            <a:noFill/>
          </a:ln>
        </p:spPr>
      </p:pic>
      <p:sp>
        <p:nvSpPr>
          <p:cNvPr id="6" name="文本框 5"/>
          <p:cNvSpPr txBox="1">
            <a:spLocks noChangeArrowheads="1"/>
          </p:cNvSpPr>
          <p:nvPr/>
        </p:nvSpPr>
        <p:spPr bwMode="auto">
          <a:xfrm>
            <a:off x="3275554" y="4436832"/>
            <a:ext cx="20116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defRPr>
                <a:solidFill>
                  <a:srgbClr val="000000"/>
                </a:solidFill>
                <a:latin typeface="微软雅黑" panose="020B0503020204020204" pitchFamily="34" charset="-122"/>
                <a:ea typeface="微软雅黑" panose="020B0503020204020204" pitchFamily="34" charset="-122"/>
              </a:defRPr>
            </a:lvl1pPr>
          </a:lstStyle>
          <a:p>
            <a:pPr algn="l"/>
            <a:r>
              <a:rPr lang="en-US" altLang="zh-CN"/>
              <a:t>《</a:t>
            </a:r>
            <a:r>
              <a:rPr lang="zh-CN" altLang="en-US"/>
              <a:t>条例</a:t>
            </a:r>
            <a:r>
              <a:rPr lang="en-US" altLang="zh-CN"/>
              <a:t>》</a:t>
            </a:r>
            <a:r>
              <a:rPr lang="zh-CN" altLang="en-US"/>
              <a:t>出台背景</a:t>
            </a:r>
            <a:endParaRPr lang="zh-CN" altLang="en-US" dirty="0"/>
          </a:p>
        </p:txBody>
      </p:sp>
      <p:sp>
        <p:nvSpPr>
          <p:cNvPr id="7" name="Freeform 21"/>
          <p:cNvSpPr>
            <a:spLocks noEditPoints="1"/>
          </p:cNvSpPr>
          <p:nvPr/>
        </p:nvSpPr>
        <p:spPr bwMode="auto">
          <a:xfrm>
            <a:off x="3075949" y="4511085"/>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vert="horz" wrap="square" lIns="91428" tIns="45714" rIns="91428" bIns="45714" numCol="1" anchor="t" anchorCtr="0" compatLnSpc="1"/>
          <a:lstStyle/>
          <a:p>
            <a:endParaRPr lang="zh-CN" altLang="en-US">
              <a:solidFill>
                <a:schemeClr val="accent1"/>
              </a:solidFill>
            </a:endParaRPr>
          </a:p>
        </p:txBody>
      </p:sp>
      <p:sp>
        <p:nvSpPr>
          <p:cNvPr id="9" name="文本框 5"/>
          <p:cNvSpPr txBox="1">
            <a:spLocks noChangeArrowheads="1"/>
          </p:cNvSpPr>
          <p:nvPr/>
        </p:nvSpPr>
        <p:spPr bwMode="auto">
          <a:xfrm>
            <a:off x="6919507" y="4436832"/>
            <a:ext cx="20116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defRPr>
                <a:solidFill>
                  <a:srgbClr val="000000"/>
                </a:solidFill>
                <a:latin typeface="微软雅黑" panose="020B0503020204020204" pitchFamily="34" charset="-122"/>
                <a:ea typeface="微软雅黑" panose="020B0503020204020204" pitchFamily="34" charset="-122"/>
              </a:defRPr>
            </a:lvl1pPr>
          </a:lstStyle>
          <a:p>
            <a:pPr algn="l"/>
            <a:r>
              <a:rPr lang="en-US" altLang="zh-CN"/>
              <a:t>《</a:t>
            </a:r>
            <a:r>
              <a:rPr lang="zh-CN" altLang="en-US"/>
              <a:t>条例</a:t>
            </a:r>
            <a:r>
              <a:rPr lang="en-US" altLang="zh-CN"/>
              <a:t>》</a:t>
            </a:r>
            <a:r>
              <a:rPr lang="zh-CN" altLang="en-US"/>
              <a:t>出台意义</a:t>
            </a:r>
          </a:p>
        </p:txBody>
      </p:sp>
      <p:sp>
        <p:nvSpPr>
          <p:cNvPr id="11" name="Freeform 21"/>
          <p:cNvSpPr>
            <a:spLocks noEditPoints="1"/>
          </p:cNvSpPr>
          <p:nvPr/>
        </p:nvSpPr>
        <p:spPr bwMode="auto">
          <a:xfrm>
            <a:off x="6719902" y="4511085"/>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vert="horz" wrap="square" lIns="91428" tIns="45714" rIns="91428" bIns="45714" numCol="1" anchor="t" anchorCtr="0" compatLnSpc="1"/>
          <a:lstStyle/>
          <a:p>
            <a:endParaRPr lang="zh-CN" altLang="en-US">
              <a:solidFill>
                <a:schemeClr val="accent1"/>
              </a:solidFill>
            </a:endParaRPr>
          </a:p>
        </p:txBody>
      </p:sp>
      <p:sp>
        <p:nvSpPr>
          <p:cNvPr id="12" name="文本框 5"/>
          <p:cNvSpPr txBox="1">
            <a:spLocks noChangeArrowheads="1"/>
          </p:cNvSpPr>
          <p:nvPr/>
        </p:nvSpPr>
        <p:spPr bwMode="auto">
          <a:xfrm>
            <a:off x="3275554" y="4778026"/>
            <a:ext cx="22402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defRPr>
                <a:solidFill>
                  <a:srgbClr val="000000"/>
                </a:solidFill>
                <a:latin typeface="微软雅黑" panose="020B0503020204020204" pitchFamily="34" charset="-122"/>
                <a:ea typeface="微软雅黑" panose="020B0503020204020204" pitchFamily="34" charset="-122"/>
              </a:defRPr>
            </a:lvl1pPr>
          </a:lstStyle>
          <a:p>
            <a:pPr algn="l"/>
            <a:r>
              <a:rPr lang="en-US" altLang="zh-CN"/>
              <a:t>《</a:t>
            </a:r>
            <a:r>
              <a:rPr lang="zh-CN" altLang="en-US"/>
              <a:t>条例</a:t>
            </a:r>
            <a:r>
              <a:rPr lang="en-US" altLang="zh-CN"/>
              <a:t>》</a:t>
            </a:r>
            <a:r>
              <a:rPr lang="zh-CN" altLang="en-US"/>
              <a:t>的整体结构</a:t>
            </a:r>
          </a:p>
        </p:txBody>
      </p:sp>
      <p:sp>
        <p:nvSpPr>
          <p:cNvPr id="15" name="Freeform 21"/>
          <p:cNvSpPr>
            <a:spLocks noEditPoints="1"/>
          </p:cNvSpPr>
          <p:nvPr/>
        </p:nvSpPr>
        <p:spPr bwMode="auto">
          <a:xfrm>
            <a:off x="3075949" y="4852279"/>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vert="horz" wrap="square" lIns="91428" tIns="45714" rIns="91428" bIns="45714" numCol="1" anchor="t" anchorCtr="0" compatLnSpc="1"/>
          <a:lstStyle/>
          <a:p>
            <a:endParaRPr lang="zh-CN" altLang="en-US">
              <a:solidFill>
                <a:schemeClr val="accent1"/>
              </a:solidFill>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Requires="p14" p14:dur="1500" advClick="0" advTm="4773">
        <p15:prstTrans prst="wind"/>
      </p:transition>
    </mc:Choice>
    <mc:Fallback>
      <p:transition advClick="0" advTm="477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500"/>
                                        <p:tgtEl>
                                          <p:spTgt spid="2"/>
                                        </p:tgtEl>
                                      </p:cBhvr>
                                    </p:animEffect>
                                    <p:anim calcmode="lin" valueType="num">
                                      <p:cBhvr>
                                        <p:cTn id="19" dur="1500" fill="hold"/>
                                        <p:tgtEl>
                                          <p:spTgt spid="2"/>
                                        </p:tgtEl>
                                        <p:attrNameLst>
                                          <p:attrName>ppt_x</p:attrName>
                                        </p:attrNameLst>
                                      </p:cBhvr>
                                      <p:tavLst>
                                        <p:tav tm="0">
                                          <p:val>
                                            <p:strVal val="#ppt_x"/>
                                          </p:val>
                                        </p:tav>
                                        <p:tav tm="100000">
                                          <p:val>
                                            <p:strVal val="#ppt_x"/>
                                          </p:val>
                                        </p:tav>
                                      </p:tavLst>
                                    </p:anim>
                                    <p:anim calcmode="lin" valueType="num">
                                      <p:cBhvr>
                                        <p:cTn id="20" dur="1500" fill="hold"/>
                                        <p:tgtEl>
                                          <p:spTgt spid="2"/>
                                        </p:tgtEl>
                                        <p:attrNameLst>
                                          <p:attrName>ppt_y</p:attrName>
                                        </p:attrNameLst>
                                      </p:cBhvr>
                                      <p:tavLst>
                                        <p:tav tm="0">
                                          <p:val>
                                            <p:strVal val="#ppt_y-.1"/>
                                          </p:val>
                                        </p:tav>
                                        <p:tav tm="100000">
                                          <p:val>
                                            <p:strVal val="#ppt_y"/>
                                          </p:val>
                                        </p:tav>
                                      </p:tavLst>
                                    </p:anim>
                                  </p:childTnLst>
                                </p:cTn>
                              </p:par>
                              <p:par>
                                <p:cTn id="21" presetID="53" presetClass="entr" presetSubtype="16"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1500" fill="hold"/>
                                        <p:tgtEl>
                                          <p:spTgt spid="18"/>
                                        </p:tgtEl>
                                        <p:attrNameLst>
                                          <p:attrName>ppt_w</p:attrName>
                                        </p:attrNameLst>
                                      </p:cBhvr>
                                      <p:tavLst>
                                        <p:tav tm="0">
                                          <p:val>
                                            <p:fltVal val="0"/>
                                          </p:val>
                                        </p:tav>
                                        <p:tav tm="100000">
                                          <p:val>
                                            <p:strVal val="#ppt_w"/>
                                          </p:val>
                                        </p:tav>
                                      </p:tavLst>
                                    </p:anim>
                                    <p:anim calcmode="lin" valueType="num">
                                      <p:cBhvr>
                                        <p:cTn id="24" dur="1500" fill="hold"/>
                                        <p:tgtEl>
                                          <p:spTgt spid="18"/>
                                        </p:tgtEl>
                                        <p:attrNameLst>
                                          <p:attrName>ppt_h</p:attrName>
                                        </p:attrNameLst>
                                      </p:cBhvr>
                                      <p:tavLst>
                                        <p:tav tm="0">
                                          <p:val>
                                            <p:fltVal val="0"/>
                                          </p:val>
                                        </p:tav>
                                        <p:tav tm="100000">
                                          <p:val>
                                            <p:strVal val="#ppt_h"/>
                                          </p:val>
                                        </p:tav>
                                      </p:tavLst>
                                    </p:anim>
                                    <p:animEffect transition="in" filter="fade">
                                      <p:cBhvr>
                                        <p:cTn id="25" dur="1500"/>
                                        <p:tgtEl>
                                          <p:spTgt spid="1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1500" fill="hold"/>
                                        <p:tgtEl>
                                          <p:spTgt spid="16"/>
                                        </p:tgtEl>
                                        <p:attrNameLst>
                                          <p:attrName>ppt_w</p:attrName>
                                        </p:attrNameLst>
                                      </p:cBhvr>
                                      <p:tavLst>
                                        <p:tav tm="0">
                                          <p:val>
                                            <p:fltVal val="0"/>
                                          </p:val>
                                        </p:tav>
                                        <p:tav tm="100000">
                                          <p:val>
                                            <p:strVal val="#ppt_w"/>
                                          </p:val>
                                        </p:tav>
                                      </p:tavLst>
                                    </p:anim>
                                    <p:anim calcmode="lin" valueType="num">
                                      <p:cBhvr>
                                        <p:cTn id="29" dur="1500" fill="hold"/>
                                        <p:tgtEl>
                                          <p:spTgt spid="16"/>
                                        </p:tgtEl>
                                        <p:attrNameLst>
                                          <p:attrName>ppt_h</p:attrName>
                                        </p:attrNameLst>
                                      </p:cBhvr>
                                      <p:tavLst>
                                        <p:tav tm="0">
                                          <p:val>
                                            <p:fltVal val="0"/>
                                          </p:val>
                                        </p:tav>
                                        <p:tav tm="100000">
                                          <p:val>
                                            <p:strVal val="#ppt_h"/>
                                          </p:val>
                                        </p:tav>
                                      </p:tavLst>
                                    </p:anim>
                                    <p:animEffect transition="in" filter="fade">
                                      <p:cBhvr>
                                        <p:cTn id="30" dur="1500"/>
                                        <p:tgtEl>
                                          <p:spTgt spid="16"/>
                                        </p:tgtEl>
                                      </p:cBhvr>
                                    </p:animEffect>
                                  </p:childTnLst>
                                </p:cTn>
                              </p:par>
                              <p:par>
                                <p:cTn id="31" presetID="42" presetClass="entr" presetSubtype="0" fill="hold" grpId="0" nodeType="withEffect">
                                  <p:stCondLst>
                                    <p:cond delay="500"/>
                                  </p:stCondLst>
                                  <p:iterate type="lt">
                                    <p:tmPct val="10000"/>
                                  </p:iterate>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par>
                          <p:cTn id="36" fill="hold">
                            <p:stCondLst>
                              <p:cond delay="3200"/>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700"/>
                            </p:stCondLst>
                            <p:childTnLst>
                              <p:par>
                                <p:cTn id="53" presetID="22" presetClass="entr" presetSubtype="8" fill="hold" grpId="1"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par>
                                <p:cTn id="56" presetID="22" presetClass="entr" presetSubtype="8" fill="hold" grpId="1" nodeType="with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left)">
                                      <p:cBhvr>
                                        <p:cTn id="58" dur="500"/>
                                        <p:tgtEl>
                                          <p:spTgt spid="9"/>
                                        </p:tgtEl>
                                      </p:cBhvr>
                                    </p:animEffect>
                                  </p:childTnLst>
                                </p:cTn>
                              </p:par>
                              <p:par>
                                <p:cTn id="59" presetID="22" presetClass="entr" presetSubtype="8" fill="hold" grpId="1"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left)">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P spid="19" grpId="0"/>
      <p:bldP spid="6" grpId="0"/>
      <p:bldP spid="6" grpId="1"/>
      <p:bldP spid="7" grpId="0" bldLvl="0" animBg="1"/>
      <p:bldP spid="9" grpId="0"/>
      <p:bldP spid="9" grpId="1"/>
      <p:bldP spid="11" grpId="0" bldLvl="0" animBg="1"/>
      <p:bldP spid="12" grpId="0"/>
      <p:bldP spid="12" grpId="1"/>
      <p:bldP spid="15"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42"/>
          <p:cNvSpPr txBox="1"/>
          <p:nvPr/>
        </p:nvSpPr>
        <p:spPr>
          <a:xfrm>
            <a:off x="1017033" y="306034"/>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第一章：</a:t>
            </a:r>
            <a:r>
              <a:rPr lang="en-US" altLang="zh-CN" sz="3200" b="1">
                <a:gradFill>
                  <a:gsLst>
                    <a:gs pos="0">
                      <a:srgbClr val="E30000"/>
                    </a:gs>
                    <a:gs pos="100000">
                      <a:srgbClr val="760303"/>
                    </a:gs>
                  </a:gsLst>
                  <a:lin ang="5400000" scaled="0"/>
                </a:gradFill>
              </a:rPr>
              <a:t>《</a:t>
            </a:r>
            <a:r>
              <a:rPr lang="zh-CN" altLang="en-US" sz="3200" b="1">
                <a:gradFill>
                  <a:gsLst>
                    <a:gs pos="0">
                      <a:srgbClr val="E30000"/>
                    </a:gs>
                    <a:gs pos="100000">
                      <a:srgbClr val="760303"/>
                    </a:gs>
                  </a:gsLst>
                  <a:lin ang="5400000" scaled="0"/>
                </a:gradFill>
              </a:rPr>
              <a:t>条例</a:t>
            </a:r>
            <a:r>
              <a:rPr lang="en-US" altLang="zh-CN" sz="3200" b="1">
                <a:gradFill>
                  <a:gsLst>
                    <a:gs pos="0">
                      <a:srgbClr val="E30000"/>
                    </a:gs>
                    <a:gs pos="100000">
                      <a:srgbClr val="760303"/>
                    </a:gs>
                  </a:gsLst>
                  <a:lin ang="5400000" scaled="0"/>
                </a:gradFill>
              </a:rPr>
              <a:t>》</a:t>
            </a:r>
            <a:r>
              <a:rPr lang="zh-CN" altLang="en-US" sz="3200" b="1">
                <a:gradFill>
                  <a:gsLst>
                    <a:gs pos="0">
                      <a:srgbClr val="E30000"/>
                    </a:gs>
                    <a:gs pos="100000">
                      <a:srgbClr val="760303"/>
                    </a:gs>
                  </a:gsLst>
                  <a:lin ang="5400000" scaled="0"/>
                </a:gradFill>
              </a:rPr>
              <a:t>出台的背景及意义</a:t>
            </a:r>
          </a:p>
        </p:txBody>
      </p:sp>
      <p:sp>
        <p:nvSpPr>
          <p:cNvPr id="30" name="矩形 29"/>
          <p:cNvSpPr/>
          <p:nvPr/>
        </p:nvSpPr>
        <p:spPr bwMode="auto">
          <a:xfrm>
            <a:off x="978195" y="2901700"/>
            <a:ext cx="10297143" cy="3450974"/>
          </a:xfrm>
          <a:prstGeom prst="rect">
            <a:avLst/>
          </a:prstGeom>
          <a:solidFill>
            <a:schemeClr val="bg1"/>
          </a:solidFill>
          <a:ln w="9525" cap="flat" cmpd="sng" algn="ctr">
            <a:solidFill>
              <a:schemeClr val="bg2">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宋体" panose="02010600030101010101" pitchFamily="2" charset="-122"/>
            </a:endParaRPr>
          </a:p>
        </p:txBody>
      </p:sp>
      <p:sp>
        <p:nvSpPr>
          <p:cNvPr id="31" name="矩形 30"/>
          <p:cNvSpPr/>
          <p:nvPr/>
        </p:nvSpPr>
        <p:spPr>
          <a:xfrm>
            <a:off x="1356033" y="3227706"/>
            <a:ext cx="9407705" cy="1519006"/>
          </a:xfrm>
          <a:prstGeom prst="rect">
            <a:avLst/>
          </a:prstGeom>
        </p:spPr>
        <p:txBody>
          <a:bodyPr wrap="square">
            <a:spAutoFit/>
          </a:bodyPr>
          <a:lstStyle/>
          <a:p>
            <a:pPr algn="just" eaLnBrk="1" hangingPunct="1">
              <a:lnSpc>
                <a:spcPct val="120000"/>
              </a:lnSpc>
              <a:spcAft>
                <a:spcPts val="1000"/>
              </a:spcAft>
            </a:pPr>
            <a:r>
              <a:rPr lang="zh-CN" altLang="en-US" kern="0">
                <a:latin typeface="仿宋_GB2312" panose="02010609030101010101" pitchFamily="49" charset="-122"/>
                <a:ea typeface="微软雅黑" panose="020B0503020204020204" pitchFamily="34" charset="-122"/>
              </a:rPr>
              <a:t>一个支部就是一个战斗堡垒。</a:t>
            </a:r>
            <a:endParaRPr lang="en-US" altLang="zh-CN" kern="0">
              <a:latin typeface="仿宋_GB2312" panose="02010609030101010101" pitchFamily="49" charset="-122"/>
              <a:ea typeface="微软雅黑" panose="020B0503020204020204" pitchFamily="34" charset="-122"/>
            </a:endParaRPr>
          </a:p>
          <a:p>
            <a:pPr algn="just" eaLnBrk="1" hangingPunct="1">
              <a:lnSpc>
                <a:spcPct val="120000"/>
              </a:lnSpc>
              <a:spcAft>
                <a:spcPts val="1000"/>
              </a:spcAft>
            </a:pPr>
            <a:r>
              <a:rPr lang="zh-CN" altLang="en-US" kern="0">
                <a:latin typeface="仿宋_GB2312" panose="02010609030101010101" pitchFamily="49" charset="-122"/>
                <a:ea typeface="微软雅黑" panose="020B0503020204020204" pitchFamily="34" charset="-122"/>
              </a:rPr>
              <a:t>党支部是党的基础组织，是党的组织体系的基本单元。党的十八大以来，高度重视党支部建设，要求把全面从严治党落实到每个支部、每名党员，推动全党形成大抓基层、大抓支部的良好态势，</a:t>
            </a:r>
            <a:r>
              <a:rPr lang="zh-CN" altLang="en-US" b="1" kern="0">
                <a:solidFill>
                  <a:schemeClr val="accent2"/>
                </a:solidFill>
                <a:latin typeface="仿宋_GB2312" panose="02010609030101010101" pitchFamily="49" charset="-122"/>
                <a:ea typeface="微软雅黑" panose="020B0503020204020204" pitchFamily="34" charset="-122"/>
              </a:rPr>
              <a:t>已经取得明显成效</a:t>
            </a:r>
            <a:r>
              <a:rPr lang="zh-CN" altLang="en-US" kern="0">
                <a:latin typeface="仿宋_GB2312" panose="02010609030101010101" pitchFamily="49" charset="-122"/>
                <a:ea typeface="微软雅黑" panose="020B0503020204020204" pitchFamily="34" charset="-122"/>
              </a:rPr>
              <a:t>。</a:t>
            </a:r>
          </a:p>
        </p:txBody>
      </p:sp>
      <p:sp>
        <p:nvSpPr>
          <p:cNvPr id="32" name="文本框 31"/>
          <p:cNvSpPr txBox="1"/>
          <p:nvPr/>
        </p:nvSpPr>
        <p:spPr>
          <a:xfrm>
            <a:off x="1099675" y="1934918"/>
            <a:ext cx="5621146" cy="83099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spcBef>
                <a:spcPct val="20000"/>
              </a:spcBef>
              <a:buFont typeface="华文新魏" panose="02010800040101010101" pitchFamily="2" charset="-122"/>
              <a:buNone/>
              <a:defRPr sz="2400" b="1" kern="0">
                <a:solidFill>
                  <a:schemeClr val="accent1"/>
                </a:solidFill>
                <a:latin typeface="等线" panose="02010600030101010101" pitchFamily="2" charset="-122"/>
                <a:ea typeface="微软雅黑" panose="020B0503020204020204" pitchFamily="34" charset="-122"/>
              </a:defRPr>
            </a:lvl1pPr>
            <a:lvl2pPr marL="742950" indent="-287655">
              <a:spcBef>
                <a:spcPct val="20000"/>
              </a:spcBef>
              <a:buFont typeface="华文新魏" panose="02010800040101010101" pitchFamily="2" charset="-122"/>
              <a:buChar char="–"/>
              <a:defRPr sz="3700">
                <a:latin typeface="华文新魏" panose="02010800040101010101" pitchFamily="2" charset="-122"/>
              </a:defRPr>
            </a:lvl2pPr>
            <a:lvl3pPr marL="1143000" indent="-228600">
              <a:spcBef>
                <a:spcPct val="20000"/>
              </a:spcBef>
              <a:buFont typeface="华文新魏" panose="02010800040101010101" pitchFamily="2" charset="-122"/>
              <a:buChar char="•"/>
              <a:defRPr sz="3200">
                <a:latin typeface="华文新魏" panose="02010800040101010101" pitchFamily="2" charset="-122"/>
              </a:defRPr>
            </a:lvl3pPr>
            <a:lvl4pPr marL="1600200" indent="-230505">
              <a:spcBef>
                <a:spcPct val="20000"/>
              </a:spcBef>
              <a:buFont typeface="华文新魏" panose="02010800040101010101" pitchFamily="2" charset="-122"/>
              <a:buChar char="–"/>
              <a:defRPr sz="2700">
                <a:latin typeface="华文新魏" panose="02010800040101010101" pitchFamily="2" charset="-122"/>
              </a:defRPr>
            </a:lvl4pPr>
            <a:lvl5pPr marL="2059305" indent="-230505">
              <a:spcBef>
                <a:spcPct val="20000"/>
              </a:spcBef>
              <a:buFont typeface="华文新魏" panose="02010800040101010101" pitchFamily="2" charset="-122"/>
              <a:buChar char="»"/>
              <a:defRPr sz="2700">
                <a:latin typeface="华文新魏" panose="02010800040101010101" pitchFamily="2" charset="-122"/>
              </a:defRPr>
            </a:lvl5pPr>
            <a:lvl6pPr marL="2516505" indent="-230505" eaLnBrk="0" fontAlgn="base" hangingPunct="0">
              <a:spcBef>
                <a:spcPct val="20000"/>
              </a:spcBef>
              <a:spcAft>
                <a:spcPct val="0"/>
              </a:spcAft>
              <a:buFont typeface="华文新魏" panose="02010800040101010101" pitchFamily="2" charset="-122"/>
              <a:buChar char="»"/>
              <a:defRPr sz="2700">
                <a:latin typeface="华文新魏" panose="02010800040101010101" pitchFamily="2" charset="-122"/>
              </a:defRPr>
            </a:lvl6pPr>
            <a:lvl7pPr marL="2973705" indent="-230505" eaLnBrk="0" fontAlgn="base" hangingPunct="0">
              <a:spcBef>
                <a:spcPct val="20000"/>
              </a:spcBef>
              <a:spcAft>
                <a:spcPct val="0"/>
              </a:spcAft>
              <a:buFont typeface="华文新魏" panose="02010800040101010101" pitchFamily="2" charset="-122"/>
              <a:buChar char="»"/>
              <a:defRPr sz="2700">
                <a:latin typeface="华文新魏" panose="02010800040101010101" pitchFamily="2" charset="-122"/>
              </a:defRPr>
            </a:lvl7pPr>
            <a:lvl8pPr marL="3430905" indent="-230505" eaLnBrk="0" fontAlgn="base" hangingPunct="0">
              <a:spcBef>
                <a:spcPct val="20000"/>
              </a:spcBef>
              <a:spcAft>
                <a:spcPct val="0"/>
              </a:spcAft>
              <a:buFont typeface="华文新魏" panose="02010800040101010101" pitchFamily="2" charset="-122"/>
              <a:buChar char="»"/>
              <a:defRPr sz="2700">
                <a:latin typeface="华文新魏" panose="02010800040101010101" pitchFamily="2" charset="-122"/>
              </a:defRPr>
            </a:lvl8pPr>
            <a:lvl9pPr marL="3888105" indent="-230505" eaLnBrk="0" fontAlgn="base" hangingPunct="0">
              <a:spcBef>
                <a:spcPct val="20000"/>
              </a:spcBef>
              <a:spcAft>
                <a:spcPct val="0"/>
              </a:spcAft>
              <a:buFont typeface="华文新魏" panose="02010800040101010101" pitchFamily="2" charset="-122"/>
              <a:buChar char="»"/>
              <a:defRPr sz="2700">
                <a:latin typeface="华文新魏" panose="02010800040101010101" pitchFamily="2" charset="-122"/>
              </a:defRPr>
            </a:lvl9pPr>
          </a:lstStyle>
          <a:p>
            <a:r>
              <a:rPr lang="en-US" altLang="zh-CN">
                <a:latin typeface="仿宋_GB2312" panose="02010609030101010101" pitchFamily="49" charset="-122"/>
              </a:rPr>
              <a:t>《</a:t>
            </a:r>
            <a:r>
              <a:rPr lang="zh-CN" altLang="en-US">
                <a:latin typeface="仿宋_GB2312" panose="02010609030101010101" pitchFamily="49" charset="-122"/>
              </a:rPr>
              <a:t>条例</a:t>
            </a:r>
            <a:r>
              <a:rPr lang="en-US" altLang="zh-CN">
                <a:latin typeface="仿宋_GB2312" panose="02010609030101010101" pitchFamily="49" charset="-122"/>
              </a:rPr>
              <a:t>》</a:t>
            </a:r>
            <a:r>
              <a:rPr lang="zh-CN" altLang="en-US">
                <a:latin typeface="仿宋_GB2312" panose="02010609030101010101" pitchFamily="49" charset="-122"/>
              </a:rPr>
              <a:t>的出台，体现了持之以恒推进全面从严治党的坚定决心</a:t>
            </a:r>
          </a:p>
        </p:txBody>
      </p:sp>
      <p:pic>
        <p:nvPicPr>
          <p:cNvPr id="33" name="图片 32"/>
          <p:cNvPicPr>
            <a:picLocks noChangeAspect="1"/>
          </p:cNvPicPr>
          <p:nvPr/>
        </p:nvPicPr>
        <p:blipFill rotWithShape="1">
          <a:blip r:embed="rId3" cstate="email"/>
          <a:srcRect/>
          <a:stretch>
            <a:fillRect/>
          </a:stretch>
        </p:blipFill>
        <p:spPr>
          <a:xfrm flipH="1">
            <a:off x="7025420" y="1196156"/>
            <a:ext cx="4249917" cy="1705544"/>
          </a:xfrm>
          <a:prstGeom prst="rect">
            <a:avLst/>
          </a:prstGeom>
        </p:spPr>
      </p:pic>
      <p:sp>
        <p:nvSpPr>
          <p:cNvPr id="34" name="矩形 33"/>
          <p:cNvSpPr/>
          <p:nvPr/>
        </p:nvSpPr>
        <p:spPr>
          <a:xfrm>
            <a:off x="1356033" y="4850044"/>
            <a:ext cx="9407705" cy="1058367"/>
          </a:xfrm>
          <a:prstGeom prst="rect">
            <a:avLst/>
          </a:prstGeom>
        </p:spPr>
        <p:txBody>
          <a:bodyPr wrap="square">
            <a:spAutoFit/>
          </a:bodyPr>
          <a:lstStyle/>
          <a:p>
            <a:pPr algn="just" eaLnBrk="1" hangingPunct="1">
              <a:lnSpc>
                <a:spcPct val="120000"/>
              </a:lnSpc>
              <a:spcAft>
                <a:spcPts val="1000"/>
              </a:spcAft>
            </a:pPr>
            <a:r>
              <a:rPr lang="zh-CN" altLang="en-US" kern="0">
                <a:latin typeface="仿宋_GB2312" panose="02010609030101010101" pitchFamily="49" charset="-122"/>
                <a:ea typeface="微软雅黑" panose="020B0503020204020204" pitchFamily="34" charset="-122"/>
              </a:rPr>
              <a:t>此次审议</a:t>
            </a:r>
            <a:r>
              <a:rPr lang="en-US" altLang="zh-CN" kern="0">
                <a:latin typeface="仿宋_GB2312" panose="02010609030101010101" pitchFamily="49" charset="-122"/>
                <a:ea typeface="微软雅黑" panose="020B0503020204020204" pitchFamily="34" charset="-122"/>
              </a:rPr>
              <a:t>《</a:t>
            </a:r>
            <a:r>
              <a:rPr lang="zh-CN" altLang="en-US" kern="0">
                <a:latin typeface="仿宋_GB2312" panose="02010609030101010101" pitchFamily="49" charset="-122"/>
                <a:ea typeface="微软雅黑" panose="020B0503020204020204" pitchFamily="34" charset="-122"/>
              </a:rPr>
              <a:t>中国共产党支部工作条例（试行）</a:t>
            </a:r>
            <a:r>
              <a:rPr lang="en-US" altLang="zh-CN" kern="0">
                <a:latin typeface="仿宋_GB2312" panose="02010609030101010101" pitchFamily="49" charset="-122"/>
                <a:ea typeface="微软雅黑" panose="020B0503020204020204" pitchFamily="34" charset="-122"/>
              </a:rPr>
              <a:t>》</a:t>
            </a:r>
            <a:r>
              <a:rPr lang="zh-CN" altLang="en-US" kern="0">
                <a:latin typeface="仿宋_GB2312" panose="02010609030101010101" pitchFamily="49" charset="-122"/>
                <a:ea typeface="微软雅黑" panose="020B0503020204020204" pitchFamily="34" charset="-122"/>
              </a:rPr>
              <a:t>，充分表明了党中央</a:t>
            </a:r>
            <a:r>
              <a:rPr lang="zh-CN" altLang="en-US" b="1" kern="0">
                <a:solidFill>
                  <a:schemeClr val="accent2"/>
                </a:solidFill>
                <a:latin typeface="仿宋_GB2312" panose="02010609030101010101" pitchFamily="49" charset="-122"/>
                <a:ea typeface="微软雅黑" panose="020B0503020204020204" pitchFamily="34" charset="-122"/>
              </a:rPr>
              <a:t>对管党治党规律的深刻把握</a:t>
            </a:r>
            <a:r>
              <a:rPr lang="zh-CN" altLang="en-US" kern="0">
                <a:solidFill>
                  <a:schemeClr val="accent2"/>
                </a:solidFill>
                <a:latin typeface="仿宋_GB2312" panose="02010609030101010101" pitchFamily="49" charset="-122"/>
                <a:ea typeface="微软雅黑" panose="020B0503020204020204" pitchFamily="34" charset="-122"/>
              </a:rPr>
              <a:t>，和</a:t>
            </a:r>
            <a:r>
              <a:rPr lang="zh-CN" altLang="en-US" b="1" kern="0">
                <a:solidFill>
                  <a:schemeClr val="accent2"/>
                </a:solidFill>
                <a:latin typeface="仿宋_GB2312" panose="02010609030101010101" pitchFamily="49" charset="-122"/>
                <a:ea typeface="微软雅黑" panose="020B0503020204020204" pitchFamily="34" charset="-122"/>
              </a:rPr>
              <a:t>持之以恒推进全面从严治党的坚定决心</a:t>
            </a:r>
            <a:r>
              <a:rPr lang="zh-CN" altLang="en-US" kern="0">
                <a:solidFill>
                  <a:schemeClr val="accent2"/>
                </a:solidFill>
                <a:latin typeface="仿宋_GB2312" panose="02010609030101010101" pitchFamily="49" charset="-122"/>
                <a:ea typeface="微软雅黑" panose="020B0503020204020204" pitchFamily="34" charset="-122"/>
              </a:rPr>
              <a:t>，</a:t>
            </a:r>
            <a:r>
              <a:rPr lang="zh-CN" altLang="en-US" kern="0">
                <a:latin typeface="仿宋_GB2312" panose="02010609030101010101" pitchFamily="49" charset="-122"/>
                <a:ea typeface="微软雅黑" panose="020B0503020204020204" pitchFamily="34" charset="-122"/>
              </a:rPr>
              <a:t>因此，必将推动全党形成大抓基层、大抓支部的良好态势，取得明显成效。</a:t>
            </a:r>
          </a:p>
        </p:txBody>
      </p:sp>
    </p:spTree>
  </p:cSld>
  <p:clrMapOvr>
    <a:masterClrMapping/>
  </p:clrMapOvr>
  <mc:AlternateContent xmlns:mc="http://schemas.openxmlformats.org/markup-compatibility/2006" xmlns:p14="http://schemas.microsoft.com/office/powerpoint/2010/main">
    <mc:Choice Requires="p14">
      <p:transition spd="med" p14:dur="600" advClick="0" advTm="5653">
        <p14:pan/>
      </p:transition>
    </mc:Choice>
    <mc:Fallback xmlns="">
      <p:transition advClick="0" advTm="56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by="(-#ppt_w*2)" calcmode="lin" valueType="num">
                                      <p:cBhvr rctx="PPT">
                                        <p:cTn id="7" dur="250" autoRev="1" fill="hold">
                                          <p:stCondLst>
                                            <p:cond delay="0"/>
                                          </p:stCondLst>
                                        </p:cTn>
                                        <p:tgtEl>
                                          <p:spTgt spid="32"/>
                                        </p:tgtEl>
                                        <p:attrNameLst>
                                          <p:attrName>ppt_w</p:attrName>
                                        </p:attrNameLst>
                                      </p:cBhvr>
                                    </p:anim>
                                    <p:anim by="(#ppt_w*0.50)" calcmode="lin" valueType="num">
                                      <p:cBhvr>
                                        <p:cTn id="8" dur="250" decel="50000" autoRev="1" fill="hold">
                                          <p:stCondLst>
                                            <p:cond delay="0"/>
                                          </p:stCondLst>
                                        </p:cTn>
                                        <p:tgtEl>
                                          <p:spTgt spid="32"/>
                                        </p:tgtEl>
                                        <p:attrNameLst>
                                          <p:attrName>ppt_x</p:attrName>
                                        </p:attrNameLst>
                                      </p:cBhvr>
                                    </p:anim>
                                    <p:anim from="(-#ppt_h/2)" to="(#ppt_y)" calcmode="lin" valueType="num">
                                      <p:cBhvr>
                                        <p:cTn id="9" dur="500" fill="hold">
                                          <p:stCondLst>
                                            <p:cond delay="0"/>
                                          </p:stCondLst>
                                        </p:cTn>
                                        <p:tgtEl>
                                          <p:spTgt spid="32"/>
                                        </p:tgtEl>
                                        <p:attrNameLst>
                                          <p:attrName>ppt_y</p:attrName>
                                        </p:attrNameLst>
                                      </p:cBhvr>
                                    </p:anim>
                                    <p:animRot by="21600000">
                                      <p:cBhvr>
                                        <p:cTn id="10" dur="500" fill="hold">
                                          <p:stCondLst>
                                            <p:cond delay="0"/>
                                          </p:stCondLst>
                                        </p:cTn>
                                        <p:tgtEl>
                                          <p:spTgt spid="32"/>
                                        </p:tgtEl>
                                        <p:attrNameLst>
                                          <p:attrName>r</p:attrName>
                                        </p:attrNameLst>
                                      </p:cBhvr>
                                    </p:animRot>
                                  </p:childTnLst>
                                </p:cTn>
                              </p:par>
                            </p:childTnLst>
                          </p:cTn>
                        </p:par>
                        <p:par>
                          <p:cTn id="11" fill="hold">
                            <p:stCondLst>
                              <p:cond delay="1850"/>
                            </p:stCondLst>
                            <p:childTnLst>
                              <p:par>
                                <p:cTn id="12" presetID="16" presetClass="entr" presetSubtype="21"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barn(inVertical)">
                                      <p:cBhvr>
                                        <p:cTn id="14" dur="500"/>
                                        <p:tgtEl>
                                          <p:spTgt spid="30"/>
                                        </p:tgtEl>
                                      </p:cBhvr>
                                    </p:animEffect>
                                  </p:childTnLst>
                                </p:cTn>
                              </p:par>
                            </p:childTnLst>
                          </p:cTn>
                        </p:par>
                        <p:par>
                          <p:cTn id="15" fill="hold">
                            <p:stCondLst>
                              <p:cond delay="2350"/>
                            </p:stCondLst>
                            <p:childTnLst>
                              <p:par>
                                <p:cTn id="16" presetID="42" presetClass="entr" presetSubtype="0"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anim calcmode="lin" valueType="num">
                                      <p:cBhvr>
                                        <p:cTn id="19" dur="500" fill="hold"/>
                                        <p:tgtEl>
                                          <p:spTgt spid="31"/>
                                        </p:tgtEl>
                                        <p:attrNameLst>
                                          <p:attrName>ppt_x</p:attrName>
                                        </p:attrNameLst>
                                      </p:cBhvr>
                                      <p:tavLst>
                                        <p:tav tm="0">
                                          <p:val>
                                            <p:strVal val="#ppt_x"/>
                                          </p:val>
                                        </p:tav>
                                        <p:tav tm="100000">
                                          <p:val>
                                            <p:strVal val="#ppt_x"/>
                                          </p:val>
                                        </p:tav>
                                      </p:tavLst>
                                    </p:anim>
                                    <p:anim calcmode="lin" valueType="num">
                                      <p:cBhvr>
                                        <p:cTn id="20" dur="500" fill="hold"/>
                                        <p:tgtEl>
                                          <p:spTgt spid="31"/>
                                        </p:tgtEl>
                                        <p:attrNameLst>
                                          <p:attrName>ppt_y</p:attrName>
                                        </p:attrNameLst>
                                      </p:cBhvr>
                                      <p:tavLst>
                                        <p:tav tm="0">
                                          <p:val>
                                            <p:strVal val="#ppt_y+.1"/>
                                          </p:val>
                                        </p:tav>
                                        <p:tav tm="100000">
                                          <p:val>
                                            <p:strVal val="#ppt_y"/>
                                          </p:val>
                                        </p:tav>
                                      </p:tavLst>
                                    </p:anim>
                                  </p:childTnLst>
                                </p:cTn>
                              </p:par>
                            </p:childTnLst>
                          </p:cTn>
                        </p:par>
                        <p:par>
                          <p:cTn id="21" fill="hold">
                            <p:stCondLst>
                              <p:cond delay="2850"/>
                            </p:stCondLst>
                            <p:childTnLst>
                              <p:par>
                                <p:cTn id="22" presetID="42" presetClass="entr" presetSubtype="0"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anim calcmode="lin" valueType="num">
                                      <p:cBhvr>
                                        <p:cTn id="25" dur="500" fill="hold"/>
                                        <p:tgtEl>
                                          <p:spTgt spid="34"/>
                                        </p:tgtEl>
                                        <p:attrNameLst>
                                          <p:attrName>ppt_x</p:attrName>
                                        </p:attrNameLst>
                                      </p:cBhvr>
                                      <p:tavLst>
                                        <p:tav tm="0">
                                          <p:val>
                                            <p:strVal val="#ppt_x"/>
                                          </p:val>
                                        </p:tav>
                                        <p:tav tm="100000">
                                          <p:val>
                                            <p:strVal val="#ppt_x"/>
                                          </p:val>
                                        </p:tav>
                                      </p:tavLst>
                                    </p:anim>
                                    <p:anim calcmode="lin" valueType="num">
                                      <p:cBhvr>
                                        <p:cTn id="26" dur="500" fill="hold"/>
                                        <p:tgtEl>
                                          <p:spTgt spid="34"/>
                                        </p:tgtEl>
                                        <p:attrNameLst>
                                          <p:attrName>ppt_y</p:attrName>
                                        </p:attrNameLst>
                                      </p:cBhvr>
                                      <p:tavLst>
                                        <p:tav tm="0">
                                          <p:val>
                                            <p:strVal val="#ppt_y+.1"/>
                                          </p:val>
                                        </p:tav>
                                        <p:tav tm="100000">
                                          <p:val>
                                            <p:strVal val="#ppt_y"/>
                                          </p:val>
                                        </p:tav>
                                      </p:tavLst>
                                    </p:anim>
                                  </p:childTnLst>
                                </p:cTn>
                              </p:par>
                            </p:childTnLst>
                          </p:cTn>
                        </p:par>
                        <p:par>
                          <p:cTn id="27" fill="hold">
                            <p:stCondLst>
                              <p:cond delay="3350"/>
                            </p:stCondLst>
                            <p:childTnLst>
                              <p:par>
                                <p:cTn id="28" presetID="22" presetClass="entr" presetSubtype="4"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down)">
                                      <p:cBhvr>
                                        <p:cTn id="3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953609" y="1511425"/>
            <a:ext cx="3186438" cy="4136833"/>
            <a:chOff x="1892347" y="2034820"/>
            <a:chExt cx="3186438" cy="4136833"/>
          </a:xfrm>
        </p:grpSpPr>
        <p:grpSp>
          <p:nvGrpSpPr>
            <p:cNvPr id="28" name="组合 27"/>
            <p:cNvGrpSpPr/>
            <p:nvPr/>
          </p:nvGrpSpPr>
          <p:grpSpPr>
            <a:xfrm>
              <a:off x="1892347" y="2034820"/>
              <a:ext cx="3186438" cy="4136833"/>
              <a:chOff x="-1790650" y="999771"/>
              <a:chExt cx="4158587" cy="5398938"/>
            </a:xfrm>
          </p:grpSpPr>
          <p:grpSp>
            <p:nvGrpSpPr>
              <p:cNvPr id="29" name="组合 28"/>
              <p:cNvGrpSpPr/>
              <p:nvPr/>
            </p:nvGrpSpPr>
            <p:grpSpPr>
              <a:xfrm>
                <a:off x="-1790650" y="999771"/>
                <a:ext cx="4158587" cy="5398938"/>
                <a:chOff x="7514016" y="1120636"/>
                <a:chExt cx="3552917" cy="4612620"/>
              </a:xfrm>
            </p:grpSpPr>
            <p:sp>
              <p:nvSpPr>
                <p:cNvPr id="40" name="任意多边形: 形状 39"/>
                <p:cNvSpPr/>
                <p:nvPr/>
              </p:nvSpPr>
              <p:spPr bwMode="auto">
                <a:xfrm>
                  <a:off x="7514016" y="1120636"/>
                  <a:ext cx="3552917" cy="4612620"/>
                </a:xfrm>
                <a:custGeom>
                  <a:avLst/>
                  <a:gdLst>
                    <a:gd name="connsiteX0" fmla="*/ 142969 w 3552917"/>
                    <a:gd name="connsiteY0" fmla="*/ 0 h 4612620"/>
                    <a:gd name="connsiteX1" fmla="*/ 2864067 w 3552917"/>
                    <a:gd name="connsiteY1" fmla="*/ 0 h 4612620"/>
                    <a:gd name="connsiteX2" fmla="*/ 3552917 w 3552917"/>
                    <a:gd name="connsiteY2" fmla="*/ 688850 h 4612620"/>
                    <a:gd name="connsiteX3" fmla="*/ 3552917 w 3552917"/>
                    <a:gd name="connsiteY3" fmla="*/ 4469651 h 4612620"/>
                    <a:gd name="connsiteX4" fmla="*/ 3409948 w 3552917"/>
                    <a:gd name="connsiteY4" fmla="*/ 4612620 h 4612620"/>
                    <a:gd name="connsiteX5" fmla="*/ 142969 w 3552917"/>
                    <a:gd name="connsiteY5" fmla="*/ 4612620 h 4612620"/>
                    <a:gd name="connsiteX6" fmla="*/ 0 w 3552917"/>
                    <a:gd name="connsiteY6" fmla="*/ 4469651 h 4612620"/>
                    <a:gd name="connsiteX7" fmla="*/ 0 w 3552917"/>
                    <a:gd name="connsiteY7" fmla="*/ 142969 h 4612620"/>
                    <a:gd name="connsiteX8" fmla="*/ 142969 w 3552917"/>
                    <a:gd name="connsiteY8" fmla="*/ 0 h 461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2917" h="4612620">
                      <a:moveTo>
                        <a:pt x="142969" y="0"/>
                      </a:moveTo>
                      <a:lnTo>
                        <a:pt x="2864067" y="0"/>
                      </a:lnTo>
                      <a:lnTo>
                        <a:pt x="3552917" y="688850"/>
                      </a:lnTo>
                      <a:lnTo>
                        <a:pt x="3552917" y="4469651"/>
                      </a:lnTo>
                      <a:cubicBezTo>
                        <a:pt x="3552917" y="4548611"/>
                        <a:pt x="3488908" y="4612620"/>
                        <a:pt x="3409948" y="4612620"/>
                      </a:cubicBezTo>
                      <a:lnTo>
                        <a:pt x="142969" y="4612620"/>
                      </a:lnTo>
                      <a:cubicBezTo>
                        <a:pt x="64009" y="4612620"/>
                        <a:pt x="0" y="4548611"/>
                        <a:pt x="0" y="4469651"/>
                      </a:cubicBezTo>
                      <a:lnTo>
                        <a:pt x="0" y="142969"/>
                      </a:lnTo>
                      <a:cubicBezTo>
                        <a:pt x="0" y="64009"/>
                        <a:pt x="64009" y="0"/>
                        <a:pt x="142969" y="0"/>
                      </a:cubicBezTo>
                      <a:close/>
                    </a:path>
                  </a:pathLst>
                </a:custGeom>
                <a:solidFill>
                  <a:schemeClr val="bg1"/>
                </a:solidFill>
                <a:ln w="6350" cap="flat" cmpd="sng" algn="ctr">
                  <a:solidFill>
                    <a:schemeClr val="accent5">
                      <a:lumMod val="40000"/>
                      <a:lumOff val="60000"/>
                    </a:schemeClr>
                  </a:solidFill>
                  <a:prstDash val="solid"/>
                  <a:round/>
                  <a:headEnd type="none" w="med" len="med"/>
                  <a:tailEnd type="none" w="med" len="med"/>
                </a:ln>
                <a:effectLst>
                  <a:outerShdw blurRad="12700" dist="127000" dir="2700000" algn="tl" rotWithShape="0">
                    <a:prstClr val="black">
                      <a:alpha val="20000"/>
                    </a:prstClr>
                  </a:outerShdw>
                </a:effectLst>
              </p:spPr>
              <p:txBody>
                <a:bodyPr vert="horz" wrap="square" lIns="91440" tIns="45720" rIns="91440" bIns="45720" numCol="1" rtlCol="0" anchor="t" anchorCtr="0" compatLnSpc="1"/>
                <a:lstStyle/>
                <a:p>
                  <a:pPr marL="0" marR="0" indent="0" algn="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1" name="任意多边形: 形状 40"/>
                <p:cNvSpPr/>
                <p:nvPr/>
              </p:nvSpPr>
              <p:spPr bwMode="auto">
                <a:xfrm rot="10800000">
                  <a:off x="10378083" y="1120636"/>
                  <a:ext cx="688850" cy="688850"/>
                </a:xfrm>
                <a:custGeom>
                  <a:avLst/>
                  <a:gdLst>
                    <a:gd name="connsiteX0" fmla="*/ 0 w 688850"/>
                    <a:gd name="connsiteY0" fmla="*/ 0 h 688850"/>
                    <a:gd name="connsiteX1" fmla="*/ 545881 w 688850"/>
                    <a:gd name="connsiteY1" fmla="*/ 0 h 688850"/>
                    <a:gd name="connsiteX2" fmla="*/ 688850 w 688850"/>
                    <a:gd name="connsiteY2" fmla="*/ 142969 h 688850"/>
                    <a:gd name="connsiteX3" fmla="*/ 688850 w 688850"/>
                    <a:gd name="connsiteY3" fmla="*/ 688850 h 688850"/>
                  </a:gdLst>
                  <a:ahLst/>
                  <a:cxnLst>
                    <a:cxn ang="0">
                      <a:pos x="connsiteX0" y="connsiteY0"/>
                    </a:cxn>
                    <a:cxn ang="0">
                      <a:pos x="connsiteX1" y="connsiteY1"/>
                    </a:cxn>
                    <a:cxn ang="0">
                      <a:pos x="connsiteX2" y="connsiteY2"/>
                    </a:cxn>
                    <a:cxn ang="0">
                      <a:pos x="connsiteX3" y="connsiteY3"/>
                    </a:cxn>
                  </a:cxnLst>
                  <a:rect l="l" t="t" r="r" b="b"/>
                  <a:pathLst>
                    <a:path w="688850" h="688850">
                      <a:moveTo>
                        <a:pt x="0" y="0"/>
                      </a:moveTo>
                      <a:lnTo>
                        <a:pt x="545881" y="0"/>
                      </a:lnTo>
                      <a:cubicBezTo>
                        <a:pt x="624841" y="0"/>
                        <a:pt x="688850" y="64009"/>
                        <a:pt x="688850" y="142969"/>
                      </a:cubicBezTo>
                      <a:lnTo>
                        <a:pt x="688850" y="688850"/>
                      </a:lnTo>
                      <a:close/>
                    </a:path>
                  </a:pathLst>
                </a:custGeom>
                <a:solidFill>
                  <a:schemeClr val="accent5">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32" name="矩形 31"/>
              <p:cNvSpPr/>
              <p:nvPr/>
            </p:nvSpPr>
            <p:spPr bwMode="auto">
              <a:xfrm>
                <a:off x="-1102578" y="3392538"/>
                <a:ext cx="2592188" cy="194999"/>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3" name="矩形 32"/>
              <p:cNvSpPr/>
              <p:nvPr/>
            </p:nvSpPr>
            <p:spPr bwMode="auto">
              <a:xfrm>
                <a:off x="-1102578" y="3735430"/>
                <a:ext cx="2592188" cy="194999"/>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4" name="矩形 33"/>
              <p:cNvSpPr/>
              <p:nvPr/>
            </p:nvSpPr>
            <p:spPr bwMode="auto">
              <a:xfrm>
                <a:off x="-1102578" y="4078323"/>
                <a:ext cx="2592188" cy="194999"/>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5" name="矩形 34"/>
              <p:cNvSpPr/>
              <p:nvPr/>
            </p:nvSpPr>
            <p:spPr bwMode="auto">
              <a:xfrm>
                <a:off x="-1102578" y="5048022"/>
                <a:ext cx="1441240" cy="194999"/>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6" name="矩形 35"/>
              <p:cNvSpPr/>
              <p:nvPr/>
            </p:nvSpPr>
            <p:spPr bwMode="auto">
              <a:xfrm>
                <a:off x="-1102578" y="4421130"/>
                <a:ext cx="2592188" cy="194999"/>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9" name="矩形 38"/>
              <p:cNvSpPr/>
              <p:nvPr/>
            </p:nvSpPr>
            <p:spPr bwMode="auto">
              <a:xfrm>
                <a:off x="-1102578" y="4708367"/>
                <a:ext cx="2592188" cy="194999"/>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53" name="Freeform 6"/>
            <p:cNvSpPr/>
            <p:nvPr/>
          </p:nvSpPr>
          <p:spPr bwMode="auto">
            <a:xfrm>
              <a:off x="3041951" y="2455016"/>
              <a:ext cx="720886" cy="631021"/>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chemeClr val="accent2"/>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54" name="TextBox 50"/>
            <p:cNvSpPr txBox="1"/>
            <p:nvPr/>
          </p:nvSpPr>
          <p:spPr>
            <a:xfrm>
              <a:off x="2181369" y="3231690"/>
              <a:ext cx="2525823" cy="523220"/>
            </a:xfrm>
            <a:prstGeom prst="rect">
              <a:avLst/>
            </a:prstGeom>
            <a:noFill/>
          </p:spPr>
          <p:txBody>
            <a:bodyPr wrap="square" rtlCol="0">
              <a:spAutoFit/>
            </a:bodyPr>
            <a:lstStyle/>
            <a:p>
              <a:pPr algn="ctr"/>
              <a:r>
                <a:rPr lang="en-US" altLang="zh-CN" sz="1400">
                  <a:latin typeface="+mj-ea"/>
                  <a:ea typeface="+mj-ea"/>
                </a:rPr>
                <a:t>《</a:t>
              </a:r>
              <a:r>
                <a:rPr lang="zh-CN" altLang="en-US" sz="1400">
                  <a:latin typeface="+mj-ea"/>
                  <a:ea typeface="+mj-ea"/>
                </a:rPr>
                <a:t>中国共产党支部工作条例</a:t>
              </a:r>
              <a:r>
                <a:rPr lang="en-US" altLang="zh-CN" sz="1400">
                  <a:latin typeface="+mj-ea"/>
                  <a:ea typeface="+mj-ea"/>
                </a:rPr>
                <a:t>》</a:t>
              </a:r>
              <a:r>
                <a:rPr lang="zh-CN" altLang="en-US" sz="1400">
                  <a:latin typeface="+mj-ea"/>
                  <a:ea typeface="+mj-ea"/>
                </a:rPr>
                <a:t>（试行）</a:t>
              </a:r>
              <a:endParaRPr lang="zh-CN" altLang="en-US" sz="1400" dirty="0">
                <a:latin typeface="+mj-ea"/>
                <a:ea typeface="+mj-ea"/>
              </a:endParaRPr>
            </a:p>
          </p:txBody>
        </p:sp>
      </p:grpSp>
      <p:grpSp>
        <p:nvGrpSpPr>
          <p:cNvPr id="4" name="组合 3"/>
          <p:cNvGrpSpPr/>
          <p:nvPr/>
        </p:nvGrpSpPr>
        <p:grpSpPr>
          <a:xfrm>
            <a:off x="113348" y="2905605"/>
            <a:ext cx="3074860" cy="2961730"/>
            <a:chOff x="-2498461" y="2961201"/>
            <a:chExt cx="3074860" cy="2961730"/>
          </a:xfrm>
        </p:grpSpPr>
        <p:grpSp>
          <p:nvGrpSpPr>
            <p:cNvPr id="42" name="组合 41"/>
            <p:cNvGrpSpPr/>
            <p:nvPr/>
          </p:nvGrpSpPr>
          <p:grpSpPr>
            <a:xfrm>
              <a:off x="-2498461" y="2961201"/>
              <a:ext cx="3074860" cy="2961730"/>
              <a:chOff x="2177483" y="3378200"/>
              <a:chExt cx="1682750" cy="1620838"/>
            </a:xfrm>
          </p:grpSpPr>
          <p:sp>
            <p:nvSpPr>
              <p:cNvPr id="43" name="Freeform 266"/>
              <p:cNvSpPr>
                <a:spLocks noEditPoints="1"/>
              </p:cNvSpPr>
              <p:nvPr/>
            </p:nvSpPr>
            <p:spPr bwMode="auto">
              <a:xfrm>
                <a:off x="2771208" y="3378200"/>
                <a:ext cx="1089025" cy="1095375"/>
              </a:xfrm>
              <a:custGeom>
                <a:avLst/>
                <a:gdLst>
                  <a:gd name="T0" fmla="*/ 163 w 195"/>
                  <a:gd name="T1" fmla="*/ 169 h 196"/>
                  <a:gd name="T2" fmla="*/ 194 w 195"/>
                  <a:gd name="T3" fmla="*/ 101 h 196"/>
                  <a:gd name="T4" fmla="*/ 168 w 195"/>
                  <a:gd name="T5" fmla="*/ 32 h 196"/>
                  <a:gd name="T6" fmla="*/ 101 w 195"/>
                  <a:gd name="T7" fmla="*/ 1 h 196"/>
                  <a:gd name="T8" fmla="*/ 0 w 195"/>
                  <a:gd name="T9" fmla="*/ 95 h 196"/>
                  <a:gd name="T10" fmla="*/ 27 w 195"/>
                  <a:gd name="T11" fmla="*/ 164 h 196"/>
                  <a:gd name="T12" fmla="*/ 94 w 195"/>
                  <a:gd name="T13" fmla="*/ 195 h 196"/>
                  <a:gd name="T14" fmla="*/ 163 w 195"/>
                  <a:gd name="T15" fmla="*/ 169 h 196"/>
                  <a:gd name="T16" fmla="*/ 37 w 195"/>
                  <a:gd name="T17" fmla="*/ 155 h 196"/>
                  <a:gd name="T18" fmla="*/ 14 w 195"/>
                  <a:gd name="T19" fmla="*/ 95 h 196"/>
                  <a:gd name="T20" fmla="*/ 100 w 195"/>
                  <a:gd name="T21" fmla="*/ 15 h 196"/>
                  <a:gd name="T22" fmla="*/ 158 w 195"/>
                  <a:gd name="T23" fmla="*/ 41 h 196"/>
                  <a:gd name="T24" fmla="*/ 181 w 195"/>
                  <a:gd name="T25" fmla="*/ 101 h 196"/>
                  <a:gd name="T26" fmla="*/ 154 w 195"/>
                  <a:gd name="T27" fmla="*/ 159 h 196"/>
                  <a:gd name="T28" fmla="*/ 94 w 195"/>
                  <a:gd name="T29" fmla="*/ 181 h 196"/>
                  <a:gd name="T30" fmla="*/ 37 w 195"/>
                  <a:gd name="T31" fmla="*/ 15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196">
                    <a:moveTo>
                      <a:pt x="163" y="169"/>
                    </a:moveTo>
                    <a:cubicBezTo>
                      <a:pt x="182" y="151"/>
                      <a:pt x="193" y="127"/>
                      <a:pt x="194" y="101"/>
                    </a:cubicBezTo>
                    <a:cubicBezTo>
                      <a:pt x="195" y="76"/>
                      <a:pt x="186" y="51"/>
                      <a:pt x="168" y="32"/>
                    </a:cubicBezTo>
                    <a:cubicBezTo>
                      <a:pt x="150" y="13"/>
                      <a:pt x="126" y="2"/>
                      <a:pt x="101" y="1"/>
                    </a:cubicBezTo>
                    <a:cubicBezTo>
                      <a:pt x="47" y="0"/>
                      <a:pt x="2" y="42"/>
                      <a:pt x="0" y="95"/>
                    </a:cubicBezTo>
                    <a:cubicBezTo>
                      <a:pt x="0" y="121"/>
                      <a:pt x="9" y="146"/>
                      <a:pt x="27" y="164"/>
                    </a:cubicBezTo>
                    <a:cubicBezTo>
                      <a:pt x="44" y="183"/>
                      <a:pt x="68" y="194"/>
                      <a:pt x="94" y="195"/>
                    </a:cubicBezTo>
                    <a:cubicBezTo>
                      <a:pt x="120" y="196"/>
                      <a:pt x="145" y="187"/>
                      <a:pt x="163" y="169"/>
                    </a:cubicBezTo>
                    <a:moveTo>
                      <a:pt x="37" y="155"/>
                    </a:moveTo>
                    <a:cubicBezTo>
                      <a:pt x="21" y="139"/>
                      <a:pt x="13" y="118"/>
                      <a:pt x="14" y="95"/>
                    </a:cubicBezTo>
                    <a:cubicBezTo>
                      <a:pt x="16" y="49"/>
                      <a:pt x="54" y="13"/>
                      <a:pt x="100" y="15"/>
                    </a:cubicBezTo>
                    <a:cubicBezTo>
                      <a:pt x="122" y="16"/>
                      <a:pt x="143" y="25"/>
                      <a:pt x="158" y="41"/>
                    </a:cubicBezTo>
                    <a:cubicBezTo>
                      <a:pt x="173" y="57"/>
                      <a:pt x="181" y="79"/>
                      <a:pt x="181" y="101"/>
                    </a:cubicBezTo>
                    <a:cubicBezTo>
                      <a:pt x="180" y="123"/>
                      <a:pt x="170" y="144"/>
                      <a:pt x="154" y="159"/>
                    </a:cubicBezTo>
                    <a:cubicBezTo>
                      <a:pt x="138" y="174"/>
                      <a:pt x="117" y="182"/>
                      <a:pt x="94" y="181"/>
                    </a:cubicBezTo>
                    <a:cubicBezTo>
                      <a:pt x="72" y="181"/>
                      <a:pt x="52" y="171"/>
                      <a:pt x="37" y="155"/>
                    </a:cubicBezTo>
                  </a:path>
                </a:pathLst>
              </a:custGeom>
              <a:solidFill>
                <a:srgbClr val="3036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67"/>
              <p:cNvSpPr/>
              <p:nvPr/>
            </p:nvSpPr>
            <p:spPr bwMode="auto">
              <a:xfrm>
                <a:off x="2177483" y="4311650"/>
                <a:ext cx="722313" cy="687388"/>
              </a:xfrm>
              <a:custGeom>
                <a:avLst/>
                <a:gdLst>
                  <a:gd name="T0" fmla="*/ 7 w 129"/>
                  <a:gd name="T1" fmla="*/ 115 h 123"/>
                  <a:gd name="T2" fmla="*/ 7 w 129"/>
                  <a:gd name="T3" fmla="*/ 115 h 123"/>
                  <a:gd name="T4" fmla="*/ 12 w 129"/>
                  <a:gd name="T5" fmla="*/ 83 h 123"/>
                  <a:gd name="T6" fmla="*/ 90 w 129"/>
                  <a:gd name="T7" fmla="*/ 10 h 123"/>
                  <a:gd name="T8" fmla="*/ 121 w 129"/>
                  <a:gd name="T9" fmla="*/ 8 h 123"/>
                  <a:gd name="T10" fmla="*/ 122 w 129"/>
                  <a:gd name="T11" fmla="*/ 8 h 123"/>
                  <a:gd name="T12" fmla="*/ 117 w 129"/>
                  <a:gd name="T13" fmla="*/ 39 h 123"/>
                  <a:gd name="T14" fmla="*/ 39 w 129"/>
                  <a:gd name="T15" fmla="*/ 112 h 123"/>
                  <a:gd name="T16" fmla="*/ 7 w 129"/>
                  <a:gd name="T17" fmla="*/ 1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23">
                    <a:moveTo>
                      <a:pt x="7" y="115"/>
                    </a:moveTo>
                    <a:cubicBezTo>
                      <a:pt x="7" y="115"/>
                      <a:pt x="7" y="115"/>
                      <a:pt x="7" y="115"/>
                    </a:cubicBezTo>
                    <a:cubicBezTo>
                      <a:pt x="0" y="107"/>
                      <a:pt x="2" y="93"/>
                      <a:pt x="12" y="83"/>
                    </a:cubicBezTo>
                    <a:cubicBezTo>
                      <a:pt x="90" y="10"/>
                      <a:pt x="90" y="10"/>
                      <a:pt x="90" y="10"/>
                    </a:cubicBezTo>
                    <a:cubicBezTo>
                      <a:pt x="100" y="1"/>
                      <a:pt x="114" y="0"/>
                      <a:pt x="121" y="8"/>
                    </a:cubicBezTo>
                    <a:cubicBezTo>
                      <a:pt x="122" y="8"/>
                      <a:pt x="122" y="8"/>
                      <a:pt x="122" y="8"/>
                    </a:cubicBezTo>
                    <a:cubicBezTo>
                      <a:pt x="129" y="16"/>
                      <a:pt x="127" y="30"/>
                      <a:pt x="117" y="39"/>
                    </a:cubicBezTo>
                    <a:cubicBezTo>
                      <a:pt x="39" y="112"/>
                      <a:pt x="39" y="112"/>
                      <a:pt x="39" y="112"/>
                    </a:cubicBezTo>
                    <a:cubicBezTo>
                      <a:pt x="29" y="121"/>
                      <a:pt x="15" y="123"/>
                      <a:pt x="7" y="115"/>
                    </a:cubicBezTo>
                    <a:close/>
                  </a:path>
                </a:pathLst>
              </a:custGeom>
              <a:solidFill>
                <a:srgbClr val="DC62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68"/>
              <p:cNvSpPr/>
              <p:nvPr/>
            </p:nvSpPr>
            <p:spPr bwMode="auto">
              <a:xfrm>
                <a:off x="2609283" y="4283075"/>
                <a:ext cx="312738" cy="314325"/>
              </a:xfrm>
              <a:custGeom>
                <a:avLst/>
                <a:gdLst>
                  <a:gd name="T0" fmla="*/ 11 w 56"/>
                  <a:gd name="T1" fmla="*/ 44 h 56"/>
                  <a:gd name="T2" fmla="*/ 11 w 56"/>
                  <a:gd name="T3" fmla="*/ 44 h 56"/>
                  <a:gd name="T4" fmla="*/ 2 w 56"/>
                  <a:gd name="T5" fmla="*/ 25 h 56"/>
                  <a:gd name="T6" fmla="*/ 26 w 56"/>
                  <a:gd name="T7" fmla="*/ 3 h 56"/>
                  <a:gd name="T8" fmla="*/ 44 w 56"/>
                  <a:gd name="T9" fmla="*/ 13 h 56"/>
                  <a:gd name="T10" fmla="*/ 45 w 56"/>
                  <a:gd name="T11" fmla="*/ 13 h 56"/>
                  <a:gd name="T12" fmla="*/ 53 w 56"/>
                  <a:gd name="T13" fmla="*/ 32 h 56"/>
                  <a:gd name="T14" fmla="*/ 29 w 56"/>
                  <a:gd name="T15" fmla="*/ 53 h 56"/>
                  <a:gd name="T16" fmla="*/ 11 w 56"/>
                  <a:gd name="T17"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11" y="44"/>
                    </a:moveTo>
                    <a:cubicBezTo>
                      <a:pt x="11" y="44"/>
                      <a:pt x="11" y="44"/>
                      <a:pt x="11" y="44"/>
                    </a:cubicBezTo>
                    <a:cubicBezTo>
                      <a:pt x="3" y="36"/>
                      <a:pt x="0" y="27"/>
                      <a:pt x="2" y="25"/>
                    </a:cubicBezTo>
                    <a:cubicBezTo>
                      <a:pt x="26" y="3"/>
                      <a:pt x="26" y="3"/>
                      <a:pt x="26" y="3"/>
                    </a:cubicBezTo>
                    <a:cubicBezTo>
                      <a:pt x="29" y="0"/>
                      <a:pt x="37" y="5"/>
                      <a:pt x="44" y="13"/>
                    </a:cubicBezTo>
                    <a:cubicBezTo>
                      <a:pt x="45" y="13"/>
                      <a:pt x="45" y="13"/>
                      <a:pt x="45" y="13"/>
                    </a:cubicBezTo>
                    <a:cubicBezTo>
                      <a:pt x="52" y="21"/>
                      <a:pt x="56" y="29"/>
                      <a:pt x="53" y="32"/>
                    </a:cubicBezTo>
                    <a:cubicBezTo>
                      <a:pt x="29" y="53"/>
                      <a:pt x="29" y="53"/>
                      <a:pt x="29" y="53"/>
                    </a:cubicBezTo>
                    <a:cubicBezTo>
                      <a:pt x="27" y="56"/>
                      <a:pt x="18" y="52"/>
                      <a:pt x="11" y="44"/>
                    </a:cubicBezTo>
                    <a:close/>
                  </a:path>
                </a:pathLst>
              </a:custGeom>
              <a:solidFill>
                <a:srgbClr val="DC62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69"/>
              <p:cNvSpPr>
                <a:spLocks noEditPoints="1"/>
              </p:cNvSpPr>
              <p:nvPr/>
            </p:nvSpPr>
            <p:spPr bwMode="auto">
              <a:xfrm>
                <a:off x="2848995" y="3460750"/>
                <a:ext cx="933450" cy="928688"/>
              </a:xfrm>
              <a:custGeom>
                <a:avLst/>
                <a:gdLst>
                  <a:gd name="T0" fmla="*/ 12 w 167"/>
                  <a:gd name="T1" fmla="*/ 58 h 166"/>
                  <a:gd name="T2" fmla="*/ 31 w 167"/>
                  <a:gd name="T3" fmla="*/ 28 h 166"/>
                  <a:gd name="T4" fmla="*/ 83 w 167"/>
                  <a:gd name="T5" fmla="*/ 7 h 166"/>
                  <a:gd name="T6" fmla="*/ 86 w 167"/>
                  <a:gd name="T7" fmla="*/ 7 h 166"/>
                  <a:gd name="T8" fmla="*/ 139 w 167"/>
                  <a:gd name="T9" fmla="*/ 31 h 166"/>
                  <a:gd name="T10" fmla="*/ 159 w 167"/>
                  <a:gd name="T11" fmla="*/ 86 h 166"/>
                  <a:gd name="T12" fmla="*/ 159 w 167"/>
                  <a:gd name="T13" fmla="*/ 86 h 166"/>
                  <a:gd name="T14" fmla="*/ 146 w 167"/>
                  <a:gd name="T15" fmla="*/ 126 h 166"/>
                  <a:gd name="T16" fmla="*/ 150 w 167"/>
                  <a:gd name="T17" fmla="*/ 103 h 166"/>
                  <a:gd name="T18" fmla="*/ 150 w 167"/>
                  <a:gd name="T19" fmla="*/ 103 h 166"/>
                  <a:gd name="T20" fmla="*/ 130 w 167"/>
                  <a:gd name="T21" fmla="*/ 49 h 166"/>
                  <a:gd name="T22" fmla="*/ 77 w 167"/>
                  <a:gd name="T23" fmla="*/ 25 h 166"/>
                  <a:gd name="T24" fmla="*/ 74 w 167"/>
                  <a:gd name="T25" fmla="*/ 25 h 166"/>
                  <a:gd name="T26" fmla="*/ 22 w 167"/>
                  <a:gd name="T27" fmla="*/ 45 h 166"/>
                  <a:gd name="T28" fmla="*/ 12 w 167"/>
                  <a:gd name="T29" fmla="*/ 58 h 166"/>
                  <a:gd name="T30" fmla="*/ 83 w 167"/>
                  <a:gd name="T31" fmla="*/ 0 h 166"/>
                  <a:gd name="T32" fmla="*/ 83 w 167"/>
                  <a:gd name="T33" fmla="*/ 0 h 166"/>
                  <a:gd name="T34" fmla="*/ 0 w 167"/>
                  <a:gd name="T35" fmla="*/ 80 h 166"/>
                  <a:gd name="T36" fmla="*/ 0 w 167"/>
                  <a:gd name="T37" fmla="*/ 83 h 166"/>
                  <a:gd name="T38" fmla="*/ 23 w 167"/>
                  <a:gd name="T39" fmla="*/ 140 h 166"/>
                  <a:gd name="T40" fmla="*/ 80 w 167"/>
                  <a:gd name="T41" fmla="*/ 166 h 166"/>
                  <a:gd name="T42" fmla="*/ 83 w 167"/>
                  <a:gd name="T43" fmla="*/ 166 h 166"/>
                  <a:gd name="T44" fmla="*/ 83 w 167"/>
                  <a:gd name="T45" fmla="*/ 166 h 166"/>
                  <a:gd name="T46" fmla="*/ 83 w 167"/>
                  <a:gd name="T47" fmla="*/ 166 h 166"/>
                  <a:gd name="T48" fmla="*/ 138 w 167"/>
                  <a:gd name="T49" fmla="*/ 146 h 166"/>
                  <a:gd name="T50" fmla="*/ 138 w 167"/>
                  <a:gd name="T51" fmla="*/ 145 h 166"/>
                  <a:gd name="T52" fmla="*/ 138 w 167"/>
                  <a:gd name="T53" fmla="*/ 145 h 166"/>
                  <a:gd name="T54" fmla="*/ 139 w 167"/>
                  <a:gd name="T55" fmla="*/ 145 h 166"/>
                  <a:gd name="T56" fmla="*/ 140 w 167"/>
                  <a:gd name="T57" fmla="*/ 144 h 166"/>
                  <a:gd name="T58" fmla="*/ 140 w 167"/>
                  <a:gd name="T59" fmla="*/ 144 h 166"/>
                  <a:gd name="T60" fmla="*/ 167 w 167"/>
                  <a:gd name="T61" fmla="*/ 86 h 166"/>
                  <a:gd name="T62" fmla="*/ 167 w 167"/>
                  <a:gd name="T63" fmla="*/ 83 h 166"/>
                  <a:gd name="T64" fmla="*/ 144 w 167"/>
                  <a:gd name="T65" fmla="*/ 26 h 166"/>
                  <a:gd name="T66" fmla="*/ 86 w 167"/>
                  <a:gd name="T67" fmla="*/ 0 h 166"/>
                  <a:gd name="T68" fmla="*/ 86 w 167"/>
                  <a:gd name="T69" fmla="*/ 0 h 166"/>
                  <a:gd name="T70" fmla="*/ 83 w 167"/>
                  <a:gd name="T71" fmla="*/ 0 h 166"/>
                  <a:gd name="T72" fmla="*/ 83 w 167"/>
                  <a:gd name="T7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7" h="166">
                    <a:moveTo>
                      <a:pt x="12" y="58"/>
                    </a:moveTo>
                    <a:cubicBezTo>
                      <a:pt x="16" y="47"/>
                      <a:pt x="22" y="36"/>
                      <a:pt x="31" y="28"/>
                    </a:cubicBezTo>
                    <a:cubicBezTo>
                      <a:pt x="46" y="14"/>
                      <a:pt x="64" y="7"/>
                      <a:pt x="83" y="7"/>
                    </a:cubicBezTo>
                    <a:cubicBezTo>
                      <a:pt x="84" y="7"/>
                      <a:pt x="85" y="7"/>
                      <a:pt x="86" y="7"/>
                    </a:cubicBezTo>
                    <a:cubicBezTo>
                      <a:pt x="106" y="8"/>
                      <a:pt x="125" y="16"/>
                      <a:pt x="139" y="31"/>
                    </a:cubicBezTo>
                    <a:cubicBezTo>
                      <a:pt x="152" y="46"/>
                      <a:pt x="160" y="65"/>
                      <a:pt x="159" y="86"/>
                    </a:cubicBezTo>
                    <a:cubicBezTo>
                      <a:pt x="159" y="86"/>
                      <a:pt x="159" y="86"/>
                      <a:pt x="159" y="86"/>
                    </a:cubicBezTo>
                    <a:cubicBezTo>
                      <a:pt x="159" y="100"/>
                      <a:pt x="154" y="114"/>
                      <a:pt x="146" y="126"/>
                    </a:cubicBezTo>
                    <a:cubicBezTo>
                      <a:pt x="148" y="119"/>
                      <a:pt x="150" y="111"/>
                      <a:pt x="150" y="103"/>
                    </a:cubicBezTo>
                    <a:cubicBezTo>
                      <a:pt x="150" y="103"/>
                      <a:pt x="150" y="103"/>
                      <a:pt x="150" y="103"/>
                    </a:cubicBezTo>
                    <a:cubicBezTo>
                      <a:pt x="151" y="83"/>
                      <a:pt x="143" y="64"/>
                      <a:pt x="130" y="49"/>
                    </a:cubicBezTo>
                    <a:cubicBezTo>
                      <a:pt x="116" y="34"/>
                      <a:pt x="97" y="26"/>
                      <a:pt x="77" y="25"/>
                    </a:cubicBezTo>
                    <a:cubicBezTo>
                      <a:pt x="76" y="25"/>
                      <a:pt x="75" y="25"/>
                      <a:pt x="74" y="25"/>
                    </a:cubicBezTo>
                    <a:cubicBezTo>
                      <a:pt x="55" y="25"/>
                      <a:pt x="37" y="32"/>
                      <a:pt x="22" y="45"/>
                    </a:cubicBezTo>
                    <a:cubicBezTo>
                      <a:pt x="18" y="49"/>
                      <a:pt x="15" y="53"/>
                      <a:pt x="12" y="58"/>
                    </a:cubicBezTo>
                    <a:moveTo>
                      <a:pt x="83" y="0"/>
                    </a:moveTo>
                    <a:cubicBezTo>
                      <a:pt x="83" y="0"/>
                      <a:pt x="83" y="0"/>
                      <a:pt x="83" y="0"/>
                    </a:cubicBezTo>
                    <a:cubicBezTo>
                      <a:pt x="39" y="0"/>
                      <a:pt x="2" y="35"/>
                      <a:pt x="0" y="80"/>
                    </a:cubicBezTo>
                    <a:cubicBezTo>
                      <a:pt x="0" y="81"/>
                      <a:pt x="0" y="82"/>
                      <a:pt x="0" y="83"/>
                    </a:cubicBezTo>
                    <a:cubicBezTo>
                      <a:pt x="0" y="104"/>
                      <a:pt x="8" y="125"/>
                      <a:pt x="23" y="140"/>
                    </a:cubicBezTo>
                    <a:cubicBezTo>
                      <a:pt x="38" y="156"/>
                      <a:pt x="58" y="166"/>
                      <a:pt x="80" y="166"/>
                    </a:cubicBezTo>
                    <a:cubicBezTo>
                      <a:pt x="81" y="166"/>
                      <a:pt x="82" y="166"/>
                      <a:pt x="83" y="166"/>
                    </a:cubicBezTo>
                    <a:cubicBezTo>
                      <a:pt x="83" y="166"/>
                      <a:pt x="83" y="166"/>
                      <a:pt x="83" y="166"/>
                    </a:cubicBezTo>
                    <a:cubicBezTo>
                      <a:pt x="83" y="166"/>
                      <a:pt x="83" y="166"/>
                      <a:pt x="83" y="166"/>
                    </a:cubicBezTo>
                    <a:cubicBezTo>
                      <a:pt x="104" y="166"/>
                      <a:pt x="123" y="159"/>
                      <a:pt x="138" y="146"/>
                    </a:cubicBezTo>
                    <a:cubicBezTo>
                      <a:pt x="138" y="146"/>
                      <a:pt x="138" y="146"/>
                      <a:pt x="138" y="145"/>
                    </a:cubicBezTo>
                    <a:cubicBezTo>
                      <a:pt x="138" y="145"/>
                      <a:pt x="138" y="145"/>
                      <a:pt x="138" y="145"/>
                    </a:cubicBezTo>
                    <a:cubicBezTo>
                      <a:pt x="139" y="145"/>
                      <a:pt x="139" y="145"/>
                      <a:pt x="139" y="145"/>
                    </a:cubicBezTo>
                    <a:cubicBezTo>
                      <a:pt x="139" y="145"/>
                      <a:pt x="140" y="144"/>
                      <a:pt x="140" y="144"/>
                    </a:cubicBezTo>
                    <a:cubicBezTo>
                      <a:pt x="140" y="144"/>
                      <a:pt x="140" y="144"/>
                      <a:pt x="140" y="144"/>
                    </a:cubicBezTo>
                    <a:cubicBezTo>
                      <a:pt x="156" y="129"/>
                      <a:pt x="166" y="108"/>
                      <a:pt x="167" y="86"/>
                    </a:cubicBezTo>
                    <a:cubicBezTo>
                      <a:pt x="167" y="85"/>
                      <a:pt x="167" y="84"/>
                      <a:pt x="167" y="83"/>
                    </a:cubicBezTo>
                    <a:cubicBezTo>
                      <a:pt x="167" y="62"/>
                      <a:pt x="159" y="42"/>
                      <a:pt x="144" y="26"/>
                    </a:cubicBezTo>
                    <a:cubicBezTo>
                      <a:pt x="129" y="10"/>
                      <a:pt x="108" y="1"/>
                      <a:pt x="86" y="0"/>
                    </a:cubicBezTo>
                    <a:cubicBezTo>
                      <a:pt x="86" y="0"/>
                      <a:pt x="86" y="0"/>
                      <a:pt x="86" y="0"/>
                    </a:cubicBezTo>
                    <a:cubicBezTo>
                      <a:pt x="85" y="0"/>
                      <a:pt x="84" y="0"/>
                      <a:pt x="83" y="0"/>
                    </a:cubicBezTo>
                    <a:cubicBezTo>
                      <a:pt x="83" y="0"/>
                      <a:pt x="83" y="0"/>
                      <a:pt x="8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70"/>
              <p:cNvSpPr>
                <a:spLocks noEditPoints="1"/>
              </p:cNvSpPr>
              <p:nvPr/>
            </p:nvSpPr>
            <p:spPr bwMode="auto">
              <a:xfrm>
                <a:off x="2848995" y="3460750"/>
                <a:ext cx="933450" cy="928688"/>
              </a:xfrm>
              <a:custGeom>
                <a:avLst/>
                <a:gdLst>
                  <a:gd name="T0" fmla="*/ 83 w 167"/>
                  <a:gd name="T1" fmla="*/ 166 h 166"/>
                  <a:gd name="T2" fmla="*/ 83 w 167"/>
                  <a:gd name="T3" fmla="*/ 166 h 166"/>
                  <a:gd name="T4" fmla="*/ 83 w 167"/>
                  <a:gd name="T5" fmla="*/ 166 h 166"/>
                  <a:gd name="T6" fmla="*/ 83 w 167"/>
                  <a:gd name="T7" fmla="*/ 166 h 166"/>
                  <a:gd name="T8" fmla="*/ 138 w 167"/>
                  <a:gd name="T9" fmla="*/ 146 h 166"/>
                  <a:gd name="T10" fmla="*/ 83 w 167"/>
                  <a:gd name="T11" fmla="*/ 166 h 166"/>
                  <a:gd name="T12" fmla="*/ 138 w 167"/>
                  <a:gd name="T13" fmla="*/ 146 h 166"/>
                  <a:gd name="T14" fmla="*/ 138 w 167"/>
                  <a:gd name="T15" fmla="*/ 145 h 166"/>
                  <a:gd name="T16" fmla="*/ 138 w 167"/>
                  <a:gd name="T17" fmla="*/ 145 h 166"/>
                  <a:gd name="T18" fmla="*/ 138 w 167"/>
                  <a:gd name="T19" fmla="*/ 145 h 166"/>
                  <a:gd name="T20" fmla="*/ 140 w 167"/>
                  <a:gd name="T21" fmla="*/ 144 h 166"/>
                  <a:gd name="T22" fmla="*/ 139 w 167"/>
                  <a:gd name="T23" fmla="*/ 145 h 166"/>
                  <a:gd name="T24" fmla="*/ 140 w 167"/>
                  <a:gd name="T25" fmla="*/ 144 h 166"/>
                  <a:gd name="T26" fmla="*/ 86 w 167"/>
                  <a:gd name="T27" fmla="*/ 0 h 166"/>
                  <a:gd name="T28" fmla="*/ 86 w 167"/>
                  <a:gd name="T29" fmla="*/ 0 h 166"/>
                  <a:gd name="T30" fmla="*/ 144 w 167"/>
                  <a:gd name="T31" fmla="*/ 26 h 166"/>
                  <a:gd name="T32" fmla="*/ 167 w 167"/>
                  <a:gd name="T33" fmla="*/ 83 h 166"/>
                  <a:gd name="T34" fmla="*/ 144 w 167"/>
                  <a:gd name="T35" fmla="*/ 26 h 166"/>
                  <a:gd name="T36" fmla="*/ 86 w 167"/>
                  <a:gd name="T37" fmla="*/ 0 h 166"/>
                  <a:gd name="T38" fmla="*/ 86 w 167"/>
                  <a:gd name="T39" fmla="*/ 0 h 166"/>
                  <a:gd name="T40" fmla="*/ 83 w 167"/>
                  <a:gd name="T41" fmla="*/ 0 h 166"/>
                  <a:gd name="T42" fmla="*/ 0 w 167"/>
                  <a:gd name="T43" fmla="*/ 80 h 166"/>
                  <a:gd name="T44" fmla="*/ 0 w 167"/>
                  <a:gd name="T45" fmla="*/ 83 h 166"/>
                  <a:gd name="T46" fmla="*/ 0 w 167"/>
                  <a:gd name="T47" fmla="*/ 80 h 166"/>
                  <a:gd name="T48" fmla="*/ 83 w 167"/>
                  <a:gd name="T49" fmla="*/ 0 h 166"/>
                  <a:gd name="T50" fmla="*/ 83 w 167"/>
                  <a:gd name="T51" fmla="*/ 0 h 166"/>
                  <a:gd name="T52" fmla="*/ 83 w 167"/>
                  <a:gd name="T53" fmla="*/ 0 h 166"/>
                  <a:gd name="T54" fmla="*/ 83 w 167"/>
                  <a:gd name="T55" fmla="*/ 0 h 166"/>
                  <a:gd name="T56" fmla="*/ 83 w 167"/>
                  <a:gd name="T57"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7" h="166">
                    <a:moveTo>
                      <a:pt x="83" y="166"/>
                    </a:moveTo>
                    <a:cubicBezTo>
                      <a:pt x="83" y="166"/>
                      <a:pt x="83" y="166"/>
                      <a:pt x="83" y="166"/>
                    </a:cubicBezTo>
                    <a:cubicBezTo>
                      <a:pt x="83" y="166"/>
                      <a:pt x="83" y="166"/>
                      <a:pt x="83" y="166"/>
                    </a:cubicBezTo>
                    <a:cubicBezTo>
                      <a:pt x="83" y="166"/>
                      <a:pt x="83" y="166"/>
                      <a:pt x="83" y="166"/>
                    </a:cubicBezTo>
                    <a:moveTo>
                      <a:pt x="138" y="146"/>
                    </a:moveTo>
                    <a:cubicBezTo>
                      <a:pt x="123" y="159"/>
                      <a:pt x="104" y="166"/>
                      <a:pt x="83" y="166"/>
                    </a:cubicBezTo>
                    <a:cubicBezTo>
                      <a:pt x="104" y="166"/>
                      <a:pt x="123" y="159"/>
                      <a:pt x="138" y="146"/>
                    </a:cubicBezTo>
                    <a:moveTo>
                      <a:pt x="138" y="145"/>
                    </a:moveTo>
                    <a:cubicBezTo>
                      <a:pt x="138" y="145"/>
                      <a:pt x="138" y="145"/>
                      <a:pt x="138" y="145"/>
                    </a:cubicBezTo>
                    <a:cubicBezTo>
                      <a:pt x="138" y="145"/>
                      <a:pt x="138" y="145"/>
                      <a:pt x="138" y="145"/>
                    </a:cubicBezTo>
                    <a:moveTo>
                      <a:pt x="140" y="144"/>
                    </a:moveTo>
                    <a:cubicBezTo>
                      <a:pt x="140" y="144"/>
                      <a:pt x="139" y="145"/>
                      <a:pt x="139" y="145"/>
                    </a:cubicBezTo>
                    <a:cubicBezTo>
                      <a:pt x="139" y="145"/>
                      <a:pt x="140" y="144"/>
                      <a:pt x="140" y="144"/>
                    </a:cubicBezTo>
                    <a:moveTo>
                      <a:pt x="86" y="0"/>
                    </a:moveTo>
                    <a:cubicBezTo>
                      <a:pt x="86" y="0"/>
                      <a:pt x="86" y="0"/>
                      <a:pt x="86" y="0"/>
                    </a:cubicBezTo>
                    <a:cubicBezTo>
                      <a:pt x="108" y="1"/>
                      <a:pt x="129" y="10"/>
                      <a:pt x="144" y="26"/>
                    </a:cubicBezTo>
                    <a:cubicBezTo>
                      <a:pt x="159" y="42"/>
                      <a:pt x="167" y="62"/>
                      <a:pt x="167" y="83"/>
                    </a:cubicBezTo>
                    <a:cubicBezTo>
                      <a:pt x="167" y="62"/>
                      <a:pt x="159" y="42"/>
                      <a:pt x="144" y="26"/>
                    </a:cubicBezTo>
                    <a:cubicBezTo>
                      <a:pt x="129" y="10"/>
                      <a:pt x="108" y="1"/>
                      <a:pt x="86" y="0"/>
                    </a:cubicBezTo>
                    <a:cubicBezTo>
                      <a:pt x="86" y="0"/>
                      <a:pt x="86" y="0"/>
                      <a:pt x="86" y="0"/>
                    </a:cubicBezTo>
                    <a:moveTo>
                      <a:pt x="83" y="0"/>
                    </a:moveTo>
                    <a:cubicBezTo>
                      <a:pt x="39" y="0"/>
                      <a:pt x="2" y="35"/>
                      <a:pt x="0" y="80"/>
                    </a:cubicBezTo>
                    <a:cubicBezTo>
                      <a:pt x="0" y="81"/>
                      <a:pt x="0" y="82"/>
                      <a:pt x="0" y="83"/>
                    </a:cubicBezTo>
                    <a:cubicBezTo>
                      <a:pt x="0" y="82"/>
                      <a:pt x="0" y="81"/>
                      <a:pt x="0" y="80"/>
                    </a:cubicBezTo>
                    <a:cubicBezTo>
                      <a:pt x="2" y="35"/>
                      <a:pt x="39" y="0"/>
                      <a:pt x="83" y="0"/>
                    </a:cubicBezTo>
                    <a:moveTo>
                      <a:pt x="83" y="0"/>
                    </a:moveTo>
                    <a:cubicBezTo>
                      <a:pt x="83" y="0"/>
                      <a:pt x="83" y="0"/>
                      <a:pt x="83" y="0"/>
                    </a:cubicBezTo>
                    <a:cubicBezTo>
                      <a:pt x="83" y="0"/>
                      <a:pt x="83" y="0"/>
                      <a:pt x="83" y="0"/>
                    </a:cubicBezTo>
                    <a:cubicBezTo>
                      <a:pt x="83" y="0"/>
                      <a:pt x="83" y="0"/>
                      <a:pt x="83" y="0"/>
                    </a:cubicBezTo>
                  </a:path>
                </a:pathLst>
              </a:custGeom>
              <a:solidFill>
                <a:srgbClr val="595E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71"/>
              <p:cNvSpPr/>
              <p:nvPr/>
            </p:nvSpPr>
            <p:spPr bwMode="auto">
              <a:xfrm>
                <a:off x="2915670" y="3500438"/>
                <a:ext cx="827088" cy="665163"/>
              </a:xfrm>
              <a:custGeom>
                <a:avLst/>
                <a:gdLst>
                  <a:gd name="T0" fmla="*/ 71 w 148"/>
                  <a:gd name="T1" fmla="*/ 0 h 119"/>
                  <a:gd name="T2" fmla="*/ 19 w 148"/>
                  <a:gd name="T3" fmla="*/ 21 h 119"/>
                  <a:gd name="T4" fmla="*/ 0 w 148"/>
                  <a:gd name="T5" fmla="*/ 51 h 119"/>
                  <a:gd name="T6" fmla="*/ 10 w 148"/>
                  <a:gd name="T7" fmla="*/ 38 h 119"/>
                  <a:gd name="T8" fmla="*/ 62 w 148"/>
                  <a:gd name="T9" fmla="*/ 18 h 119"/>
                  <a:gd name="T10" fmla="*/ 65 w 148"/>
                  <a:gd name="T11" fmla="*/ 18 h 119"/>
                  <a:gd name="T12" fmla="*/ 118 w 148"/>
                  <a:gd name="T13" fmla="*/ 42 h 119"/>
                  <a:gd name="T14" fmla="*/ 138 w 148"/>
                  <a:gd name="T15" fmla="*/ 96 h 119"/>
                  <a:gd name="T16" fmla="*/ 138 w 148"/>
                  <a:gd name="T17" fmla="*/ 96 h 119"/>
                  <a:gd name="T18" fmla="*/ 134 w 148"/>
                  <a:gd name="T19" fmla="*/ 119 h 119"/>
                  <a:gd name="T20" fmla="*/ 147 w 148"/>
                  <a:gd name="T21" fmla="*/ 79 h 119"/>
                  <a:gd name="T22" fmla="*/ 147 w 148"/>
                  <a:gd name="T23" fmla="*/ 79 h 119"/>
                  <a:gd name="T24" fmla="*/ 127 w 148"/>
                  <a:gd name="T25" fmla="*/ 24 h 119"/>
                  <a:gd name="T26" fmla="*/ 74 w 148"/>
                  <a:gd name="T27" fmla="*/ 0 h 119"/>
                  <a:gd name="T28" fmla="*/ 71 w 148"/>
                  <a:gd name="T2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19">
                    <a:moveTo>
                      <a:pt x="71" y="0"/>
                    </a:moveTo>
                    <a:cubicBezTo>
                      <a:pt x="52" y="0"/>
                      <a:pt x="34" y="7"/>
                      <a:pt x="19" y="21"/>
                    </a:cubicBezTo>
                    <a:cubicBezTo>
                      <a:pt x="10" y="29"/>
                      <a:pt x="4" y="40"/>
                      <a:pt x="0" y="51"/>
                    </a:cubicBezTo>
                    <a:cubicBezTo>
                      <a:pt x="3" y="46"/>
                      <a:pt x="6" y="42"/>
                      <a:pt x="10" y="38"/>
                    </a:cubicBezTo>
                    <a:cubicBezTo>
                      <a:pt x="25" y="25"/>
                      <a:pt x="43" y="18"/>
                      <a:pt x="62" y="18"/>
                    </a:cubicBezTo>
                    <a:cubicBezTo>
                      <a:pt x="63" y="18"/>
                      <a:pt x="64" y="18"/>
                      <a:pt x="65" y="18"/>
                    </a:cubicBezTo>
                    <a:cubicBezTo>
                      <a:pt x="85" y="19"/>
                      <a:pt x="104" y="27"/>
                      <a:pt x="118" y="42"/>
                    </a:cubicBezTo>
                    <a:cubicBezTo>
                      <a:pt x="131" y="57"/>
                      <a:pt x="139" y="76"/>
                      <a:pt x="138" y="96"/>
                    </a:cubicBezTo>
                    <a:cubicBezTo>
                      <a:pt x="138" y="96"/>
                      <a:pt x="138" y="96"/>
                      <a:pt x="138" y="96"/>
                    </a:cubicBezTo>
                    <a:cubicBezTo>
                      <a:pt x="138" y="104"/>
                      <a:pt x="136" y="112"/>
                      <a:pt x="134" y="119"/>
                    </a:cubicBezTo>
                    <a:cubicBezTo>
                      <a:pt x="142" y="107"/>
                      <a:pt x="147" y="93"/>
                      <a:pt x="147" y="79"/>
                    </a:cubicBezTo>
                    <a:cubicBezTo>
                      <a:pt x="147" y="79"/>
                      <a:pt x="147" y="79"/>
                      <a:pt x="147" y="79"/>
                    </a:cubicBezTo>
                    <a:cubicBezTo>
                      <a:pt x="148" y="58"/>
                      <a:pt x="140" y="39"/>
                      <a:pt x="127" y="24"/>
                    </a:cubicBezTo>
                    <a:cubicBezTo>
                      <a:pt x="113" y="9"/>
                      <a:pt x="94" y="1"/>
                      <a:pt x="74" y="0"/>
                    </a:cubicBezTo>
                    <a:cubicBezTo>
                      <a:pt x="73" y="0"/>
                      <a:pt x="72" y="0"/>
                      <a:pt x="7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72"/>
              <p:cNvSpPr/>
              <p:nvPr/>
            </p:nvSpPr>
            <p:spPr bwMode="auto">
              <a:xfrm>
                <a:off x="2804545" y="3405188"/>
                <a:ext cx="1022350" cy="536575"/>
              </a:xfrm>
              <a:custGeom>
                <a:avLst/>
                <a:gdLst>
                  <a:gd name="T0" fmla="*/ 8 w 183"/>
                  <a:gd name="T1" fmla="*/ 90 h 96"/>
                  <a:gd name="T2" fmla="*/ 94 w 183"/>
                  <a:gd name="T3" fmla="*/ 10 h 96"/>
                  <a:gd name="T4" fmla="*/ 152 w 183"/>
                  <a:gd name="T5" fmla="*/ 36 h 96"/>
                  <a:gd name="T6" fmla="*/ 175 w 183"/>
                  <a:gd name="T7" fmla="*/ 96 h 96"/>
                  <a:gd name="T8" fmla="*/ 183 w 183"/>
                  <a:gd name="T9" fmla="*/ 96 h 96"/>
                  <a:gd name="T10" fmla="*/ 183 w 183"/>
                  <a:gd name="T11" fmla="*/ 96 h 96"/>
                  <a:gd name="T12" fmla="*/ 158 w 183"/>
                  <a:gd name="T13" fmla="*/ 31 h 96"/>
                  <a:gd name="T14" fmla="*/ 94 w 183"/>
                  <a:gd name="T15" fmla="*/ 2 h 96"/>
                  <a:gd name="T16" fmla="*/ 0 w 183"/>
                  <a:gd name="T17" fmla="*/ 90 h 96"/>
                  <a:gd name="T18" fmla="*/ 8 w 183"/>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3" h="96">
                    <a:moveTo>
                      <a:pt x="8" y="90"/>
                    </a:moveTo>
                    <a:cubicBezTo>
                      <a:pt x="10" y="44"/>
                      <a:pt x="48" y="8"/>
                      <a:pt x="94" y="10"/>
                    </a:cubicBezTo>
                    <a:cubicBezTo>
                      <a:pt x="116" y="11"/>
                      <a:pt x="137" y="20"/>
                      <a:pt x="152" y="36"/>
                    </a:cubicBezTo>
                    <a:cubicBezTo>
                      <a:pt x="167" y="52"/>
                      <a:pt x="175" y="74"/>
                      <a:pt x="175" y="96"/>
                    </a:cubicBezTo>
                    <a:cubicBezTo>
                      <a:pt x="183" y="96"/>
                      <a:pt x="183" y="96"/>
                      <a:pt x="183" y="96"/>
                    </a:cubicBezTo>
                    <a:cubicBezTo>
                      <a:pt x="183" y="96"/>
                      <a:pt x="183" y="96"/>
                      <a:pt x="183" y="96"/>
                    </a:cubicBezTo>
                    <a:cubicBezTo>
                      <a:pt x="183" y="72"/>
                      <a:pt x="175" y="48"/>
                      <a:pt x="158" y="31"/>
                    </a:cubicBezTo>
                    <a:cubicBezTo>
                      <a:pt x="141" y="13"/>
                      <a:pt x="119" y="3"/>
                      <a:pt x="94" y="2"/>
                    </a:cubicBezTo>
                    <a:cubicBezTo>
                      <a:pt x="44" y="0"/>
                      <a:pt x="2" y="40"/>
                      <a:pt x="0" y="90"/>
                    </a:cubicBezTo>
                    <a:cubicBezTo>
                      <a:pt x="8" y="90"/>
                      <a:pt x="8" y="90"/>
                      <a:pt x="8" y="90"/>
                    </a:cubicBezTo>
                    <a:close/>
                  </a:path>
                </a:pathLst>
              </a:custGeom>
              <a:solidFill>
                <a:srgbClr val="474F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273"/>
              <p:cNvSpPr/>
              <p:nvPr/>
            </p:nvSpPr>
            <p:spPr bwMode="auto">
              <a:xfrm>
                <a:off x="2771208" y="4205288"/>
                <a:ext cx="239713" cy="228600"/>
              </a:xfrm>
              <a:custGeom>
                <a:avLst/>
                <a:gdLst>
                  <a:gd name="T0" fmla="*/ 23 w 43"/>
                  <a:gd name="T1" fmla="*/ 37 h 41"/>
                  <a:gd name="T2" fmla="*/ 39 w 43"/>
                  <a:gd name="T3" fmla="*/ 22 h 41"/>
                  <a:gd name="T4" fmla="*/ 43 w 43"/>
                  <a:gd name="T5" fmla="*/ 13 h 41"/>
                  <a:gd name="T6" fmla="*/ 37 w 43"/>
                  <a:gd name="T7" fmla="*/ 7 h 41"/>
                  <a:gd name="T8" fmla="*/ 31 w 43"/>
                  <a:gd name="T9" fmla="*/ 0 h 41"/>
                  <a:gd name="T10" fmla="*/ 22 w 43"/>
                  <a:gd name="T11" fmla="*/ 4 h 41"/>
                  <a:gd name="T12" fmla="*/ 6 w 43"/>
                  <a:gd name="T13" fmla="*/ 18 h 41"/>
                  <a:gd name="T14" fmla="*/ 7 w 43"/>
                  <a:gd name="T15" fmla="*/ 34 h 41"/>
                  <a:gd name="T16" fmla="*/ 7 w 43"/>
                  <a:gd name="T17" fmla="*/ 34 h 41"/>
                  <a:gd name="T18" fmla="*/ 23 w 43"/>
                  <a:gd name="T19" fmla="*/ 3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23" y="37"/>
                    </a:moveTo>
                    <a:cubicBezTo>
                      <a:pt x="28" y="32"/>
                      <a:pt x="34" y="27"/>
                      <a:pt x="39" y="22"/>
                    </a:cubicBezTo>
                    <a:cubicBezTo>
                      <a:pt x="41" y="19"/>
                      <a:pt x="43" y="16"/>
                      <a:pt x="43" y="13"/>
                    </a:cubicBezTo>
                    <a:cubicBezTo>
                      <a:pt x="41" y="11"/>
                      <a:pt x="39" y="9"/>
                      <a:pt x="37" y="7"/>
                    </a:cubicBezTo>
                    <a:cubicBezTo>
                      <a:pt x="35" y="5"/>
                      <a:pt x="33" y="3"/>
                      <a:pt x="31" y="0"/>
                    </a:cubicBezTo>
                    <a:cubicBezTo>
                      <a:pt x="28" y="0"/>
                      <a:pt x="25" y="1"/>
                      <a:pt x="22" y="4"/>
                    </a:cubicBezTo>
                    <a:cubicBezTo>
                      <a:pt x="17" y="8"/>
                      <a:pt x="11" y="13"/>
                      <a:pt x="6" y="18"/>
                    </a:cubicBezTo>
                    <a:cubicBezTo>
                      <a:pt x="0" y="23"/>
                      <a:pt x="2" y="29"/>
                      <a:pt x="7" y="34"/>
                    </a:cubicBezTo>
                    <a:cubicBezTo>
                      <a:pt x="7" y="34"/>
                      <a:pt x="7" y="34"/>
                      <a:pt x="7" y="34"/>
                    </a:cubicBezTo>
                    <a:cubicBezTo>
                      <a:pt x="12" y="39"/>
                      <a:pt x="18" y="41"/>
                      <a:pt x="23" y="37"/>
                    </a:cubicBezTo>
                    <a:close/>
                  </a:path>
                </a:pathLst>
              </a:custGeom>
              <a:solidFill>
                <a:srgbClr val="3036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274"/>
              <p:cNvSpPr/>
              <p:nvPr/>
            </p:nvSpPr>
            <p:spPr bwMode="auto">
              <a:xfrm>
                <a:off x="2217170" y="4373563"/>
                <a:ext cx="576263" cy="541338"/>
              </a:xfrm>
              <a:custGeom>
                <a:avLst/>
                <a:gdLst>
                  <a:gd name="T0" fmla="*/ 15 w 103"/>
                  <a:gd name="T1" fmla="*/ 92 h 97"/>
                  <a:gd name="T2" fmla="*/ 103 w 103"/>
                  <a:gd name="T3" fmla="*/ 10 h 97"/>
                  <a:gd name="T4" fmla="*/ 101 w 103"/>
                  <a:gd name="T5" fmla="*/ 9 h 97"/>
                  <a:gd name="T6" fmla="*/ 101 w 103"/>
                  <a:gd name="T7" fmla="*/ 9 h 97"/>
                  <a:gd name="T8" fmla="*/ 94 w 103"/>
                  <a:gd name="T9" fmla="*/ 0 h 97"/>
                  <a:gd name="T10" fmla="*/ 6 w 103"/>
                  <a:gd name="T11" fmla="*/ 82 h 97"/>
                  <a:gd name="T12" fmla="*/ 3 w 103"/>
                  <a:gd name="T13" fmla="*/ 95 h 97"/>
                  <a:gd name="T14" fmla="*/ 3 w 103"/>
                  <a:gd name="T15" fmla="*/ 95 h 97"/>
                  <a:gd name="T16" fmla="*/ 15 w 103"/>
                  <a:gd name="T17" fmla="*/ 9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97">
                    <a:moveTo>
                      <a:pt x="15" y="92"/>
                    </a:moveTo>
                    <a:cubicBezTo>
                      <a:pt x="103" y="10"/>
                      <a:pt x="103" y="10"/>
                      <a:pt x="103" y="10"/>
                    </a:cubicBezTo>
                    <a:cubicBezTo>
                      <a:pt x="102" y="10"/>
                      <a:pt x="102" y="9"/>
                      <a:pt x="101" y="9"/>
                    </a:cubicBezTo>
                    <a:cubicBezTo>
                      <a:pt x="101" y="9"/>
                      <a:pt x="101" y="9"/>
                      <a:pt x="101" y="9"/>
                    </a:cubicBezTo>
                    <a:cubicBezTo>
                      <a:pt x="98" y="6"/>
                      <a:pt x="96" y="2"/>
                      <a:pt x="94" y="0"/>
                    </a:cubicBezTo>
                    <a:cubicBezTo>
                      <a:pt x="6" y="82"/>
                      <a:pt x="6" y="82"/>
                      <a:pt x="6" y="82"/>
                    </a:cubicBezTo>
                    <a:cubicBezTo>
                      <a:pt x="2" y="86"/>
                      <a:pt x="0" y="92"/>
                      <a:pt x="3" y="95"/>
                    </a:cubicBezTo>
                    <a:cubicBezTo>
                      <a:pt x="3" y="95"/>
                      <a:pt x="3" y="95"/>
                      <a:pt x="3" y="95"/>
                    </a:cubicBezTo>
                    <a:cubicBezTo>
                      <a:pt x="5" y="97"/>
                      <a:pt x="11" y="96"/>
                      <a:pt x="15" y="92"/>
                    </a:cubicBezTo>
                    <a:close/>
                  </a:path>
                </a:pathLst>
              </a:custGeom>
              <a:solidFill>
                <a:srgbClr val="F36C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2" name="矩形 51"/>
            <p:cNvSpPr/>
            <p:nvPr/>
          </p:nvSpPr>
          <p:spPr>
            <a:xfrm>
              <a:off x="-961928" y="3531706"/>
              <a:ext cx="1068022" cy="954107"/>
            </a:xfrm>
            <a:prstGeom prst="rect">
              <a:avLst/>
            </a:prstGeom>
            <a:noFill/>
          </p:spPr>
          <p:txBody>
            <a:bodyPr wrap="square" rtlCol="0">
              <a:spAutoFit/>
            </a:bodyPr>
            <a:lstStyle/>
            <a:p>
              <a:pPr algn="ctr"/>
              <a:r>
                <a:rPr lang="zh-CN" altLang="en-US" sz="2800">
                  <a:solidFill>
                    <a:schemeClr val="accent2"/>
                  </a:solidFill>
                  <a:latin typeface="+mn-ea"/>
                  <a:ea typeface="+mn-ea"/>
                  <a:cs typeface="+mn-ea"/>
                </a:rPr>
                <a:t>出台意义</a:t>
              </a:r>
            </a:p>
          </p:txBody>
        </p:sp>
      </p:grpSp>
      <p:sp>
        <p:nvSpPr>
          <p:cNvPr id="55" name="箭头: 五边形 54"/>
          <p:cNvSpPr/>
          <p:nvPr/>
        </p:nvSpPr>
        <p:spPr bwMode="auto">
          <a:xfrm>
            <a:off x="5542189" y="1526178"/>
            <a:ext cx="3682108" cy="466898"/>
          </a:xfrm>
          <a:prstGeom prst="homePlate">
            <a:avLst>
              <a:gd name="adj" fmla="val 24370"/>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180000" tIns="0" rIns="0" bIns="0" numCol="1" anchor="ctr" anchorCtr="0" compatLnSpc="1"/>
          <a:lstStyle/>
          <a:p>
            <a:r>
              <a:rPr lang="zh-CN" altLang="en-US">
                <a:solidFill>
                  <a:schemeClr val="accent4"/>
                </a:solidFill>
                <a:latin typeface="+mj-ea"/>
                <a:ea typeface="+mj-ea"/>
                <a:cs typeface="+mn-ea"/>
              </a:rPr>
              <a:t>发扬传统，凝聚经验</a:t>
            </a:r>
          </a:p>
        </p:txBody>
      </p:sp>
      <p:sp>
        <p:nvSpPr>
          <p:cNvPr id="56" name="矩形 55"/>
          <p:cNvSpPr/>
          <p:nvPr/>
        </p:nvSpPr>
        <p:spPr>
          <a:xfrm>
            <a:off x="5542190" y="2027249"/>
            <a:ext cx="5819254" cy="1200329"/>
          </a:xfrm>
          <a:prstGeom prst="rect">
            <a:avLst/>
          </a:prstGeom>
        </p:spPr>
        <p:txBody>
          <a:bodyPr wrap="square">
            <a:spAutoFit/>
          </a:bodyPr>
          <a:lstStyle/>
          <a:p>
            <a:pPr algn="just" eaLnBrk="1" hangingPunct="1">
              <a:lnSpc>
                <a:spcPct val="120000"/>
              </a:lnSpc>
              <a:spcAft>
                <a:spcPts val="1000"/>
              </a:spcAft>
            </a:pPr>
            <a:r>
              <a:rPr lang="en-US" altLang="zh-CN" kern="0">
                <a:latin typeface="仿宋_GB2312" panose="02010609030101010101" pitchFamily="49" charset="-122"/>
                <a:ea typeface="微软雅黑" panose="020B0503020204020204" pitchFamily="34" charset="-122"/>
              </a:rPr>
              <a:t>《</a:t>
            </a:r>
            <a:r>
              <a:rPr lang="zh-CN" altLang="en-US" kern="0">
                <a:latin typeface="仿宋_GB2312" panose="02010609030101010101" pitchFamily="49" charset="-122"/>
                <a:ea typeface="微软雅黑" panose="020B0503020204020204" pitchFamily="34" charset="-122"/>
              </a:rPr>
              <a:t>条例</a:t>
            </a:r>
            <a:r>
              <a:rPr lang="en-US" altLang="zh-CN" kern="0">
                <a:latin typeface="仿宋_GB2312" panose="02010609030101010101" pitchFamily="49" charset="-122"/>
                <a:ea typeface="微软雅黑" panose="020B0503020204020204" pitchFamily="34" charset="-122"/>
              </a:rPr>
              <a:t>》</a:t>
            </a:r>
            <a:r>
              <a:rPr lang="zh-CN" altLang="en-US" kern="0">
                <a:latin typeface="仿宋_GB2312" panose="02010609030101010101" pitchFamily="49" charset="-122"/>
                <a:ea typeface="微软雅黑" panose="020B0503020204020204" pitchFamily="34" charset="-122"/>
              </a:rPr>
              <a:t>以习近平新时代中国特色社会主义思想为指导，既发扬我们党长期积累的党支部建设宝贵传统，又体现党的十八大以来基层创造的好做法好经验，规定明确、符合实际。</a:t>
            </a:r>
            <a:endParaRPr lang="en-US" altLang="zh-CN" kern="0">
              <a:latin typeface="仿宋_GB2312" panose="02010609030101010101" pitchFamily="49" charset="-122"/>
              <a:ea typeface="微软雅黑" panose="020B0503020204020204" pitchFamily="34" charset="-122"/>
            </a:endParaRPr>
          </a:p>
        </p:txBody>
      </p:sp>
      <p:sp>
        <p:nvSpPr>
          <p:cNvPr id="57" name="箭头: 五边形 56"/>
          <p:cNvSpPr/>
          <p:nvPr/>
        </p:nvSpPr>
        <p:spPr bwMode="auto">
          <a:xfrm>
            <a:off x="5542189" y="3612664"/>
            <a:ext cx="3682108" cy="466898"/>
          </a:xfrm>
          <a:prstGeom prst="homePlate">
            <a:avLst>
              <a:gd name="adj" fmla="val 24370"/>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180000" tIns="0" rIns="0" bIns="0" numCol="1" anchor="ctr" anchorCtr="0" compatLnSpc="1"/>
          <a:lstStyle/>
          <a:p>
            <a:r>
              <a:rPr lang="zh-CN" altLang="en-US">
                <a:solidFill>
                  <a:schemeClr val="accent4"/>
                </a:solidFill>
                <a:latin typeface="+mj-ea"/>
                <a:ea typeface="+mj-ea"/>
                <a:cs typeface="+mn-ea"/>
              </a:rPr>
              <a:t>推动全面从严治党向基层延伸</a:t>
            </a:r>
          </a:p>
        </p:txBody>
      </p:sp>
      <p:sp>
        <p:nvSpPr>
          <p:cNvPr id="58" name="矩形 57"/>
          <p:cNvSpPr/>
          <p:nvPr/>
        </p:nvSpPr>
        <p:spPr>
          <a:xfrm>
            <a:off x="5542190" y="4113735"/>
            <a:ext cx="5819254" cy="1477328"/>
          </a:xfrm>
          <a:prstGeom prst="rect">
            <a:avLst/>
          </a:prstGeom>
        </p:spPr>
        <p:txBody>
          <a:bodyPr wrap="square">
            <a:spAutoFit/>
          </a:bodyPr>
          <a:lstStyle/>
          <a:p>
            <a:pPr algn="just" eaLnBrk="1" hangingPunct="1">
              <a:lnSpc>
                <a:spcPct val="120000"/>
              </a:lnSpc>
              <a:spcAft>
                <a:spcPts val="1000"/>
              </a:spcAft>
            </a:pPr>
            <a:r>
              <a:rPr lang="zh-CN" altLang="en-US" kern="0">
                <a:latin typeface="仿宋_GB2312" panose="02010609030101010101" pitchFamily="49" charset="-122"/>
                <a:ea typeface="微软雅黑" panose="020B0503020204020204" pitchFamily="34" charset="-122"/>
              </a:rPr>
              <a:t>制定和实施</a:t>
            </a:r>
            <a:r>
              <a:rPr lang="en-US" altLang="zh-CN" kern="0">
                <a:latin typeface="仿宋_GB2312" panose="02010609030101010101" pitchFamily="49" charset="-122"/>
                <a:ea typeface="微软雅黑" panose="020B0503020204020204" pitchFamily="34" charset="-122"/>
              </a:rPr>
              <a:t>《</a:t>
            </a:r>
            <a:r>
              <a:rPr lang="zh-CN" altLang="en-US" kern="0">
                <a:latin typeface="仿宋_GB2312" panose="02010609030101010101" pitchFamily="49" charset="-122"/>
                <a:ea typeface="微软雅黑" panose="020B0503020204020204" pitchFamily="34" charset="-122"/>
              </a:rPr>
              <a:t>条例</a:t>
            </a:r>
            <a:r>
              <a:rPr lang="en-US" altLang="zh-CN" kern="0">
                <a:latin typeface="仿宋_GB2312" panose="02010609030101010101" pitchFamily="49" charset="-122"/>
                <a:ea typeface="微软雅黑" panose="020B0503020204020204" pitchFamily="34" charset="-122"/>
              </a:rPr>
              <a:t>》</a:t>
            </a:r>
            <a:r>
              <a:rPr lang="zh-CN" altLang="en-US" kern="0">
                <a:latin typeface="仿宋_GB2312" panose="02010609030101010101" pitchFamily="49" charset="-122"/>
                <a:ea typeface="微软雅黑" panose="020B0503020204020204" pitchFamily="34" charset="-122"/>
              </a:rPr>
              <a:t>，是推动全面从严治党向基层延伸的重要举措，为新时代党支部建设提供了基本遵循，对</a:t>
            </a:r>
            <a:r>
              <a:rPr lang="zh-CN" altLang="en-US" b="1" kern="0">
                <a:solidFill>
                  <a:schemeClr val="accent2"/>
                </a:solidFill>
                <a:latin typeface="仿宋_GB2312" panose="02010609030101010101" pitchFamily="49" charset="-122"/>
                <a:ea typeface="微软雅黑" panose="020B0503020204020204" pitchFamily="34" charset="-122"/>
              </a:rPr>
              <a:t>加强党的组织体系建设，全面提升党支部组织力、强化党支部政治功能，巩固党长期执政的组织基础</a:t>
            </a:r>
            <a:r>
              <a:rPr lang="zh-CN" altLang="en-US" kern="0">
                <a:latin typeface="仿宋_GB2312" panose="02010609030101010101" pitchFamily="49" charset="-122"/>
                <a:ea typeface="微软雅黑" panose="020B0503020204020204" pitchFamily="34" charset="-122"/>
              </a:rPr>
              <a:t>，意义十分重要。</a:t>
            </a:r>
          </a:p>
        </p:txBody>
      </p:sp>
      <p:sp>
        <p:nvSpPr>
          <p:cNvPr id="2" name="TextBox 42"/>
          <p:cNvSpPr txBox="1"/>
          <p:nvPr/>
        </p:nvSpPr>
        <p:spPr>
          <a:xfrm>
            <a:off x="1017033" y="306034"/>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第一章：</a:t>
            </a:r>
            <a:r>
              <a:rPr lang="en-US" altLang="zh-CN" sz="3200" b="1">
                <a:gradFill>
                  <a:gsLst>
                    <a:gs pos="0">
                      <a:srgbClr val="E30000"/>
                    </a:gs>
                    <a:gs pos="100000">
                      <a:srgbClr val="760303"/>
                    </a:gs>
                  </a:gsLst>
                  <a:lin ang="5400000" scaled="0"/>
                </a:gradFill>
              </a:rPr>
              <a:t>《</a:t>
            </a:r>
            <a:r>
              <a:rPr lang="zh-CN" altLang="en-US" sz="3200" b="1">
                <a:gradFill>
                  <a:gsLst>
                    <a:gs pos="0">
                      <a:srgbClr val="E30000"/>
                    </a:gs>
                    <a:gs pos="100000">
                      <a:srgbClr val="760303"/>
                    </a:gs>
                  </a:gsLst>
                  <a:lin ang="5400000" scaled="0"/>
                </a:gradFill>
              </a:rPr>
              <a:t>条例</a:t>
            </a:r>
            <a:r>
              <a:rPr lang="en-US" altLang="zh-CN" sz="3200" b="1">
                <a:gradFill>
                  <a:gsLst>
                    <a:gs pos="0">
                      <a:srgbClr val="E30000"/>
                    </a:gs>
                    <a:gs pos="100000">
                      <a:srgbClr val="760303"/>
                    </a:gs>
                  </a:gsLst>
                  <a:lin ang="5400000" scaled="0"/>
                </a:gradFill>
              </a:rPr>
              <a:t>》</a:t>
            </a:r>
            <a:r>
              <a:rPr lang="zh-CN" altLang="en-US" sz="3200" b="1">
                <a:gradFill>
                  <a:gsLst>
                    <a:gs pos="0">
                      <a:srgbClr val="E30000"/>
                    </a:gs>
                    <a:gs pos="100000">
                      <a:srgbClr val="760303"/>
                    </a:gs>
                  </a:gsLst>
                  <a:lin ang="5400000" scaled="0"/>
                </a:gradFill>
              </a:rPr>
              <a:t>出台的背景及意义</a:t>
            </a:r>
          </a:p>
        </p:txBody>
      </p:sp>
    </p:spTree>
  </p:cSld>
  <p:clrMapOvr>
    <a:masterClrMapping/>
  </p:clrMapOvr>
  <mc:AlternateContent xmlns:mc="http://schemas.openxmlformats.org/markup-compatibility/2006" xmlns:p14="http://schemas.microsoft.com/office/powerpoint/2010/main">
    <mc:Choice Requires="p14">
      <p:transition spd="med" p14:dur="600" advClick="0" advTm="5170">
        <p14:pan/>
      </p:transition>
    </mc:Choice>
    <mc:Fallback xmlns="">
      <p:transition advClick="0" advTm="51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400" fill="hold"/>
                                        <p:tgtEl>
                                          <p:spTgt spid="4"/>
                                        </p:tgtEl>
                                        <p:attrNameLst>
                                          <p:attrName>ppt_w</p:attrName>
                                        </p:attrNameLst>
                                      </p:cBhvr>
                                      <p:tavLst>
                                        <p:tav tm="0">
                                          <p:val>
                                            <p:fltVal val="0"/>
                                          </p:val>
                                        </p:tav>
                                        <p:tav tm="100000">
                                          <p:val>
                                            <p:strVal val="#ppt_w"/>
                                          </p:val>
                                        </p:tav>
                                      </p:tavLst>
                                    </p:anim>
                                    <p:anim calcmode="lin" valueType="num">
                                      <p:cBhvr>
                                        <p:cTn id="14" dur="400" fill="hold"/>
                                        <p:tgtEl>
                                          <p:spTgt spid="4"/>
                                        </p:tgtEl>
                                        <p:attrNameLst>
                                          <p:attrName>ppt_h</p:attrName>
                                        </p:attrNameLst>
                                      </p:cBhvr>
                                      <p:tavLst>
                                        <p:tav tm="0">
                                          <p:val>
                                            <p:fltVal val="0"/>
                                          </p:val>
                                        </p:tav>
                                        <p:tav tm="100000">
                                          <p:val>
                                            <p:strVal val="#ppt_h"/>
                                          </p:val>
                                        </p:tav>
                                      </p:tavLst>
                                    </p:anim>
                                    <p:anim calcmode="lin" valueType="num">
                                      <p:cBhvr>
                                        <p:cTn id="15" dur="400" fill="hold"/>
                                        <p:tgtEl>
                                          <p:spTgt spid="4"/>
                                        </p:tgtEl>
                                        <p:attrNameLst>
                                          <p:attrName>style.rotation</p:attrName>
                                        </p:attrNameLst>
                                      </p:cBhvr>
                                      <p:tavLst>
                                        <p:tav tm="0">
                                          <p:val>
                                            <p:fltVal val="90"/>
                                          </p:val>
                                        </p:tav>
                                        <p:tav tm="100000">
                                          <p:val>
                                            <p:fltVal val="0"/>
                                          </p:val>
                                        </p:tav>
                                      </p:tavLst>
                                    </p:anim>
                                    <p:animEffect transition="in" filter="fade">
                                      <p:cBhvr>
                                        <p:cTn id="16" dur="400"/>
                                        <p:tgtEl>
                                          <p:spTgt spid="4"/>
                                        </p:tgtEl>
                                      </p:cBhvr>
                                    </p:animEffect>
                                  </p:childTnLst>
                                </p:cTn>
                              </p:par>
                              <p:par>
                                <p:cTn id="17" presetID="8" presetClass="emph" presetSubtype="0" fill="hold" nodeType="withEffect">
                                  <p:stCondLst>
                                    <p:cond delay="0"/>
                                  </p:stCondLst>
                                  <p:childTnLst>
                                    <p:animRot by="21600000">
                                      <p:cBhvr>
                                        <p:cTn id="18" dur="400" fill="hold"/>
                                        <p:tgtEl>
                                          <p:spTgt spid="4"/>
                                        </p:tgtEl>
                                        <p:attrNameLst>
                                          <p:attrName>r</p:attrName>
                                        </p:attrNameLst>
                                      </p:cBhvr>
                                    </p:animRo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additive="base">
                                        <p:cTn id="22" dur="500"/>
                                        <p:tgtEl>
                                          <p:spTgt spid="55"/>
                                        </p:tgtEl>
                                        <p:attrNameLst>
                                          <p:attrName>ppt_x</p:attrName>
                                        </p:attrNameLst>
                                      </p:cBhvr>
                                      <p:tavLst>
                                        <p:tav tm="0">
                                          <p:val>
                                            <p:strVal val="#ppt_x-#ppt_w*1.125000"/>
                                          </p:val>
                                        </p:tav>
                                        <p:tav tm="100000">
                                          <p:val>
                                            <p:strVal val="#ppt_x"/>
                                          </p:val>
                                        </p:tav>
                                      </p:tavLst>
                                    </p:anim>
                                    <p:animEffect transition="in" filter="wipe(right)">
                                      <p:cBhvr>
                                        <p:cTn id="23" dur="500"/>
                                        <p:tgtEl>
                                          <p:spTgt spid="55"/>
                                        </p:tgtEl>
                                      </p:cBhvr>
                                    </p:animEffect>
                                  </p:childTnLst>
                                </p:cTn>
                              </p:par>
                            </p:childTnLst>
                          </p:cTn>
                        </p:par>
                        <p:par>
                          <p:cTn id="24" fill="hold">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up)">
                                      <p:cBhvr>
                                        <p:cTn id="27" dur="500"/>
                                        <p:tgtEl>
                                          <p:spTgt spid="56"/>
                                        </p:tgtEl>
                                      </p:cBhvr>
                                    </p:animEffect>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additive="base">
                                        <p:cTn id="31" dur="500"/>
                                        <p:tgtEl>
                                          <p:spTgt spid="57"/>
                                        </p:tgtEl>
                                        <p:attrNameLst>
                                          <p:attrName>ppt_x</p:attrName>
                                        </p:attrNameLst>
                                      </p:cBhvr>
                                      <p:tavLst>
                                        <p:tav tm="0">
                                          <p:val>
                                            <p:strVal val="#ppt_x-#ppt_w*1.125000"/>
                                          </p:val>
                                        </p:tav>
                                        <p:tav tm="100000">
                                          <p:val>
                                            <p:strVal val="#ppt_x"/>
                                          </p:val>
                                        </p:tav>
                                      </p:tavLst>
                                    </p:anim>
                                    <p:animEffect transition="in" filter="wipe(right)">
                                      <p:cBhvr>
                                        <p:cTn id="32" dur="500"/>
                                        <p:tgtEl>
                                          <p:spTgt spid="57"/>
                                        </p:tgtEl>
                                      </p:cBhvr>
                                    </p:animEffect>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up)">
                                      <p:cBhvr>
                                        <p:cTn id="3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p:bldP spid="57" grpId="0" animBg="1"/>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rot="16200000">
            <a:off x="2145804" y="3421264"/>
            <a:ext cx="4752528" cy="591536"/>
            <a:chOff x="2065933" y="3669632"/>
            <a:chExt cx="7920880" cy="842210"/>
          </a:xfrm>
        </p:grpSpPr>
        <p:cxnSp>
          <p:nvCxnSpPr>
            <p:cNvPr id="29" name="直接连接符 28"/>
            <p:cNvCxnSpPr/>
            <p:nvPr/>
          </p:nvCxnSpPr>
          <p:spPr bwMode="auto">
            <a:xfrm>
              <a:off x="2065933" y="4077072"/>
              <a:ext cx="7920880"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直接连接符 29"/>
            <p:cNvCxnSpPr/>
            <p:nvPr/>
          </p:nvCxnSpPr>
          <p:spPr bwMode="auto">
            <a:xfrm>
              <a:off x="2065933" y="4077072"/>
              <a:ext cx="0" cy="43477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接连接符 30"/>
            <p:cNvCxnSpPr/>
            <p:nvPr/>
          </p:nvCxnSpPr>
          <p:spPr bwMode="auto">
            <a:xfrm rot="5400000">
              <a:off x="5844666" y="3873353"/>
              <a:ext cx="407441"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接连接符 31"/>
            <p:cNvCxnSpPr/>
            <p:nvPr/>
          </p:nvCxnSpPr>
          <p:spPr bwMode="auto">
            <a:xfrm>
              <a:off x="9982712" y="4077072"/>
              <a:ext cx="0" cy="43477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3" name="组合 32"/>
          <p:cNvGrpSpPr/>
          <p:nvPr/>
        </p:nvGrpSpPr>
        <p:grpSpPr>
          <a:xfrm>
            <a:off x="1140558" y="1965278"/>
            <a:ext cx="2769046" cy="3376514"/>
            <a:chOff x="1402055" y="2021305"/>
            <a:chExt cx="3651207" cy="5644262"/>
          </a:xfrm>
        </p:grpSpPr>
        <p:grpSp>
          <p:nvGrpSpPr>
            <p:cNvPr id="34" name="组合 33"/>
            <p:cNvGrpSpPr/>
            <p:nvPr/>
          </p:nvGrpSpPr>
          <p:grpSpPr>
            <a:xfrm>
              <a:off x="1402055" y="2021305"/>
              <a:ext cx="3651207" cy="5644262"/>
              <a:chOff x="1402056" y="2313103"/>
              <a:chExt cx="3228104" cy="5490433"/>
            </a:xfrm>
          </p:grpSpPr>
          <p:sp>
            <p:nvSpPr>
              <p:cNvPr id="40" name="Freeform 139"/>
              <p:cNvSpPr/>
              <p:nvPr/>
            </p:nvSpPr>
            <p:spPr bwMode="auto">
              <a:xfrm>
                <a:off x="1402056" y="2313103"/>
                <a:ext cx="3228104" cy="5490433"/>
              </a:xfrm>
              <a:custGeom>
                <a:avLst/>
                <a:gdLst>
                  <a:gd name="T0" fmla="*/ 0 w 534"/>
                  <a:gd name="T1" fmla="*/ 0 h 666"/>
                  <a:gd name="T2" fmla="*/ 0 w 534"/>
                  <a:gd name="T3" fmla="*/ 666 h 666"/>
                  <a:gd name="T4" fmla="*/ 534 w 534"/>
                  <a:gd name="T5" fmla="*/ 666 h 666"/>
                  <a:gd name="T6" fmla="*/ 534 w 534"/>
                  <a:gd name="T7" fmla="*/ 144 h 666"/>
                  <a:gd name="T8" fmla="*/ 390 w 534"/>
                  <a:gd name="T9" fmla="*/ 0 h 666"/>
                  <a:gd name="T10" fmla="*/ 0 w 534"/>
                  <a:gd name="T11" fmla="*/ 0 h 666"/>
                </a:gdLst>
                <a:ahLst/>
                <a:cxnLst>
                  <a:cxn ang="0">
                    <a:pos x="T0" y="T1"/>
                  </a:cxn>
                  <a:cxn ang="0">
                    <a:pos x="T2" y="T3"/>
                  </a:cxn>
                  <a:cxn ang="0">
                    <a:pos x="T4" y="T5"/>
                  </a:cxn>
                  <a:cxn ang="0">
                    <a:pos x="T6" y="T7"/>
                  </a:cxn>
                  <a:cxn ang="0">
                    <a:pos x="T8" y="T9"/>
                  </a:cxn>
                  <a:cxn ang="0">
                    <a:pos x="T10" y="T11"/>
                  </a:cxn>
                </a:cxnLst>
                <a:rect l="0" t="0" r="r" b="b"/>
                <a:pathLst>
                  <a:path w="534" h="666">
                    <a:moveTo>
                      <a:pt x="0" y="0"/>
                    </a:moveTo>
                    <a:lnTo>
                      <a:pt x="0" y="666"/>
                    </a:lnTo>
                    <a:lnTo>
                      <a:pt x="534" y="666"/>
                    </a:lnTo>
                    <a:lnTo>
                      <a:pt x="534" y="144"/>
                    </a:lnTo>
                    <a:lnTo>
                      <a:pt x="390" y="0"/>
                    </a:lnTo>
                    <a:lnTo>
                      <a:pt x="0" y="0"/>
                    </a:lnTo>
                    <a:close/>
                  </a:path>
                </a:pathLst>
              </a:custGeom>
              <a:solidFill>
                <a:srgbClr val="FFFFFF"/>
              </a:solidFill>
              <a:ln w="9525">
                <a:solidFill>
                  <a:schemeClr val="tx2"/>
                </a:solidFill>
                <a:round/>
              </a:ln>
            </p:spPr>
            <p:txBody>
              <a:bodyPr vert="horz" wrap="square" lIns="91440" tIns="45720" rIns="91440" bIns="45720" numCol="1" anchor="t" anchorCtr="0" compatLnSpc="1"/>
              <a:lstStyle/>
              <a:p>
                <a:endParaRPr lang="en-US">
                  <a:latin typeface="+mn-lt"/>
                  <a:ea typeface="+mn-ea"/>
                  <a:cs typeface="+mn-ea"/>
                  <a:sym typeface="+mn-lt"/>
                </a:endParaRPr>
              </a:p>
            </p:txBody>
          </p:sp>
          <p:sp>
            <p:nvSpPr>
              <p:cNvPr id="41" name="Freeform 140"/>
              <p:cNvSpPr/>
              <p:nvPr/>
            </p:nvSpPr>
            <p:spPr bwMode="auto">
              <a:xfrm>
                <a:off x="3759660" y="2313103"/>
                <a:ext cx="870500" cy="1187120"/>
              </a:xfrm>
              <a:custGeom>
                <a:avLst/>
                <a:gdLst>
                  <a:gd name="T0" fmla="*/ 144 w 144"/>
                  <a:gd name="T1" fmla="*/ 144 h 144"/>
                  <a:gd name="T2" fmla="*/ 0 w 144"/>
                  <a:gd name="T3" fmla="*/ 0 h 144"/>
                  <a:gd name="T4" fmla="*/ 0 w 144"/>
                  <a:gd name="T5" fmla="*/ 144 h 144"/>
                  <a:gd name="T6" fmla="*/ 144 w 144"/>
                  <a:gd name="T7" fmla="*/ 144 h 144"/>
                </a:gdLst>
                <a:ahLst/>
                <a:cxnLst>
                  <a:cxn ang="0">
                    <a:pos x="T0" y="T1"/>
                  </a:cxn>
                  <a:cxn ang="0">
                    <a:pos x="T2" y="T3"/>
                  </a:cxn>
                  <a:cxn ang="0">
                    <a:pos x="T4" y="T5"/>
                  </a:cxn>
                  <a:cxn ang="0">
                    <a:pos x="T6" y="T7"/>
                  </a:cxn>
                </a:cxnLst>
                <a:rect l="0" t="0" r="r" b="b"/>
                <a:pathLst>
                  <a:path w="144" h="144">
                    <a:moveTo>
                      <a:pt x="144" y="144"/>
                    </a:moveTo>
                    <a:lnTo>
                      <a:pt x="0" y="0"/>
                    </a:lnTo>
                    <a:lnTo>
                      <a:pt x="0" y="144"/>
                    </a:lnTo>
                    <a:lnTo>
                      <a:pt x="144" y="144"/>
                    </a:lnTo>
                    <a:close/>
                  </a:path>
                </a:pathLst>
              </a:custGeom>
              <a:solidFill>
                <a:schemeClr val="accent5"/>
              </a:solidFill>
              <a:ln>
                <a:noFill/>
              </a:ln>
            </p:spPr>
            <p:txBody>
              <a:bodyPr vert="horz" wrap="square" lIns="91440" tIns="45720" rIns="91440" bIns="45720" numCol="1" anchor="t" anchorCtr="0" compatLnSpc="1"/>
              <a:lstStyle/>
              <a:p>
                <a:endParaRPr lang="en-US">
                  <a:latin typeface="+mn-lt"/>
                  <a:ea typeface="+mn-ea"/>
                  <a:cs typeface="+mn-ea"/>
                  <a:sym typeface="+mn-lt"/>
                </a:endParaRPr>
              </a:p>
            </p:txBody>
          </p:sp>
        </p:grpSp>
        <p:grpSp>
          <p:nvGrpSpPr>
            <p:cNvPr id="35" name="组合 34"/>
            <p:cNvGrpSpPr/>
            <p:nvPr/>
          </p:nvGrpSpPr>
          <p:grpSpPr>
            <a:xfrm rot="5400000">
              <a:off x="3140637" y="1798004"/>
              <a:ext cx="99600" cy="1341491"/>
              <a:chOff x="1564670" y="3436456"/>
              <a:chExt cx="99600" cy="1341491"/>
            </a:xfrm>
          </p:grpSpPr>
          <p:sp>
            <p:nvSpPr>
              <p:cNvPr id="36" name="Oval 149"/>
              <p:cNvSpPr>
                <a:spLocks noChangeArrowheads="1"/>
              </p:cNvSpPr>
              <p:nvPr/>
            </p:nvSpPr>
            <p:spPr bwMode="auto">
              <a:xfrm>
                <a:off x="1564671" y="3436456"/>
                <a:ext cx="99597" cy="90523"/>
              </a:xfrm>
              <a:prstGeom prst="ellipse">
                <a:avLst/>
              </a:prstGeom>
              <a:solidFill>
                <a:srgbClr val="5F66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lt"/>
                  <a:ea typeface="+mn-ea"/>
                  <a:cs typeface="+mn-ea"/>
                  <a:sym typeface="+mn-lt"/>
                </a:endParaRPr>
              </a:p>
            </p:txBody>
          </p:sp>
          <p:sp>
            <p:nvSpPr>
              <p:cNvPr id="39" name="Oval 150"/>
              <p:cNvSpPr>
                <a:spLocks noChangeArrowheads="1"/>
              </p:cNvSpPr>
              <p:nvPr/>
            </p:nvSpPr>
            <p:spPr bwMode="auto">
              <a:xfrm>
                <a:off x="1564670" y="4689936"/>
                <a:ext cx="99600" cy="88011"/>
              </a:xfrm>
              <a:prstGeom prst="ellipse">
                <a:avLst/>
              </a:prstGeom>
              <a:solidFill>
                <a:srgbClr val="5F66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lt"/>
                  <a:ea typeface="+mn-ea"/>
                  <a:cs typeface="+mn-ea"/>
                  <a:sym typeface="+mn-lt"/>
                </a:endParaRPr>
              </a:p>
            </p:txBody>
          </p:sp>
        </p:grpSp>
      </p:grpSp>
      <p:sp>
        <p:nvSpPr>
          <p:cNvPr id="42" name="Freeform 6"/>
          <p:cNvSpPr/>
          <p:nvPr/>
        </p:nvSpPr>
        <p:spPr bwMode="auto">
          <a:xfrm>
            <a:off x="2080742" y="2832688"/>
            <a:ext cx="855040" cy="748452"/>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chemeClr val="accent2"/>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3" name="矩形 42"/>
          <p:cNvSpPr/>
          <p:nvPr/>
        </p:nvSpPr>
        <p:spPr>
          <a:xfrm>
            <a:off x="1123358" y="3995900"/>
            <a:ext cx="2677178" cy="646331"/>
          </a:xfrm>
          <a:prstGeom prst="rect">
            <a:avLst/>
          </a:prstGeom>
        </p:spPr>
        <p:txBody>
          <a:bodyPr wrap="square">
            <a:spAutoFit/>
          </a:bodyPr>
          <a:lstStyle/>
          <a:p>
            <a:pPr algn="ctr"/>
            <a:r>
              <a:rPr lang="en-US" altLang="zh-CN" b="1">
                <a:solidFill>
                  <a:schemeClr val="accent2"/>
                </a:solidFill>
                <a:latin typeface="+mj-ea"/>
                <a:ea typeface="+mj-ea"/>
              </a:rPr>
              <a:t>《</a:t>
            </a:r>
            <a:r>
              <a:rPr lang="zh-CN" altLang="en-US" b="1">
                <a:solidFill>
                  <a:schemeClr val="accent2"/>
                </a:solidFill>
                <a:latin typeface="+mj-ea"/>
                <a:ea typeface="+mj-ea"/>
              </a:rPr>
              <a:t>中国共产党支部工作条例</a:t>
            </a:r>
            <a:r>
              <a:rPr lang="en-US" altLang="zh-CN" b="1">
                <a:solidFill>
                  <a:schemeClr val="accent2"/>
                </a:solidFill>
                <a:latin typeface="+mj-ea"/>
                <a:ea typeface="+mj-ea"/>
              </a:rPr>
              <a:t>》</a:t>
            </a:r>
            <a:r>
              <a:rPr lang="zh-CN" altLang="en-US">
                <a:latin typeface="+mj-ea"/>
                <a:ea typeface="+mj-ea"/>
              </a:rPr>
              <a:t>（试行）</a:t>
            </a:r>
            <a:endParaRPr lang="zh-CN" altLang="en-US" dirty="0">
              <a:latin typeface="+mj-ea"/>
              <a:ea typeface="+mj-ea"/>
            </a:endParaRPr>
          </a:p>
        </p:txBody>
      </p:sp>
      <p:sp>
        <p:nvSpPr>
          <p:cNvPr id="47" name="矩形: 圆角 46"/>
          <p:cNvSpPr/>
          <p:nvPr/>
        </p:nvSpPr>
        <p:spPr bwMode="auto">
          <a:xfrm>
            <a:off x="4884903" y="1761154"/>
            <a:ext cx="2961418" cy="514876"/>
          </a:xfrm>
          <a:prstGeom prst="roundRect">
            <a:avLst>
              <a:gd name="adj" fmla="val 9995"/>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第二章：组织设置</a:t>
            </a:r>
          </a:p>
        </p:txBody>
      </p:sp>
      <p:sp>
        <p:nvSpPr>
          <p:cNvPr id="48" name="矩形: 圆角 47"/>
          <p:cNvSpPr/>
          <p:nvPr/>
        </p:nvSpPr>
        <p:spPr bwMode="auto">
          <a:xfrm>
            <a:off x="4884903" y="2436517"/>
            <a:ext cx="2961418" cy="514876"/>
          </a:xfrm>
          <a:prstGeom prst="roundRect">
            <a:avLst>
              <a:gd name="adj" fmla="val 9995"/>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第三章：基本任务</a:t>
            </a:r>
          </a:p>
        </p:txBody>
      </p:sp>
      <p:sp>
        <p:nvSpPr>
          <p:cNvPr id="49" name="矩形: 圆角 48"/>
          <p:cNvSpPr/>
          <p:nvPr/>
        </p:nvSpPr>
        <p:spPr bwMode="auto">
          <a:xfrm>
            <a:off x="4884903" y="3111880"/>
            <a:ext cx="2961418" cy="514876"/>
          </a:xfrm>
          <a:prstGeom prst="roundRect">
            <a:avLst>
              <a:gd name="adj" fmla="val 9995"/>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第四章：工作机制</a:t>
            </a:r>
          </a:p>
        </p:txBody>
      </p:sp>
      <p:sp>
        <p:nvSpPr>
          <p:cNvPr id="50" name="矩形: 圆角 49"/>
          <p:cNvSpPr/>
          <p:nvPr/>
        </p:nvSpPr>
        <p:spPr bwMode="auto">
          <a:xfrm>
            <a:off x="4884903" y="3787243"/>
            <a:ext cx="2961418" cy="514876"/>
          </a:xfrm>
          <a:prstGeom prst="roundRect">
            <a:avLst>
              <a:gd name="adj" fmla="val 9995"/>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第五章：组织生活</a:t>
            </a:r>
          </a:p>
        </p:txBody>
      </p:sp>
      <p:sp>
        <p:nvSpPr>
          <p:cNvPr id="51" name="矩形: 圆角 50"/>
          <p:cNvSpPr/>
          <p:nvPr/>
        </p:nvSpPr>
        <p:spPr bwMode="auto">
          <a:xfrm>
            <a:off x="4884903" y="4462606"/>
            <a:ext cx="2961418" cy="514876"/>
          </a:xfrm>
          <a:prstGeom prst="roundRect">
            <a:avLst>
              <a:gd name="adj" fmla="val 9995"/>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第六章：党支部委员会建设</a:t>
            </a:r>
          </a:p>
        </p:txBody>
      </p:sp>
      <p:sp>
        <p:nvSpPr>
          <p:cNvPr id="54" name="矩形 53"/>
          <p:cNvSpPr/>
          <p:nvPr/>
        </p:nvSpPr>
        <p:spPr>
          <a:xfrm>
            <a:off x="7952528" y="1850173"/>
            <a:ext cx="3115337" cy="369332"/>
          </a:xfrm>
          <a:prstGeom prst="rect">
            <a:avLst/>
          </a:prstGeom>
        </p:spPr>
        <p:txBody>
          <a:bodyPr wrap="square">
            <a:spAutoFit/>
          </a:bodyPr>
          <a:lstStyle/>
          <a:p>
            <a:pPr marL="285750" indent="-285750">
              <a:buFont typeface="Wingdings" panose="05000000000000000000" pitchFamily="2" charset="2"/>
              <a:buChar char="l"/>
            </a:pPr>
            <a:r>
              <a:rPr lang="zh-CN" altLang="en-US">
                <a:latin typeface="+mj-ea"/>
                <a:ea typeface="+mj-ea"/>
              </a:rPr>
              <a:t>第</a:t>
            </a:r>
            <a:r>
              <a:rPr lang="en-US" altLang="zh-CN">
                <a:latin typeface="+mj-ea"/>
                <a:ea typeface="+mj-ea"/>
              </a:rPr>
              <a:t>4</a:t>
            </a:r>
            <a:r>
              <a:rPr lang="zh-CN" altLang="en-US">
                <a:latin typeface="+mj-ea"/>
                <a:ea typeface="+mj-ea"/>
              </a:rPr>
              <a:t>－</a:t>
            </a:r>
            <a:r>
              <a:rPr lang="en-US" altLang="zh-CN">
                <a:latin typeface="+mj-ea"/>
                <a:ea typeface="+mj-ea"/>
              </a:rPr>
              <a:t>8</a:t>
            </a:r>
            <a:r>
              <a:rPr lang="zh-CN" altLang="en-US">
                <a:latin typeface="+mj-ea"/>
                <a:ea typeface="+mj-ea"/>
              </a:rPr>
              <a:t>条</a:t>
            </a:r>
          </a:p>
        </p:txBody>
      </p:sp>
      <p:sp>
        <p:nvSpPr>
          <p:cNvPr id="2" name="文本框 1"/>
          <p:cNvSpPr txBox="1"/>
          <p:nvPr/>
        </p:nvSpPr>
        <p:spPr>
          <a:xfrm>
            <a:off x="730917" y="5527396"/>
            <a:ext cx="3592506" cy="396583"/>
          </a:xfrm>
          <a:prstGeom prst="rect">
            <a:avLst/>
          </a:prstGeom>
        </p:spPr>
        <p:txBody>
          <a:bodyPr wrap="square">
            <a:spAutoFit/>
          </a:bodyPr>
          <a:lstStyle>
            <a:defPPr>
              <a:defRPr lang="zh-CN"/>
            </a:defPPr>
            <a:lvl1pPr algn="just" eaLnBrk="1" hangingPunct="1">
              <a:lnSpc>
                <a:spcPct val="120000"/>
              </a:lnSpc>
              <a:spcAft>
                <a:spcPts val="1000"/>
              </a:spcAft>
              <a:defRPr kern="0">
                <a:latin typeface="仿宋_GB2312" panose="02010609030101010101" pitchFamily="49" charset="-122"/>
                <a:ea typeface="微软雅黑" panose="020B0503020204020204" pitchFamily="34" charset="-122"/>
              </a:defRPr>
            </a:lvl1pPr>
          </a:lstStyle>
          <a:p>
            <a:pPr algn="ctr"/>
            <a:r>
              <a:rPr lang="zh-CN" altLang="en-US">
                <a:latin typeface="+mj-ea"/>
                <a:ea typeface="+mj-ea"/>
              </a:rPr>
              <a:t>共分为</a:t>
            </a:r>
            <a:r>
              <a:rPr lang="en-US" altLang="zh-CN">
                <a:latin typeface="+mj-ea"/>
                <a:ea typeface="+mj-ea"/>
              </a:rPr>
              <a:t>8</a:t>
            </a:r>
            <a:r>
              <a:rPr lang="zh-CN" altLang="en-US">
                <a:latin typeface="+mj-ea"/>
                <a:ea typeface="+mj-ea"/>
              </a:rPr>
              <a:t>章，</a:t>
            </a:r>
            <a:r>
              <a:rPr lang="en-US" altLang="zh-CN">
                <a:latin typeface="+mj-ea"/>
                <a:ea typeface="+mj-ea"/>
              </a:rPr>
              <a:t>37</a:t>
            </a:r>
            <a:r>
              <a:rPr lang="zh-CN" altLang="en-US">
                <a:latin typeface="+mj-ea"/>
                <a:ea typeface="+mj-ea"/>
              </a:rPr>
              <a:t>条，</a:t>
            </a:r>
            <a:r>
              <a:rPr lang="en-US" altLang="zh-CN">
                <a:latin typeface="+mj-ea"/>
                <a:ea typeface="+mj-ea"/>
              </a:rPr>
              <a:t>7300</a:t>
            </a:r>
            <a:r>
              <a:rPr lang="zh-CN" altLang="en-US">
                <a:latin typeface="+mj-ea"/>
                <a:ea typeface="+mj-ea"/>
              </a:rPr>
              <a:t>余字。</a:t>
            </a:r>
          </a:p>
        </p:txBody>
      </p:sp>
      <p:sp>
        <p:nvSpPr>
          <p:cNvPr id="64" name="矩形: 圆角 63"/>
          <p:cNvSpPr/>
          <p:nvPr/>
        </p:nvSpPr>
        <p:spPr bwMode="auto">
          <a:xfrm>
            <a:off x="4884903" y="5137969"/>
            <a:ext cx="2961418" cy="514876"/>
          </a:xfrm>
          <a:prstGeom prst="roundRect">
            <a:avLst>
              <a:gd name="adj" fmla="val 9995"/>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第七章：领导保障</a:t>
            </a:r>
          </a:p>
        </p:txBody>
      </p:sp>
      <p:sp>
        <p:nvSpPr>
          <p:cNvPr id="65" name="矩形: 圆角 64"/>
          <p:cNvSpPr/>
          <p:nvPr/>
        </p:nvSpPr>
        <p:spPr bwMode="auto">
          <a:xfrm>
            <a:off x="4884903" y="5813330"/>
            <a:ext cx="2961418" cy="514876"/>
          </a:xfrm>
          <a:prstGeom prst="roundRect">
            <a:avLst>
              <a:gd name="adj" fmla="val 9995"/>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第八章：附则</a:t>
            </a:r>
          </a:p>
        </p:txBody>
      </p:sp>
      <p:sp>
        <p:nvSpPr>
          <p:cNvPr id="68" name="矩形 67"/>
          <p:cNvSpPr/>
          <p:nvPr/>
        </p:nvSpPr>
        <p:spPr>
          <a:xfrm>
            <a:off x="7952528" y="2523941"/>
            <a:ext cx="3115337" cy="369332"/>
          </a:xfrm>
          <a:prstGeom prst="rect">
            <a:avLst/>
          </a:prstGeom>
        </p:spPr>
        <p:txBody>
          <a:bodyPr wrap="square">
            <a:spAutoFit/>
          </a:bodyPr>
          <a:lstStyle/>
          <a:p>
            <a:pPr marL="285750" indent="-285750">
              <a:buFont typeface="Wingdings" panose="05000000000000000000" pitchFamily="2" charset="2"/>
              <a:buChar char="l"/>
            </a:pPr>
            <a:r>
              <a:rPr lang="zh-CN" altLang="en-US">
                <a:latin typeface="+mj-ea"/>
                <a:ea typeface="+mj-ea"/>
              </a:rPr>
              <a:t>第</a:t>
            </a:r>
            <a:r>
              <a:rPr lang="en-US" altLang="zh-CN">
                <a:latin typeface="+mj-ea"/>
                <a:ea typeface="+mj-ea"/>
              </a:rPr>
              <a:t>9</a:t>
            </a:r>
            <a:r>
              <a:rPr lang="zh-CN" altLang="en-US">
                <a:latin typeface="+mj-ea"/>
                <a:ea typeface="+mj-ea"/>
              </a:rPr>
              <a:t>－</a:t>
            </a:r>
            <a:r>
              <a:rPr lang="en-US" altLang="zh-CN">
                <a:latin typeface="+mj-ea"/>
                <a:ea typeface="+mj-ea"/>
              </a:rPr>
              <a:t>10</a:t>
            </a:r>
            <a:r>
              <a:rPr lang="zh-CN" altLang="en-US">
                <a:latin typeface="+mj-ea"/>
                <a:ea typeface="+mj-ea"/>
              </a:rPr>
              <a:t>条</a:t>
            </a:r>
          </a:p>
        </p:txBody>
      </p:sp>
      <p:sp>
        <p:nvSpPr>
          <p:cNvPr id="69" name="矩形 68"/>
          <p:cNvSpPr/>
          <p:nvPr/>
        </p:nvSpPr>
        <p:spPr>
          <a:xfrm>
            <a:off x="7952528" y="3209741"/>
            <a:ext cx="3115337" cy="369332"/>
          </a:xfrm>
          <a:prstGeom prst="rect">
            <a:avLst/>
          </a:prstGeom>
        </p:spPr>
        <p:txBody>
          <a:bodyPr wrap="square">
            <a:spAutoFit/>
          </a:bodyPr>
          <a:lstStyle/>
          <a:p>
            <a:pPr marL="285750" indent="-285750">
              <a:buFont typeface="Wingdings" panose="05000000000000000000" pitchFamily="2" charset="2"/>
              <a:buChar char="l"/>
            </a:pPr>
            <a:r>
              <a:rPr lang="zh-CN" altLang="en-US">
                <a:latin typeface="+mj-ea"/>
                <a:ea typeface="+mj-ea"/>
              </a:rPr>
              <a:t>第</a:t>
            </a:r>
            <a:r>
              <a:rPr lang="en-US" altLang="zh-CN">
                <a:latin typeface="+mj-ea"/>
                <a:ea typeface="+mj-ea"/>
              </a:rPr>
              <a:t>11</a:t>
            </a:r>
            <a:r>
              <a:rPr lang="zh-CN" altLang="en-US">
                <a:latin typeface="+mj-ea"/>
                <a:ea typeface="+mj-ea"/>
              </a:rPr>
              <a:t>－</a:t>
            </a:r>
            <a:r>
              <a:rPr lang="en-US" altLang="zh-CN">
                <a:latin typeface="+mj-ea"/>
                <a:ea typeface="+mj-ea"/>
              </a:rPr>
              <a:t>14</a:t>
            </a:r>
            <a:r>
              <a:rPr lang="zh-CN" altLang="en-US">
                <a:latin typeface="+mj-ea"/>
                <a:ea typeface="+mj-ea"/>
              </a:rPr>
              <a:t>条</a:t>
            </a:r>
          </a:p>
        </p:txBody>
      </p:sp>
      <p:sp>
        <p:nvSpPr>
          <p:cNvPr id="70" name="矩形 69"/>
          <p:cNvSpPr/>
          <p:nvPr/>
        </p:nvSpPr>
        <p:spPr>
          <a:xfrm>
            <a:off x="7952528" y="3883509"/>
            <a:ext cx="3115337" cy="369332"/>
          </a:xfrm>
          <a:prstGeom prst="rect">
            <a:avLst/>
          </a:prstGeom>
        </p:spPr>
        <p:txBody>
          <a:bodyPr wrap="square">
            <a:spAutoFit/>
          </a:bodyPr>
          <a:lstStyle/>
          <a:p>
            <a:pPr marL="285750" indent="-285750">
              <a:buFont typeface="Wingdings" panose="05000000000000000000" pitchFamily="2" charset="2"/>
              <a:buChar char="l"/>
            </a:pPr>
            <a:r>
              <a:rPr lang="zh-CN" altLang="en-US">
                <a:latin typeface="+mj-ea"/>
                <a:ea typeface="+mj-ea"/>
              </a:rPr>
              <a:t>第</a:t>
            </a:r>
            <a:r>
              <a:rPr lang="en-US" altLang="zh-CN">
                <a:latin typeface="+mj-ea"/>
                <a:ea typeface="+mj-ea"/>
              </a:rPr>
              <a:t>15</a:t>
            </a:r>
            <a:r>
              <a:rPr lang="zh-CN" altLang="en-US">
                <a:latin typeface="+mj-ea"/>
                <a:ea typeface="+mj-ea"/>
              </a:rPr>
              <a:t>－</a:t>
            </a:r>
            <a:r>
              <a:rPr lang="en-US" altLang="zh-CN">
                <a:latin typeface="+mj-ea"/>
                <a:ea typeface="+mj-ea"/>
              </a:rPr>
              <a:t>19</a:t>
            </a:r>
            <a:r>
              <a:rPr lang="zh-CN" altLang="en-US">
                <a:latin typeface="+mj-ea"/>
                <a:ea typeface="+mj-ea"/>
              </a:rPr>
              <a:t>条</a:t>
            </a:r>
          </a:p>
        </p:txBody>
      </p:sp>
      <p:sp>
        <p:nvSpPr>
          <p:cNvPr id="71" name="矩形 70"/>
          <p:cNvSpPr/>
          <p:nvPr/>
        </p:nvSpPr>
        <p:spPr>
          <a:xfrm>
            <a:off x="7952528" y="4545246"/>
            <a:ext cx="3115337" cy="369332"/>
          </a:xfrm>
          <a:prstGeom prst="rect">
            <a:avLst/>
          </a:prstGeom>
        </p:spPr>
        <p:txBody>
          <a:bodyPr wrap="square">
            <a:spAutoFit/>
          </a:bodyPr>
          <a:lstStyle/>
          <a:p>
            <a:pPr marL="285750" indent="-285750">
              <a:buFont typeface="Wingdings" panose="05000000000000000000" pitchFamily="2" charset="2"/>
              <a:buChar char="l"/>
            </a:pPr>
            <a:r>
              <a:rPr lang="zh-CN" altLang="en-US">
                <a:latin typeface="+mj-ea"/>
                <a:ea typeface="+mj-ea"/>
              </a:rPr>
              <a:t>第</a:t>
            </a:r>
            <a:r>
              <a:rPr lang="en-US" altLang="zh-CN">
                <a:latin typeface="+mj-ea"/>
                <a:ea typeface="+mj-ea"/>
              </a:rPr>
              <a:t>20</a:t>
            </a:r>
            <a:r>
              <a:rPr lang="zh-CN" altLang="en-US">
                <a:latin typeface="+mj-ea"/>
                <a:ea typeface="+mj-ea"/>
              </a:rPr>
              <a:t>－</a:t>
            </a:r>
            <a:r>
              <a:rPr lang="en-US" altLang="zh-CN">
                <a:latin typeface="+mj-ea"/>
                <a:ea typeface="+mj-ea"/>
              </a:rPr>
              <a:t>28</a:t>
            </a:r>
            <a:r>
              <a:rPr lang="zh-CN" altLang="en-US">
                <a:latin typeface="+mj-ea"/>
                <a:ea typeface="+mj-ea"/>
              </a:rPr>
              <a:t>条</a:t>
            </a:r>
          </a:p>
        </p:txBody>
      </p:sp>
      <p:sp>
        <p:nvSpPr>
          <p:cNvPr id="72" name="矩形 71"/>
          <p:cNvSpPr/>
          <p:nvPr/>
        </p:nvSpPr>
        <p:spPr>
          <a:xfrm>
            <a:off x="7952528" y="5255109"/>
            <a:ext cx="3115337" cy="369332"/>
          </a:xfrm>
          <a:prstGeom prst="rect">
            <a:avLst/>
          </a:prstGeom>
        </p:spPr>
        <p:txBody>
          <a:bodyPr wrap="square">
            <a:spAutoFit/>
          </a:bodyPr>
          <a:lstStyle/>
          <a:p>
            <a:pPr marL="285750" indent="-285750">
              <a:buFont typeface="Wingdings" panose="05000000000000000000" pitchFamily="2" charset="2"/>
              <a:buChar char="l"/>
            </a:pPr>
            <a:r>
              <a:rPr lang="zh-CN" altLang="en-US">
                <a:latin typeface="+mj-ea"/>
                <a:ea typeface="+mj-ea"/>
              </a:rPr>
              <a:t>第</a:t>
            </a:r>
            <a:r>
              <a:rPr lang="en-US" altLang="zh-CN">
                <a:latin typeface="+mj-ea"/>
                <a:ea typeface="+mj-ea"/>
              </a:rPr>
              <a:t>29</a:t>
            </a:r>
            <a:r>
              <a:rPr lang="zh-CN" altLang="en-US">
                <a:latin typeface="+mj-ea"/>
                <a:ea typeface="+mj-ea"/>
              </a:rPr>
              <a:t>－</a:t>
            </a:r>
            <a:r>
              <a:rPr lang="en-US" altLang="zh-CN">
                <a:latin typeface="+mj-ea"/>
                <a:ea typeface="+mj-ea"/>
              </a:rPr>
              <a:t>33</a:t>
            </a:r>
            <a:r>
              <a:rPr lang="zh-CN" altLang="en-US">
                <a:latin typeface="+mj-ea"/>
                <a:ea typeface="+mj-ea"/>
              </a:rPr>
              <a:t>条</a:t>
            </a:r>
          </a:p>
        </p:txBody>
      </p:sp>
      <p:sp>
        <p:nvSpPr>
          <p:cNvPr id="73" name="矩形 72"/>
          <p:cNvSpPr/>
          <p:nvPr/>
        </p:nvSpPr>
        <p:spPr>
          <a:xfrm>
            <a:off x="7952528" y="5904814"/>
            <a:ext cx="3115337" cy="369332"/>
          </a:xfrm>
          <a:prstGeom prst="rect">
            <a:avLst/>
          </a:prstGeom>
        </p:spPr>
        <p:txBody>
          <a:bodyPr wrap="square">
            <a:spAutoFit/>
          </a:bodyPr>
          <a:lstStyle/>
          <a:p>
            <a:pPr marL="285750" indent="-285750">
              <a:buFont typeface="Wingdings" panose="05000000000000000000" pitchFamily="2" charset="2"/>
              <a:buChar char="l"/>
            </a:pPr>
            <a:r>
              <a:rPr lang="zh-CN" altLang="en-US">
                <a:latin typeface="+mj-ea"/>
                <a:ea typeface="+mj-ea"/>
              </a:rPr>
              <a:t>第</a:t>
            </a:r>
            <a:r>
              <a:rPr lang="en-US" altLang="zh-CN">
                <a:latin typeface="+mj-ea"/>
                <a:ea typeface="+mj-ea"/>
              </a:rPr>
              <a:t>34</a:t>
            </a:r>
            <a:r>
              <a:rPr lang="zh-CN" altLang="en-US">
                <a:latin typeface="+mj-ea"/>
                <a:ea typeface="+mj-ea"/>
              </a:rPr>
              <a:t>－</a:t>
            </a:r>
            <a:r>
              <a:rPr lang="en-US" altLang="zh-CN">
                <a:latin typeface="+mj-ea"/>
                <a:ea typeface="+mj-ea"/>
              </a:rPr>
              <a:t>37</a:t>
            </a:r>
            <a:r>
              <a:rPr lang="zh-CN" altLang="en-US">
                <a:latin typeface="+mj-ea"/>
                <a:ea typeface="+mj-ea"/>
              </a:rPr>
              <a:t>条</a:t>
            </a:r>
          </a:p>
        </p:txBody>
      </p:sp>
      <p:sp>
        <p:nvSpPr>
          <p:cNvPr id="3" name="TextBox 42"/>
          <p:cNvSpPr txBox="1"/>
          <p:nvPr/>
        </p:nvSpPr>
        <p:spPr>
          <a:xfrm>
            <a:off x="1017033" y="306034"/>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第一章：</a:t>
            </a:r>
            <a:r>
              <a:rPr lang="en-US" altLang="zh-CN" sz="3200" b="1">
                <a:gradFill>
                  <a:gsLst>
                    <a:gs pos="0">
                      <a:srgbClr val="E30000"/>
                    </a:gs>
                    <a:gs pos="100000">
                      <a:srgbClr val="760303"/>
                    </a:gs>
                  </a:gsLst>
                  <a:lin ang="5400000" scaled="0"/>
                </a:gradFill>
              </a:rPr>
              <a:t>《</a:t>
            </a:r>
            <a:r>
              <a:rPr lang="zh-CN" altLang="en-US" sz="3200" b="1">
                <a:gradFill>
                  <a:gsLst>
                    <a:gs pos="0">
                      <a:srgbClr val="E30000"/>
                    </a:gs>
                    <a:gs pos="100000">
                      <a:srgbClr val="760303"/>
                    </a:gs>
                  </a:gsLst>
                  <a:lin ang="5400000" scaled="0"/>
                </a:gradFill>
              </a:rPr>
              <a:t>条例</a:t>
            </a:r>
            <a:r>
              <a:rPr lang="en-US" altLang="zh-CN" sz="3200" b="1">
                <a:gradFill>
                  <a:gsLst>
                    <a:gs pos="0">
                      <a:srgbClr val="E30000"/>
                    </a:gs>
                    <a:gs pos="100000">
                      <a:srgbClr val="760303"/>
                    </a:gs>
                  </a:gsLst>
                  <a:lin ang="5400000" scaled="0"/>
                </a:gradFill>
              </a:rPr>
              <a:t>》</a:t>
            </a:r>
            <a:r>
              <a:rPr lang="zh-CN" altLang="en-US" sz="3200" b="1">
                <a:gradFill>
                  <a:gsLst>
                    <a:gs pos="0">
                      <a:srgbClr val="E30000"/>
                    </a:gs>
                    <a:gs pos="100000">
                      <a:srgbClr val="760303"/>
                    </a:gs>
                  </a:gsLst>
                  <a:lin ang="5400000" scaled="0"/>
                </a:gradFill>
              </a:rPr>
              <a:t>出台的背景及意义</a:t>
            </a:r>
          </a:p>
        </p:txBody>
      </p:sp>
    </p:spTree>
  </p:cSld>
  <p:clrMapOvr>
    <a:masterClrMapping/>
  </p:clrMapOvr>
  <mc:AlternateContent xmlns:mc="http://schemas.openxmlformats.org/markup-compatibility/2006" xmlns:p14="http://schemas.microsoft.com/office/powerpoint/2010/main">
    <mc:Choice Requires="p14">
      <p:transition spd="med" p14:dur="600" advClick="0" advTm="5426">
        <p14:pan/>
      </p:transition>
    </mc:Choice>
    <mc:Fallback xmlns="">
      <p:transition advClick="0" advTm="542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anim calcmode="lin" valueType="num">
                                      <p:cBhvr>
                                        <p:cTn id="8" dur="500" fill="hold"/>
                                        <p:tgtEl>
                                          <p:spTgt spid="33"/>
                                        </p:tgtEl>
                                        <p:attrNameLst>
                                          <p:attrName>ppt_x</p:attrName>
                                        </p:attrNameLst>
                                      </p:cBhvr>
                                      <p:tavLst>
                                        <p:tav tm="0">
                                          <p:val>
                                            <p:strVal val="#ppt_x"/>
                                          </p:val>
                                        </p:tav>
                                        <p:tav tm="100000">
                                          <p:val>
                                            <p:strVal val="#ppt_x"/>
                                          </p:val>
                                        </p:tav>
                                      </p:tavLst>
                                    </p:anim>
                                    <p:anim calcmode="lin" valueType="num">
                                      <p:cBhvr>
                                        <p:cTn id="9" dur="5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33"/>
                                        </p:tgtEl>
                                      </p:cBhvr>
                                    </p:animEffect>
                                    <p:animScale>
                                      <p:cBhvr>
                                        <p:cTn id="13" dur="250" autoRev="1" fill="hold"/>
                                        <p:tgtEl>
                                          <p:spTgt spid="33"/>
                                        </p:tgtEl>
                                      </p:cBhvr>
                                      <p:by x="105000" y="105000"/>
                                    </p:animScale>
                                  </p:childTnLst>
                                </p:cTn>
                              </p:par>
                              <p:par>
                                <p:cTn id="14" presetID="42"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anim calcmode="lin" valueType="num">
                                      <p:cBhvr>
                                        <p:cTn id="17" dur="500" fill="hold"/>
                                        <p:tgtEl>
                                          <p:spTgt spid="42"/>
                                        </p:tgtEl>
                                        <p:attrNameLst>
                                          <p:attrName>ppt_x</p:attrName>
                                        </p:attrNameLst>
                                      </p:cBhvr>
                                      <p:tavLst>
                                        <p:tav tm="0">
                                          <p:val>
                                            <p:strVal val="#ppt_x"/>
                                          </p:val>
                                        </p:tav>
                                        <p:tav tm="100000">
                                          <p:val>
                                            <p:strVal val="#ppt_x"/>
                                          </p:val>
                                        </p:tav>
                                      </p:tavLst>
                                    </p:anim>
                                    <p:anim calcmode="lin" valueType="num">
                                      <p:cBhvr>
                                        <p:cTn id="18" dur="500" fill="hold"/>
                                        <p:tgtEl>
                                          <p:spTgt spid="42"/>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par>
                                <p:cTn id="29" presetID="2" presetClass="entr" presetSubtype="2" fill="hold" grpId="0" nodeType="withEffect">
                                  <p:stCondLst>
                                    <p:cond delay="10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fill="hold"/>
                                        <p:tgtEl>
                                          <p:spTgt spid="47"/>
                                        </p:tgtEl>
                                        <p:attrNameLst>
                                          <p:attrName>ppt_x</p:attrName>
                                        </p:attrNameLst>
                                      </p:cBhvr>
                                      <p:tavLst>
                                        <p:tav tm="0">
                                          <p:val>
                                            <p:strVal val="1+#ppt_w/2"/>
                                          </p:val>
                                        </p:tav>
                                        <p:tav tm="100000">
                                          <p:val>
                                            <p:strVal val="#ppt_x"/>
                                          </p:val>
                                        </p:tav>
                                      </p:tavLst>
                                    </p:anim>
                                    <p:anim calcmode="lin" valueType="num">
                                      <p:cBhvr additive="base">
                                        <p:cTn id="32" dur="500" fill="hold"/>
                                        <p:tgtEl>
                                          <p:spTgt spid="47"/>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20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1+#ppt_w/2"/>
                                          </p:val>
                                        </p:tav>
                                        <p:tav tm="100000">
                                          <p:val>
                                            <p:strVal val="#ppt_x"/>
                                          </p:val>
                                        </p:tav>
                                      </p:tavLst>
                                    </p:anim>
                                    <p:anim calcmode="lin" valueType="num">
                                      <p:cBhvr additive="base">
                                        <p:cTn id="36" dur="500" fill="hold"/>
                                        <p:tgtEl>
                                          <p:spTgt spid="4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30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500" fill="hold"/>
                                        <p:tgtEl>
                                          <p:spTgt spid="49"/>
                                        </p:tgtEl>
                                        <p:attrNameLst>
                                          <p:attrName>ppt_x</p:attrName>
                                        </p:attrNameLst>
                                      </p:cBhvr>
                                      <p:tavLst>
                                        <p:tav tm="0">
                                          <p:val>
                                            <p:strVal val="1+#ppt_w/2"/>
                                          </p:val>
                                        </p:tav>
                                        <p:tav tm="100000">
                                          <p:val>
                                            <p:strVal val="#ppt_x"/>
                                          </p:val>
                                        </p:tav>
                                      </p:tavLst>
                                    </p:anim>
                                    <p:anim calcmode="lin" valueType="num">
                                      <p:cBhvr additive="base">
                                        <p:cTn id="40" dur="500" fill="hold"/>
                                        <p:tgtEl>
                                          <p:spTgt spid="49"/>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40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500" fill="hold"/>
                                        <p:tgtEl>
                                          <p:spTgt spid="50"/>
                                        </p:tgtEl>
                                        <p:attrNameLst>
                                          <p:attrName>ppt_x</p:attrName>
                                        </p:attrNameLst>
                                      </p:cBhvr>
                                      <p:tavLst>
                                        <p:tav tm="0">
                                          <p:val>
                                            <p:strVal val="1+#ppt_w/2"/>
                                          </p:val>
                                        </p:tav>
                                        <p:tav tm="100000">
                                          <p:val>
                                            <p:strVal val="#ppt_x"/>
                                          </p:val>
                                        </p:tav>
                                      </p:tavLst>
                                    </p:anim>
                                    <p:anim calcmode="lin" valueType="num">
                                      <p:cBhvr additive="base">
                                        <p:cTn id="44" dur="500" fill="hold"/>
                                        <p:tgtEl>
                                          <p:spTgt spid="5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50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500" fill="hold"/>
                                        <p:tgtEl>
                                          <p:spTgt spid="51"/>
                                        </p:tgtEl>
                                        <p:attrNameLst>
                                          <p:attrName>ppt_x</p:attrName>
                                        </p:attrNameLst>
                                      </p:cBhvr>
                                      <p:tavLst>
                                        <p:tav tm="0">
                                          <p:val>
                                            <p:strVal val="1+#ppt_w/2"/>
                                          </p:val>
                                        </p:tav>
                                        <p:tav tm="100000">
                                          <p:val>
                                            <p:strVal val="#ppt_x"/>
                                          </p:val>
                                        </p:tav>
                                      </p:tavLst>
                                    </p:anim>
                                    <p:anim calcmode="lin" valueType="num">
                                      <p:cBhvr additive="base">
                                        <p:cTn id="48" dur="500" fill="hold"/>
                                        <p:tgtEl>
                                          <p:spTgt spid="51"/>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600"/>
                                  </p:stCondLst>
                                  <p:childTnLst>
                                    <p:set>
                                      <p:cBhvr>
                                        <p:cTn id="50" dur="1" fill="hold">
                                          <p:stCondLst>
                                            <p:cond delay="0"/>
                                          </p:stCondLst>
                                        </p:cTn>
                                        <p:tgtEl>
                                          <p:spTgt spid="64"/>
                                        </p:tgtEl>
                                        <p:attrNameLst>
                                          <p:attrName>style.visibility</p:attrName>
                                        </p:attrNameLst>
                                      </p:cBhvr>
                                      <p:to>
                                        <p:strVal val="visible"/>
                                      </p:to>
                                    </p:set>
                                    <p:anim calcmode="lin" valueType="num">
                                      <p:cBhvr additive="base">
                                        <p:cTn id="51" dur="500" fill="hold"/>
                                        <p:tgtEl>
                                          <p:spTgt spid="64"/>
                                        </p:tgtEl>
                                        <p:attrNameLst>
                                          <p:attrName>ppt_x</p:attrName>
                                        </p:attrNameLst>
                                      </p:cBhvr>
                                      <p:tavLst>
                                        <p:tav tm="0">
                                          <p:val>
                                            <p:strVal val="1+#ppt_w/2"/>
                                          </p:val>
                                        </p:tav>
                                        <p:tav tm="100000">
                                          <p:val>
                                            <p:strVal val="#ppt_x"/>
                                          </p:val>
                                        </p:tav>
                                      </p:tavLst>
                                    </p:anim>
                                    <p:anim calcmode="lin" valueType="num">
                                      <p:cBhvr additive="base">
                                        <p:cTn id="52" dur="500" fill="hold"/>
                                        <p:tgtEl>
                                          <p:spTgt spid="64"/>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700"/>
                                  </p:stCondLst>
                                  <p:childTnLst>
                                    <p:set>
                                      <p:cBhvr>
                                        <p:cTn id="54" dur="1" fill="hold">
                                          <p:stCondLst>
                                            <p:cond delay="0"/>
                                          </p:stCondLst>
                                        </p:cTn>
                                        <p:tgtEl>
                                          <p:spTgt spid="65"/>
                                        </p:tgtEl>
                                        <p:attrNameLst>
                                          <p:attrName>style.visibility</p:attrName>
                                        </p:attrNameLst>
                                      </p:cBhvr>
                                      <p:to>
                                        <p:strVal val="visible"/>
                                      </p:to>
                                    </p:set>
                                    <p:anim calcmode="lin" valueType="num">
                                      <p:cBhvr additive="base">
                                        <p:cTn id="55" dur="500" fill="hold"/>
                                        <p:tgtEl>
                                          <p:spTgt spid="65"/>
                                        </p:tgtEl>
                                        <p:attrNameLst>
                                          <p:attrName>ppt_x</p:attrName>
                                        </p:attrNameLst>
                                      </p:cBhvr>
                                      <p:tavLst>
                                        <p:tav tm="0">
                                          <p:val>
                                            <p:strVal val="1+#ppt_w/2"/>
                                          </p:val>
                                        </p:tav>
                                        <p:tav tm="100000">
                                          <p:val>
                                            <p:strVal val="#ppt_x"/>
                                          </p:val>
                                        </p:tav>
                                      </p:tavLst>
                                    </p:anim>
                                    <p:anim calcmode="lin" valueType="num">
                                      <p:cBhvr additive="base">
                                        <p:cTn id="56" dur="500" fill="hold"/>
                                        <p:tgtEl>
                                          <p:spTgt spid="65"/>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additive="base">
                                        <p:cTn id="59" dur="500" fill="hold"/>
                                        <p:tgtEl>
                                          <p:spTgt spid="54"/>
                                        </p:tgtEl>
                                        <p:attrNameLst>
                                          <p:attrName>ppt_x</p:attrName>
                                        </p:attrNameLst>
                                      </p:cBhvr>
                                      <p:tavLst>
                                        <p:tav tm="0">
                                          <p:val>
                                            <p:strVal val="1+#ppt_w/2"/>
                                          </p:val>
                                        </p:tav>
                                        <p:tav tm="100000">
                                          <p:val>
                                            <p:strVal val="#ppt_x"/>
                                          </p:val>
                                        </p:tav>
                                      </p:tavLst>
                                    </p:anim>
                                    <p:anim calcmode="lin" valueType="num">
                                      <p:cBhvr additive="base">
                                        <p:cTn id="60" dur="500" fill="hold"/>
                                        <p:tgtEl>
                                          <p:spTgt spid="54"/>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 calcmode="lin" valueType="num">
                                      <p:cBhvr additive="base">
                                        <p:cTn id="63" dur="500" fill="hold"/>
                                        <p:tgtEl>
                                          <p:spTgt spid="68"/>
                                        </p:tgtEl>
                                        <p:attrNameLst>
                                          <p:attrName>ppt_x</p:attrName>
                                        </p:attrNameLst>
                                      </p:cBhvr>
                                      <p:tavLst>
                                        <p:tav tm="0">
                                          <p:val>
                                            <p:strVal val="1+#ppt_w/2"/>
                                          </p:val>
                                        </p:tav>
                                        <p:tav tm="100000">
                                          <p:val>
                                            <p:strVal val="#ppt_x"/>
                                          </p:val>
                                        </p:tav>
                                      </p:tavLst>
                                    </p:anim>
                                    <p:anim calcmode="lin" valueType="num">
                                      <p:cBhvr additive="base">
                                        <p:cTn id="64" dur="500" fill="hold"/>
                                        <p:tgtEl>
                                          <p:spTgt spid="68"/>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additive="base">
                                        <p:cTn id="67" dur="500" fill="hold"/>
                                        <p:tgtEl>
                                          <p:spTgt spid="69"/>
                                        </p:tgtEl>
                                        <p:attrNameLst>
                                          <p:attrName>ppt_x</p:attrName>
                                        </p:attrNameLst>
                                      </p:cBhvr>
                                      <p:tavLst>
                                        <p:tav tm="0">
                                          <p:val>
                                            <p:strVal val="1+#ppt_w/2"/>
                                          </p:val>
                                        </p:tav>
                                        <p:tav tm="100000">
                                          <p:val>
                                            <p:strVal val="#ppt_x"/>
                                          </p:val>
                                        </p:tav>
                                      </p:tavLst>
                                    </p:anim>
                                    <p:anim calcmode="lin" valueType="num">
                                      <p:cBhvr additive="base">
                                        <p:cTn id="68" dur="500" fill="hold"/>
                                        <p:tgtEl>
                                          <p:spTgt spid="6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70"/>
                                        </p:tgtEl>
                                        <p:attrNameLst>
                                          <p:attrName>style.visibility</p:attrName>
                                        </p:attrNameLst>
                                      </p:cBhvr>
                                      <p:to>
                                        <p:strVal val="visible"/>
                                      </p:to>
                                    </p:set>
                                    <p:anim calcmode="lin" valueType="num">
                                      <p:cBhvr additive="base">
                                        <p:cTn id="71" dur="500" fill="hold"/>
                                        <p:tgtEl>
                                          <p:spTgt spid="70"/>
                                        </p:tgtEl>
                                        <p:attrNameLst>
                                          <p:attrName>ppt_x</p:attrName>
                                        </p:attrNameLst>
                                      </p:cBhvr>
                                      <p:tavLst>
                                        <p:tav tm="0">
                                          <p:val>
                                            <p:strVal val="1+#ppt_w/2"/>
                                          </p:val>
                                        </p:tav>
                                        <p:tav tm="100000">
                                          <p:val>
                                            <p:strVal val="#ppt_x"/>
                                          </p:val>
                                        </p:tav>
                                      </p:tavLst>
                                    </p:anim>
                                    <p:anim calcmode="lin" valueType="num">
                                      <p:cBhvr additive="base">
                                        <p:cTn id="72" dur="500" fill="hold"/>
                                        <p:tgtEl>
                                          <p:spTgt spid="7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71"/>
                                        </p:tgtEl>
                                        <p:attrNameLst>
                                          <p:attrName>style.visibility</p:attrName>
                                        </p:attrNameLst>
                                      </p:cBhvr>
                                      <p:to>
                                        <p:strVal val="visible"/>
                                      </p:to>
                                    </p:set>
                                    <p:anim calcmode="lin" valueType="num">
                                      <p:cBhvr additive="base">
                                        <p:cTn id="75" dur="500" fill="hold"/>
                                        <p:tgtEl>
                                          <p:spTgt spid="71"/>
                                        </p:tgtEl>
                                        <p:attrNameLst>
                                          <p:attrName>ppt_x</p:attrName>
                                        </p:attrNameLst>
                                      </p:cBhvr>
                                      <p:tavLst>
                                        <p:tav tm="0">
                                          <p:val>
                                            <p:strVal val="1+#ppt_w/2"/>
                                          </p:val>
                                        </p:tav>
                                        <p:tav tm="100000">
                                          <p:val>
                                            <p:strVal val="#ppt_x"/>
                                          </p:val>
                                        </p:tav>
                                      </p:tavLst>
                                    </p:anim>
                                    <p:anim calcmode="lin" valueType="num">
                                      <p:cBhvr additive="base">
                                        <p:cTn id="76" dur="500" fill="hold"/>
                                        <p:tgtEl>
                                          <p:spTgt spid="7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additive="base">
                                        <p:cTn id="79" dur="500" fill="hold"/>
                                        <p:tgtEl>
                                          <p:spTgt spid="72"/>
                                        </p:tgtEl>
                                        <p:attrNameLst>
                                          <p:attrName>ppt_x</p:attrName>
                                        </p:attrNameLst>
                                      </p:cBhvr>
                                      <p:tavLst>
                                        <p:tav tm="0">
                                          <p:val>
                                            <p:strVal val="1+#ppt_w/2"/>
                                          </p:val>
                                        </p:tav>
                                        <p:tav tm="100000">
                                          <p:val>
                                            <p:strVal val="#ppt_x"/>
                                          </p:val>
                                        </p:tav>
                                      </p:tavLst>
                                    </p:anim>
                                    <p:anim calcmode="lin" valueType="num">
                                      <p:cBhvr additive="base">
                                        <p:cTn id="80" dur="500" fill="hold"/>
                                        <p:tgtEl>
                                          <p:spTgt spid="72"/>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73"/>
                                        </p:tgtEl>
                                        <p:attrNameLst>
                                          <p:attrName>style.visibility</p:attrName>
                                        </p:attrNameLst>
                                      </p:cBhvr>
                                      <p:to>
                                        <p:strVal val="visible"/>
                                      </p:to>
                                    </p:set>
                                    <p:anim calcmode="lin" valueType="num">
                                      <p:cBhvr additive="base">
                                        <p:cTn id="83" dur="500" fill="hold"/>
                                        <p:tgtEl>
                                          <p:spTgt spid="73"/>
                                        </p:tgtEl>
                                        <p:attrNameLst>
                                          <p:attrName>ppt_x</p:attrName>
                                        </p:attrNameLst>
                                      </p:cBhvr>
                                      <p:tavLst>
                                        <p:tav tm="0">
                                          <p:val>
                                            <p:strVal val="1+#ppt_w/2"/>
                                          </p:val>
                                        </p:tav>
                                        <p:tav tm="100000">
                                          <p:val>
                                            <p:strVal val="#ppt_x"/>
                                          </p:val>
                                        </p:tav>
                                      </p:tavLst>
                                    </p:anim>
                                    <p:anim calcmode="lin" valueType="num">
                                      <p:cBhvr additive="base">
                                        <p:cTn id="84" dur="500" fill="hold"/>
                                        <p:tgtEl>
                                          <p:spTgt spid="73"/>
                                        </p:tgtEl>
                                        <p:attrNameLst>
                                          <p:attrName>ppt_y</p:attrName>
                                        </p:attrNameLst>
                                      </p:cBhvr>
                                      <p:tavLst>
                                        <p:tav tm="0">
                                          <p:val>
                                            <p:strVal val="#ppt_y"/>
                                          </p:val>
                                        </p:tav>
                                        <p:tav tm="100000">
                                          <p:val>
                                            <p:strVal val="#ppt_y"/>
                                          </p:val>
                                        </p:tav>
                                      </p:tavLst>
                                    </p:anim>
                                  </p:childTnLst>
                                </p:cTn>
                              </p:par>
                            </p:childTnLst>
                          </p:cTn>
                        </p:par>
                        <p:par>
                          <p:cTn id="85" fill="hold">
                            <p:stCondLst>
                              <p:cond delay="2000"/>
                            </p:stCondLst>
                            <p:childTnLst>
                              <p:par>
                                <p:cTn id="86" presetID="42" presetClass="entr" presetSubtype="0" fill="hold" grpId="0" nodeType="afterEffect">
                                  <p:stCondLst>
                                    <p:cond delay="0"/>
                                  </p:stCondLst>
                                  <p:childTnLst>
                                    <p:set>
                                      <p:cBhvr>
                                        <p:cTn id="87" dur="1" fill="hold">
                                          <p:stCondLst>
                                            <p:cond delay="0"/>
                                          </p:stCondLst>
                                        </p:cTn>
                                        <p:tgtEl>
                                          <p:spTgt spid="2"/>
                                        </p:tgtEl>
                                        <p:attrNameLst>
                                          <p:attrName>style.visibility</p:attrName>
                                        </p:attrNameLst>
                                      </p:cBhvr>
                                      <p:to>
                                        <p:strVal val="visible"/>
                                      </p:to>
                                    </p:set>
                                    <p:animEffect transition="in" filter="fade">
                                      <p:cBhvr>
                                        <p:cTn id="88" dur="500"/>
                                        <p:tgtEl>
                                          <p:spTgt spid="2"/>
                                        </p:tgtEl>
                                      </p:cBhvr>
                                    </p:animEffect>
                                    <p:anim calcmode="lin" valueType="num">
                                      <p:cBhvr>
                                        <p:cTn id="89" dur="500" fill="hold"/>
                                        <p:tgtEl>
                                          <p:spTgt spid="2"/>
                                        </p:tgtEl>
                                        <p:attrNameLst>
                                          <p:attrName>ppt_x</p:attrName>
                                        </p:attrNameLst>
                                      </p:cBhvr>
                                      <p:tavLst>
                                        <p:tav tm="0">
                                          <p:val>
                                            <p:strVal val="#ppt_x"/>
                                          </p:val>
                                        </p:tav>
                                        <p:tav tm="100000">
                                          <p:val>
                                            <p:strVal val="#ppt_x"/>
                                          </p:val>
                                        </p:tav>
                                      </p:tavLst>
                                    </p:anim>
                                    <p:anim calcmode="lin" valueType="num">
                                      <p:cBhvr>
                                        <p:cTn id="90"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7" grpId="0" animBg="1"/>
      <p:bldP spid="48" grpId="0" animBg="1"/>
      <p:bldP spid="49" grpId="0" animBg="1"/>
      <p:bldP spid="50" grpId="0" animBg="1"/>
      <p:bldP spid="51" grpId="0" animBg="1"/>
      <p:bldP spid="54" grpId="0"/>
      <p:bldP spid="2" grpId="0"/>
      <p:bldP spid="64" grpId="0" animBg="1"/>
      <p:bldP spid="65" grpId="0" animBg="1"/>
      <p:bldP spid="68" grpId="0"/>
      <p:bldP spid="69" grpId="0"/>
      <p:bldP spid="70" grpId="0"/>
      <p:bldP spid="71" grpId="0"/>
      <p:bldP spid="72" grpId="0"/>
      <p:bldP spid="7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63724" y="1131033"/>
            <a:ext cx="1775424" cy="1775421"/>
            <a:chOff x="1125883" y="1489162"/>
            <a:chExt cx="1331568" cy="1331566"/>
          </a:xfrm>
        </p:grpSpPr>
        <p:grpSp>
          <p:nvGrpSpPr>
            <p:cNvPr id="3" name="组合 2"/>
            <p:cNvGrpSpPr/>
            <p:nvPr/>
          </p:nvGrpSpPr>
          <p:grpSpPr>
            <a:xfrm>
              <a:off x="1125883" y="1489162"/>
              <a:ext cx="1331568" cy="1331566"/>
              <a:chOff x="2681612" y="1294393"/>
              <a:chExt cx="1506220" cy="1506217"/>
            </a:xfrm>
          </p:grpSpPr>
          <p:sp>
            <p:nvSpPr>
              <p:cNvPr id="8" name="椭圆 7"/>
              <p:cNvSpPr/>
              <p:nvPr/>
            </p:nvSpPr>
            <p:spPr>
              <a:xfrm>
                <a:off x="2681612" y="1294393"/>
                <a:ext cx="1506220" cy="1506217"/>
              </a:xfrm>
              <a:prstGeom prst="ellipse">
                <a:avLst/>
              </a:prstGeom>
              <a:noFill/>
              <a:ln w="12700" cap="flat" cmpd="sng" algn="ctr">
                <a:gradFill flip="none" rotWithShape="1">
                  <a:gsLst>
                    <a:gs pos="0">
                      <a:srgbClr val="FFBE00"/>
                    </a:gs>
                    <a:gs pos="28000">
                      <a:srgbClr val="C00000">
                        <a:lumMod val="75000"/>
                      </a:srgbClr>
                    </a:gs>
                    <a:gs pos="52000">
                      <a:srgbClr val="C00000"/>
                    </a:gs>
                    <a:gs pos="98000">
                      <a:srgbClr val="FFBE00"/>
                    </a:gs>
                    <a:gs pos="78000">
                      <a:srgbClr val="C00000">
                        <a:lumMod val="75000"/>
                      </a:srgbClr>
                    </a:gs>
                  </a:gsLst>
                  <a:lin ang="8100000" scaled="1"/>
                  <a:tileRect/>
                </a:grad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Calibri" panose="020F0502020204030204"/>
                  <a:ea typeface="微软雅黑" panose="020B0503020204020204" pitchFamily="34" charset="-122"/>
                  <a:cs typeface="微软雅黑" panose="020B0503020204020204" pitchFamily="34" charset="-122"/>
                </a:endParaRPr>
              </a:p>
            </p:txBody>
          </p:sp>
          <p:sp>
            <p:nvSpPr>
              <p:cNvPr id="10" name="Freeform 5"/>
              <p:cNvSpPr/>
              <p:nvPr/>
            </p:nvSpPr>
            <p:spPr bwMode="auto">
              <a:xfrm flipV="1">
                <a:off x="2777385" y="1390165"/>
                <a:ext cx="1314666" cy="1314673"/>
              </a:xfrm>
              <a:prstGeom prst="ellipse">
                <a:avLst/>
              </a:prstGeom>
              <a:noFill/>
              <a:ln w="9525"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Calibri" panose="020F0502020204030204"/>
                  <a:ea typeface="微软雅黑" panose="020B0503020204020204" pitchFamily="34" charset="-122"/>
                  <a:cs typeface="微软雅黑" panose="020B0503020204020204" pitchFamily="34" charset="-122"/>
                </a:endParaRPr>
              </a:p>
            </p:txBody>
          </p:sp>
          <p:sp>
            <p:nvSpPr>
              <p:cNvPr id="13" name="任意多边形 12"/>
              <p:cNvSpPr/>
              <p:nvPr/>
            </p:nvSpPr>
            <p:spPr bwMode="auto">
              <a:xfrm flipV="1">
                <a:off x="2688967" y="1301749"/>
                <a:ext cx="1326031" cy="1238236"/>
              </a:xfrm>
              <a:custGeom>
                <a:avLst/>
                <a:gdLst>
                  <a:gd name="connsiteX0" fmla="*/ 745749 w 1326030"/>
                  <a:gd name="connsiteY0" fmla="*/ 1238236 h 1238236"/>
                  <a:gd name="connsiteX1" fmla="*/ 1273073 w 1326030"/>
                  <a:gd name="connsiteY1" fmla="*/ 1019809 h 1238236"/>
                  <a:gd name="connsiteX2" fmla="*/ 1326030 w 1326030"/>
                  <a:gd name="connsiteY2" fmla="*/ 955624 h 1238236"/>
                  <a:gd name="connsiteX3" fmla="*/ 1245552 w 1326030"/>
                  <a:gd name="connsiteY3" fmla="*/ 967907 h 1238236"/>
                  <a:gd name="connsiteX4" fmla="*/ 1147542 w 1326030"/>
                  <a:gd name="connsiteY4" fmla="*/ 972856 h 1238236"/>
                  <a:gd name="connsiteX5" fmla="*/ 188953 w 1326030"/>
                  <a:gd name="connsiteY5" fmla="*/ 14259 h 1238236"/>
                  <a:gd name="connsiteX6" fmla="*/ 189673 w 1326030"/>
                  <a:gd name="connsiteY6" fmla="*/ 0 h 1238236"/>
                  <a:gd name="connsiteX7" fmla="*/ 127362 w 1326030"/>
                  <a:gd name="connsiteY7" fmla="*/ 75522 h 1238236"/>
                  <a:gd name="connsiteX8" fmla="*/ 0 w 1326030"/>
                  <a:gd name="connsiteY8" fmla="*/ 492481 h 1238236"/>
                  <a:gd name="connsiteX9" fmla="*/ 745749 w 1326030"/>
                  <a:gd name="connsiteY9" fmla="*/ 1238236 h 123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6030" h="1238236">
                    <a:moveTo>
                      <a:pt x="745749" y="1238236"/>
                    </a:moveTo>
                    <a:cubicBezTo>
                      <a:pt x="951682" y="1238236"/>
                      <a:pt x="1138119" y="1154765"/>
                      <a:pt x="1273073" y="1019809"/>
                    </a:cubicBezTo>
                    <a:lnTo>
                      <a:pt x="1326030" y="955624"/>
                    </a:lnTo>
                    <a:lnTo>
                      <a:pt x="1245552" y="967907"/>
                    </a:lnTo>
                    <a:cubicBezTo>
                      <a:pt x="1213327" y="971180"/>
                      <a:pt x="1180631" y="972856"/>
                      <a:pt x="1147542" y="972856"/>
                    </a:cubicBezTo>
                    <a:cubicBezTo>
                      <a:pt x="618128" y="972856"/>
                      <a:pt x="188953" y="543678"/>
                      <a:pt x="188953" y="14259"/>
                    </a:cubicBezTo>
                    <a:lnTo>
                      <a:pt x="189673" y="0"/>
                    </a:lnTo>
                    <a:lnTo>
                      <a:pt x="127362" y="75522"/>
                    </a:lnTo>
                    <a:cubicBezTo>
                      <a:pt x="46952" y="194546"/>
                      <a:pt x="0" y="338030"/>
                      <a:pt x="0" y="492481"/>
                    </a:cubicBezTo>
                    <a:cubicBezTo>
                      <a:pt x="0" y="904350"/>
                      <a:pt x="333883" y="1238236"/>
                      <a:pt x="745749" y="1238236"/>
                    </a:cubicBezTo>
                    <a:close/>
                  </a:path>
                </a:pathLst>
              </a:custGeom>
              <a:gradFill flip="none" rotWithShape="1">
                <a:gsLst>
                  <a:gs pos="39000">
                    <a:srgbClr val="FFFFFF">
                      <a:alpha val="0"/>
                    </a:srgbClr>
                  </a:gs>
                  <a:gs pos="95000">
                    <a:srgbClr val="FFFFFF">
                      <a:alpha val="94000"/>
                    </a:srgbClr>
                  </a:gs>
                </a:gsLst>
                <a:lin ang="8100000" scaled="1"/>
                <a:tileRect/>
              </a:gradFill>
              <a:ln w="9525"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Calibri" panose="020F0502020204030204"/>
                  <a:ea typeface="微软雅黑" panose="020B0503020204020204" pitchFamily="34" charset="-122"/>
                  <a:cs typeface="微软雅黑" panose="020B0503020204020204" pitchFamily="34" charset="-122"/>
                </a:endParaRPr>
              </a:p>
            </p:txBody>
          </p:sp>
        </p:grpSp>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231032" y="1581106"/>
              <a:ext cx="1194518" cy="979772"/>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16" name="圆角矩形 15"/>
          <p:cNvSpPr/>
          <p:nvPr/>
        </p:nvSpPr>
        <p:spPr>
          <a:xfrm>
            <a:off x="5070075" y="2592901"/>
            <a:ext cx="1762723" cy="401328"/>
          </a:xfrm>
          <a:prstGeom prst="roundRect">
            <a:avLst>
              <a:gd name="adj" fmla="val 50000"/>
            </a:avLst>
          </a:prstGeom>
          <a:gradFill>
            <a:gsLst>
              <a:gs pos="0">
                <a:srgbClr val="E30000"/>
              </a:gs>
              <a:gs pos="100000">
                <a:srgbClr val="760303"/>
              </a:gs>
            </a:gsLst>
            <a:lin ang="5400000" scaled="0"/>
          </a:gra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alibri" panose="020F0502020204030204"/>
              <a:ea typeface="微软雅黑" panose="020B0503020204020204" pitchFamily="34" charset="-122"/>
              <a:cs typeface="微软雅黑" panose="020B0503020204020204" pitchFamily="34" charset="-122"/>
            </a:endParaRPr>
          </a:p>
        </p:txBody>
      </p:sp>
      <p:sp>
        <p:nvSpPr>
          <p:cNvPr id="18" name="TextBox 45"/>
          <p:cNvSpPr txBox="1"/>
          <p:nvPr/>
        </p:nvSpPr>
        <p:spPr>
          <a:xfrm>
            <a:off x="5396341" y="2633472"/>
            <a:ext cx="1160399" cy="287020"/>
          </a:xfrm>
          <a:prstGeom prst="rect">
            <a:avLst/>
          </a:prstGeom>
          <a:noFill/>
          <a:effectLst/>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65" b="0" i="0" u="none" strike="noStrike" kern="0" cap="none" spc="30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第二章节</a:t>
            </a:r>
          </a:p>
        </p:txBody>
      </p:sp>
      <p:sp>
        <p:nvSpPr>
          <p:cNvPr id="19" name="文本框 18"/>
          <p:cNvSpPr txBox="1"/>
          <p:nvPr/>
        </p:nvSpPr>
        <p:spPr>
          <a:xfrm>
            <a:off x="1859280" y="3048000"/>
            <a:ext cx="8174355" cy="2152015"/>
          </a:xfrm>
          <a:prstGeom prst="rect">
            <a:avLst/>
          </a:prstGeom>
          <a:noFill/>
        </p:spPr>
        <p:txBody>
          <a:bodyPr wrap="square" lIns="121826" tIns="60913" rIns="121826" bIns="60913" rtlCol="0">
            <a:spAutoFit/>
          </a:bodyPr>
          <a:lstStyle/>
          <a:p>
            <a:pPr algn="ctr" defTabSz="913130" fontAlgn="base">
              <a:spcBef>
                <a:spcPct val="0"/>
              </a:spcBef>
              <a:spcAft>
                <a:spcPct val="0"/>
              </a:spcAft>
              <a:defRPr/>
            </a:pPr>
            <a:r>
              <a:rPr lang="zh-CN" altLang="en-US" sz="6600" b="1" dirty="0">
                <a:gradFill>
                  <a:gsLst>
                    <a:gs pos="0">
                      <a:srgbClr val="E30000"/>
                    </a:gs>
                    <a:gs pos="100000">
                      <a:srgbClr val="FF0000"/>
                    </a:gs>
                  </a:gsLst>
                  <a:lin ang="5400000" scaled="0"/>
                </a:gradFill>
                <a:latin typeface="微软雅黑" panose="020B0503020204020204" pitchFamily="34" charset="-122"/>
                <a:ea typeface="微软雅黑" panose="020B0503020204020204" pitchFamily="34" charset="-122"/>
                <a:sym typeface="+mn-ea"/>
              </a:rPr>
              <a:t>逐章重点解读</a:t>
            </a:r>
            <a:endParaRPr lang="zh-CN" altLang="en-US" sz="6600" b="1" dirty="0">
              <a:gradFill>
                <a:gsLst>
                  <a:gs pos="0">
                    <a:srgbClr val="E30000"/>
                  </a:gs>
                  <a:gs pos="100000">
                    <a:srgbClr val="FF0000"/>
                  </a:gs>
                </a:gsLst>
                <a:lin ang="5400000" scaled="0"/>
              </a:gradFill>
              <a:latin typeface="微软雅黑" panose="020B0503020204020204" pitchFamily="34" charset="-122"/>
              <a:ea typeface="微软雅黑" panose="020B0503020204020204" pitchFamily="34" charset="-122"/>
            </a:endParaRPr>
          </a:p>
          <a:p>
            <a:pPr algn="ctr" defTabSz="913130" fontAlgn="base">
              <a:spcBef>
                <a:spcPct val="0"/>
              </a:spcBef>
              <a:spcAft>
                <a:spcPct val="0"/>
              </a:spcAft>
              <a:defRPr/>
            </a:pPr>
            <a:endParaRPr lang="zh-CN" altLang="en-US" sz="6600" b="1" dirty="0">
              <a:gradFill>
                <a:gsLst>
                  <a:gs pos="0">
                    <a:srgbClr val="E30000"/>
                  </a:gs>
                  <a:gs pos="100000">
                    <a:srgbClr val="FF0000"/>
                  </a:gs>
                </a:gsLst>
                <a:lin ang="54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 name="组合 19"/>
          <p:cNvGrpSpPr/>
          <p:nvPr/>
        </p:nvGrpSpPr>
        <p:grpSpPr>
          <a:xfrm>
            <a:off x="-56727" y="5594773"/>
            <a:ext cx="12327467" cy="1296247"/>
            <a:chOff x="-14" y="8760"/>
            <a:chExt cx="19228" cy="2040"/>
          </a:xfrm>
        </p:grpSpPr>
        <p:grpSp>
          <p:nvGrpSpPr>
            <p:cNvPr id="22" name="组合 14"/>
            <p:cNvGrpSpPr/>
            <p:nvPr/>
          </p:nvGrpSpPr>
          <p:grpSpPr>
            <a:xfrm flipV="1">
              <a:off x="-14" y="8760"/>
              <a:ext cx="19214" cy="2040"/>
              <a:chOff x="-13" y="-2"/>
              <a:chExt cx="12192001" cy="1295401"/>
            </a:xfrm>
          </p:grpSpPr>
          <p:pic>
            <p:nvPicPr>
              <p:cNvPr id="23" name="图片 22"/>
              <p:cNvPicPr>
                <a:picLocks noChangeAspect="1"/>
              </p:cNvPicPr>
              <p:nvPr/>
            </p:nvPicPr>
            <p:blipFill>
              <a:blip r:embed="rId4"/>
              <a:stretch>
                <a:fillRect/>
              </a:stretch>
            </p:blipFill>
            <p:spPr>
              <a:xfrm flipV="1">
                <a:off x="-13" y="-2"/>
                <a:ext cx="12192001" cy="1295401"/>
              </a:xfrm>
              <a:prstGeom prst="rect">
                <a:avLst/>
              </a:prstGeom>
              <a:noFill/>
              <a:ln w="9525">
                <a:noFill/>
              </a:ln>
            </p:spPr>
          </p:pic>
          <p:pic>
            <p:nvPicPr>
              <p:cNvPr id="24" name="图片 23" descr="liangxueyizuo3.png"/>
              <p:cNvPicPr>
                <a:picLocks noChangeAspect="1"/>
              </p:cNvPicPr>
              <p:nvPr/>
            </p:nvPicPr>
            <p:blipFill>
              <a:blip r:embed="rId5"/>
              <a:srcRect l="56876" t="72408" b="8908"/>
              <a:stretch>
                <a:fillRect/>
              </a:stretch>
            </p:blipFill>
            <p:spPr>
              <a:xfrm flipV="1">
                <a:off x="1" y="-2"/>
                <a:ext cx="12191982" cy="1104901"/>
              </a:xfrm>
              <a:prstGeom prst="rect">
                <a:avLst/>
              </a:prstGeom>
              <a:noFill/>
              <a:ln w="9525">
                <a:noFill/>
              </a:ln>
            </p:spPr>
          </p:pic>
        </p:grpSp>
        <p:pic>
          <p:nvPicPr>
            <p:cNvPr id="4" name="图片 3"/>
            <p:cNvPicPr>
              <a:picLocks noChangeAspect="1"/>
            </p:cNvPicPr>
            <p:nvPr/>
          </p:nvPicPr>
          <p:blipFill>
            <a:blip r:embed="rId6"/>
            <a:srcRect l="-212"/>
            <a:stretch>
              <a:fillRect/>
            </a:stretch>
          </p:blipFill>
          <p:spPr>
            <a:xfrm flipH="1">
              <a:off x="12720" y="8760"/>
              <a:ext cx="6494" cy="2040"/>
            </a:xfrm>
            <a:prstGeom prst="rect">
              <a:avLst/>
            </a:prstGeom>
            <a:noFill/>
            <a:ln w="9525">
              <a:noFill/>
            </a:ln>
          </p:spPr>
        </p:pic>
        <p:pic>
          <p:nvPicPr>
            <p:cNvPr id="5" name="图片 4"/>
            <p:cNvPicPr>
              <a:picLocks noChangeAspect="1"/>
            </p:cNvPicPr>
            <p:nvPr/>
          </p:nvPicPr>
          <p:blipFill>
            <a:blip r:embed="rId7"/>
            <a:stretch>
              <a:fillRect/>
            </a:stretch>
          </p:blipFill>
          <p:spPr>
            <a:xfrm>
              <a:off x="499" y="9244"/>
              <a:ext cx="3328" cy="1373"/>
            </a:xfrm>
            <a:prstGeom prst="rect">
              <a:avLst/>
            </a:prstGeom>
            <a:noFill/>
            <a:ln w="9525">
              <a:noFill/>
            </a:ln>
          </p:spPr>
        </p:pic>
      </p:grpSp>
      <p:pic>
        <p:nvPicPr>
          <p:cNvPr id="30" name="图片 29" descr="liangxueyizuo3.png"/>
          <p:cNvPicPr>
            <a:picLocks noChangeAspect="1"/>
          </p:cNvPicPr>
          <p:nvPr/>
        </p:nvPicPr>
        <p:blipFill>
          <a:blip r:embed="rId8"/>
          <a:stretch>
            <a:fillRect/>
          </a:stretch>
        </p:blipFill>
        <p:spPr>
          <a:xfrm>
            <a:off x="-12700" y="-51647"/>
            <a:ext cx="11501120" cy="1426633"/>
          </a:xfrm>
          <a:prstGeom prst="rect">
            <a:avLst/>
          </a:prstGeom>
          <a:noFill/>
          <a:ln w="9525">
            <a:noFill/>
          </a:ln>
        </p:spPr>
      </p:pic>
      <p:sp>
        <p:nvSpPr>
          <p:cNvPr id="28" name="文本框 5"/>
          <p:cNvSpPr txBox="1">
            <a:spLocks noChangeArrowheads="1"/>
          </p:cNvSpPr>
          <p:nvPr/>
        </p:nvSpPr>
        <p:spPr bwMode="auto">
          <a:xfrm>
            <a:off x="3060289" y="4149812"/>
            <a:ext cx="15544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defRPr>
                <a:solidFill>
                  <a:srgbClr val="000000"/>
                </a:solidFill>
                <a:latin typeface="微软雅黑" panose="020B0503020204020204" pitchFamily="34" charset="-122"/>
                <a:ea typeface="微软雅黑" panose="020B0503020204020204" pitchFamily="34" charset="-122"/>
              </a:defRPr>
            </a:lvl1pPr>
          </a:lstStyle>
          <a:p>
            <a:pPr algn="l"/>
            <a:r>
              <a:rPr lang="zh-CN" altLang="en-US"/>
              <a:t>第一章：总则</a:t>
            </a:r>
          </a:p>
        </p:txBody>
      </p:sp>
      <p:sp>
        <p:nvSpPr>
          <p:cNvPr id="31" name="Freeform 21"/>
          <p:cNvSpPr>
            <a:spLocks noEditPoints="1"/>
          </p:cNvSpPr>
          <p:nvPr/>
        </p:nvSpPr>
        <p:spPr bwMode="auto">
          <a:xfrm>
            <a:off x="2860684" y="4224065"/>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vert="horz" wrap="square" lIns="91428" tIns="45714" rIns="91428" bIns="45714" numCol="1" anchor="t" anchorCtr="0" compatLnSpc="1"/>
          <a:lstStyle/>
          <a:p>
            <a:endParaRPr lang="zh-CN" altLang="en-US">
              <a:solidFill>
                <a:schemeClr val="accent1"/>
              </a:solidFill>
            </a:endParaRPr>
          </a:p>
        </p:txBody>
      </p:sp>
      <p:sp>
        <p:nvSpPr>
          <p:cNvPr id="36" name="文本框 5"/>
          <p:cNvSpPr txBox="1">
            <a:spLocks noChangeArrowheads="1"/>
          </p:cNvSpPr>
          <p:nvPr/>
        </p:nvSpPr>
        <p:spPr bwMode="auto">
          <a:xfrm>
            <a:off x="6704242" y="4149812"/>
            <a:ext cx="20116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defRPr>
                <a:solidFill>
                  <a:srgbClr val="000000"/>
                </a:solidFill>
                <a:latin typeface="微软雅黑" panose="020B0503020204020204" pitchFamily="34" charset="-122"/>
                <a:ea typeface="微软雅黑" panose="020B0503020204020204" pitchFamily="34" charset="-122"/>
              </a:defRPr>
            </a:lvl1pPr>
          </a:lstStyle>
          <a:p>
            <a:pPr algn="l"/>
            <a:r>
              <a:rPr lang="zh-CN" altLang="en-US"/>
              <a:t>第五章：组织生活</a:t>
            </a:r>
          </a:p>
        </p:txBody>
      </p:sp>
      <p:sp>
        <p:nvSpPr>
          <p:cNvPr id="37" name="Freeform 21"/>
          <p:cNvSpPr>
            <a:spLocks noEditPoints="1"/>
          </p:cNvSpPr>
          <p:nvPr/>
        </p:nvSpPr>
        <p:spPr bwMode="auto">
          <a:xfrm>
            <a:off x="6504637" y="4224065"/>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vert="horz" wrap="square" lIns="91428" tIns="45714" rIns="91428" bIns="45714" numCol="1" anchor="t" anchorCtr="0" compatLnSpc="1"/>
          <a:lstStyle/>
          <a:p>
            <a:endParaRPr lang="zh-CN" altLang="en-US">
              <a:solidFill>
                <a:schemeClr val="accent1"/>
              </a:solidFill>
            </a:endParaRPr>
          </a:p>
        </p:txBody>
      </p:sp>
      <p:sp>
        <p:nvSpPr>
          <p:cNvPr id="38" name="文本框 5"/>
          <p:cNvSpPr txBox="1">
            <a:spLocks noChangeArrowheads="1"/>
          </p:cNvSpPr>
          <p:nvPr/>
        </p:nvSpPr>
        <p:spPr bwMode="auto">
          <a:xfrm>
            <a:off x="3060289" y="4491006"/>
            <a:ext cx="20116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defRPr>
                <a:solidFill>
                  <a:srgbClr val="000000"/>
                </a:solidFill>
                <a:latin typeface="微软雅黑" panose="020B0503020204020204" pitchFamily="34" charset="-122"/>
                <a:ea typeface="微软雅黑" panose="020B0503020204020204" pitchFamily="34" charset="-122"/>
              </a:defRPr>
            </a:lvl1pPr>
          </a:lstStyle>
          <a:p>
            <a:pPr algn="l"/>
            <a:r>
              <a:rPr lang="zh-CN" altLang="en-US"/>
              <a:t>第二章：组织设置</a:t>
            </a:r>
          </a:p>
        </p:txBody>
      </p:sp>
      <p:sp>
        <p:nvSpPr>
          <p:cNvPr id="39" name="Freeform 21"/>
          <p:cNvSpPr>
            <a:spLocks noEditPoints="1"/>
          </p:cNvSpPr>
          <p:nvPr/>
        </p:nvSpPr>
        <p:spPr bwMode="auto">
          <a:xfrm>
            <a:off x="2860684" y="4565259"/>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vert="horz" wrap="square" lIns="91428" tIns="45714" rIns="91428" bIns="45714" numCol="1" anchor="t" anchorCtr="0" compatLnSpc="1"/>
          <a:lstStyle/>
          <a:p>
            <a:endParaRPr lang="zh-CN" altLang="en-US">
              <a:solidFill>
                <a:schemeClr val="accent1"/>
              </a:solidFill>
            </a:endParaRPr>
          </a:p>
        </p:txBody>
      </p:sp>
      <p:sp>
        <p:nvSpPr>
          <p:cNvPr id="40" name="文本框 5"/>
          <p:cNvSpPr txBox="1">
            <a:spLocks noChangeArrowheads="1"/>
          </p:cNvSpPr>
          <p:nvPr/>
        </p:nvSpPr>
        <p:spPr bwMode="auto">
          <a:xfrm>
            <a:off x="6704242" y="4491006"/>
            <a:ext cx="29260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defRPr>
                <a:solidFill>
                  <a:srgbClr val="000000"/>
                </a:solidFill>
                <a:latin typeface="微软雅黑" panose="020B0503020204020204" pitchFamily="34" charset="-122"/>
                <a:ea typeface="微软雅黑" panose="020B0503020204020204" pitchFamily="34" charset="-122"/>
              </a:defRPr>
            </a:lvl1pPr>
          </a:lstStyle>
          <a:p>
            <a:pPr algn="l"/>
            <a:r>
              <a:rPr lang="zh-CN" altLang="en-US"/>
              <a:t>第六章：党支部委员会建设</a:t>
            </a:r>
          </a:p>
        </p:txBody>
      </p:sp>
      <p:sp>
        <p:nvSpPr>
          <p:cNvPr id="41" name="Freeform 21"/>
          <p:cNvSpPr>
            <a:spLocks noEditPoints="1"/>
          </p:cNvSpPr>
          <p:nvPr/>
        </p:nvSpPr>
        <p:spPr bwMode="auto">
          <a:xfrm>
            <a:off x="6504637" y="4565259"/>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vert="horz" wrap="square" lIns="91428" tIns="45714" rIns="91428" bIns="45714" numCol="1" anchor="t" anchorCtr="0" compatLnSpc="1"/>
          <a:lstStyle/>
          <a:p>
            <a:endParaRPr lang="zh-CN" altLang="en-US">
              <a:solidFill>
                <a:schemeClr val="accent1"/>
              </a:solidFill>
            </a:endParaRPr>
          </a:p>
        </p:txBody>
      </p:sp>
      <p:sp>
        <p:nvSpPr>
          <p:cNvPr id="42" name="文本框 5"/>
          <p:cNvSpPr txBox="1">
            <a:spLocks noChangeArrowheads="1"/>
          </p:cNvSpPr>
          <p:nvPr/>
        </p:nvSpPr>
        <p:spPr bwMode="auto">
          <a:xfrm>
            <a:off x="3060289" y="4873143"/>
            <a:ext cx="20116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defRPr>
                <a:solidFill>
                  <a:srgbClr val="000000"/>
                </a:solidFill>
                <a:latin typeface="微软雅黑" panose="020B0503020204020204" pitchFamily="34" charset="-122"/>
                <a:ea typeface="微软雅黑" panose="020B0503020204020204" pitchFamily="34" charset="-122"/>
              </a:defRPr>
            </a:lvl1pPr>
          </a:lstStyle>
          <a:p>
            <a:pPr algn="l"/>
            <a:r>
              <a:rPr lang="zh-CN" altLang="en-US"/>
              <a:t>第三章：基本任务</a:t>
            </a:r>
          </a:p>
        </p:txBody>
      </p:sp>
      <p:sp>
        <p:nvSpPr>
          <p:cNvPr id="43" name="Freeform 21"/>
          <p:cNvSpPr>
            <a:spLocks noEditPoints="1"/>
          </p:cNvSpPr>
          <p:nvPr/>
        </p:nvSpPr>
        <p:spPr bwMode="auto">
          <a:xfrm>
            <a:off x="2860684" y="494739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vert="horz" wrap="square" lIns="91428" tIns="45714" rIns="91428" bIns="45714" numCol="1" anchor="t" anchorCtr="0" compatLnSpc="1"/>
          <a:lstStyle/>
          <a:p>
            <a:endParaRPr lang="zh-CN" altLang="en-US">
              <a:solidFill>
                <a:schemeClr val="accent1"/>
              </a:solidFill>
            </a:endParaRPr>
          </a:p>
        </p:txBody>
      </p:sp>
      <p:sp>
        <p:nvSpPr>
          <p:cNvPr id="44" name="文本框 5"/>
          <p:cNvSpPr txBox="1">
            <a:spLocks noChangeArrowheads="1"/>
          </p:cNvSpPr>
          <p:nvPr/>
        </p:nvSpPr>
        <p:spPr bwMode="auto">
          <a:xfrm>
            <a:off x="6704242" y="4873143"/>
            <a:ext cx="20116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defRPr>
                <a:solidFill>
                  <a:srgbClr val="000000"/>
                </a:solidFill>
                <a:latin typeface="微软雅黑" panose="020B0503020204020204" pitchFamily="34" charset="-122"/>
                <a:ea typeface="微软雅黑" panose="020B0503020204020204" pitchFamily="34" charset="-122"/>
              </a:defRPr>
            </a:lvl1pPr>
          </a:lstStyle>
          <a:p>
            <a:pPr algn="l"/>
            <a:r>
              <a:rPr lang="zh-CN" altLang="en-US"/>
              <a:t>第七章：领导保障</a:t>
            </a:r>
          </a:p>
        </p:txBody>
      </p:sp>
      <p:sp>
        <p:nvSpPr>
          <p:cNvPr id="45" name="Freeform 21"/>
          <p:cNvSpPr>
            <a:spLocks noEditPoints="1"/>
          </p:cNvSpPr>
          <p:nvPr/>
        </p:nvSpPr>
        <p:spPr bwMode="auto">
          <a:xfrm>
            <a:off x="6504637" y="494739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vert="horz" wrap="square" lIns="91428" tIns="45714" rIns="91428" bIns="45714" numCol="1" anchor="t" anchorCtr="0" compatLnSpc="1"/>
          <a:lstStyle/>
          <a:p>
            <a:endParaRPr lang="zh-CN" altLang="en-US">
              <a:solidFill>
                <a:schemeClr val="accent1"/>
              </a:solidFill>
            </a:endParaRPr>
          </a:p>
        </p:txBody>
      </p:sp>
      <p:sp>
        <p:nvSpPr>
          <p:cNvPr id="73" name="文本框 5"/>
          <p:cNvSpPr txBox="1">
            <a:spLocks noChangeArrowheads="1"/>
          </p:cNvSpPr>
          <p:nvPr/>
        </p:nvSpPr>
        <p:spPr bwMode="auto">
          <a:xfrm>
            <a:off x="3060289" y="5214337"/>
            <a:ext cx="20116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defRPr>
                <a:solidFill>
                  <a:srgbClr val="000000"/>
                </a:solidFill>
                <a:latin typeface="微软雅黑" panose="020B0503020204020204" pitchFamily="34" charset="-122"/>
                <a:ea typeface="微软雅黑" panose="020B0503020204020204" pitchFamily="34" charset="-122"/>
              </a:defRPr>
            </a:lvl1pPr>
          </a:lstStyle>
          <a:p>
            <a:pPr algn="l"/>
            <a:r>
              <a:rPr lang="zh-CN" altLang="en-US"/>
              <a:t>第四章：工作机制</a:t>
            </a:r>
          </a:p>
        </p:txBody>
      </p:sp>
      <p:sp>
        <p:nvSpPr>
          <p:cNvPr id="74" name="Freeform 21"/>
          <p:cNvSpPr>
            <a:spLocks noEditPoints="1"/>
          </p:cNvSpPr>
          <p:nvPr/>
        </p:nvSpPr>
        <p:spPr bwMode="auto">
          <a:xfrm>
            <a:off x="2860684" y="5288590"/>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vert="horz" wrap="square" lIns="91428" tIns="45714" rIns="91428" bIns="45714" numCol="1" anchor="t" anchorCtr="0" compatLnSpc="1"/>
          <a:lstStyle/>
          <a:p>
            <a:endParaRPr lang="zh-CN" altLang="en-US">
              <a:solidFill>
                <a:schemeClr val="accent1"/>
              </a:solidFill>
            </a:endParaRPr>
          </a:p>
        </p:txBody>
      </p:sp>
      <p:sp>
        <p:nvSpPr>
          <p:cNvPr id="75" name="文本框 5"/>
          <p:cNvSpPr txBox="1">
            <a:spLocks noChangeArrowheads="1"/>
          </p:cNvSpPr>
          <p:nvPr/>
        </p:nvSpPr>
        <p:spPr bwMode="auto">
          <a:xfrm>
            <a:off x="6704242" y="5214337"/>
            <a:ext cx="15544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defRPr>
                <a:solidFill>
                  <a:srgbClr val="000000"/>
                </a:solidFill>
                <a:latin typeface="微软雅黑" panose="020B0503020204020204" pitchFamily="34" charset="-122"/>
                <a:ea typeface="微软雅黑" panose="020B0503020204020204" pitchFamily="34" charset="-122"/>
              </a:defRPr>
            </a:lvl1pPr>
          </a:lstStyle>
          <a:p>
            <a:pPr algn="l"/>
            <a:r>
              <a:rPr lang="zh-CN" altLang="en-US"/>
              <a:t>第八章：附则</a:t>
            </a:r>
          </a:p>
        </p:txBody>
      </p:sp>
      <p:sp>
        <p:nvSpPr>
          <p:cNvPr id="76" name="Freeform 21"/>
          <p:cNvSpPr>
            <a:spLocks noEditPoints="1"/>
          </p:cNvSpPr>
          <p:nvPr/>
        </p:nvSpPr>
        <p:spPr bwMode="auto">
          <a:xfrm>
            <a:off x="6504637" y="5288590"/>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vert="horz" wrap="square" lIns="91428" tIns="45714" rIns="91428" bIns="45714" numCol="1" anchor="t" anchorCtr="0" compatLnSpc="1"/>
          <a:lstStyle/>
          <a:p>
            <a:endParaRPr lang="zh-CN" altLang="en-US">
              <a:solidFill>
                <a:schemeClr val="accent1"/>
              </a:solidFill>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Requires="p14" p14:dur="1500" advClick="0" advTm="4773">
        <p15:prstTrans prst="wind"/>
      </p:transition>
    </mc:Choice>
    <mc:Fallback>
      <p:transition advClick="0" advTm="477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500"/>
                                        <p:tgtEl>
                                          <p:spTgt spid="2"/>
                                        </p:tgtEl>
                                      </p:cBhvr>
                                    </p:animEffect>
                                    <p:anim calcmode="lin" valueType="num">
                                      <p:cBhvr>
                                        <p:cTn id="19" dur="1500" fill="hold"/>
                                        <p:tgtEl>
                                          <p:spTgt spid="2"/>
                                        </p:tgtEl>
                                        <p:attrNameLst>
                                          <p:attrName>ppt_x</p:attrName>
                                        </p:attrNameLst>
                                      </p:cBhvr>
                                      <p:tavLst>
                                        <p:tav tm="0">
                                          <p:val>
                                            <p:strVal val="#ppt_x"/>
                                          </p:val>
                                        </p:tav>
                                        <p:tav tm="100000">
                                          <p:val>
                                            <p:strVal val="#ppt_x"/>
                                          </p:val>
                                        </p:tav>
                                      </p:tavLst>
                                    </p:anim>
                                    <p:anim calcmode="lin" valueType="num">
                                      <p:cBhvr>
                                        <p:cTn id="20" dur="1500" fill="hold"/>
                                        <p:tgtEl>
                                          <p:spTgt spid="2"/>
                                        </p:tgtEl>
                                        <p:attrNameLst>
                                          <p:attrName>ppt_y</p:attrName>
                                        </p:attrNameLst>
                                      </p:cBhvr>
                                      <p:tavLst>
                                        <p:tav tm="0">
                                          <p:val>
                                            <p:strVal val="#ppt_y-.1"/>
                                          </p:val>
                                        </p:tav>
                                        <p:tav tm="100000">
                                          <p:val>
                                            <p:strVal val="#ppt_y"/>
                                          </p:val>
                                        </p:tav>
                                      </p:tavLst>
                                    </p:anim>
                                  </p:childTnLst>
                                </p:cTn>
                              </p:par>
                              <p:par>
                                <p:cTn id="21" presetID="53" presetClass="entr" presetSubtype="16"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1500" fill="hold"/>
                                        <p:tgtEl>
                                          <p:spTgt spid="18"/>
                                        </p:tgtEl>
                                        <p:attrNameLst>
                                          <p:attrName>ppt_w</p:attrName>
                                        </p:attrNameLst>
                                      </p:cBhvr>
                                      <p:tavLst>
                                        <p:tav tm="0">
                                          <p:val>
                                            <p:fltVal val="0"/>
                                          </p:val>
                                        </p:tav>
                                        <p:tav tm="100000">
                                          <p:val>
                                            <p:strVal val="#ppt_w"/>
                                          </p:val>
                                        </p:tav>
                                      </p:tavLst>
                                    </p:anim>
                                    <p:anim calcmode="lin" valueType="num">
                                      <p:cBhvr>
                                        <p:cTn id="24" dur="1500" fill="hold"/>
                                        <p:tgtEl>
                                          <p:spTgt spid="18"/>
                                        </p:tgtEl>
                                        <p:attrNameLst>
                                          <p:attrName>ppt_h</p:attrName>
                                        </p:attrNameLst>
                                      </p:cBhvr>
                                      <p:tavLst>
                                        <p:tav tm="0">
                                          <p:val>
                                            <p:fltVal val="0"/>
                                          </p:val>
                                        </p:tav>
                                        <p:tav tm="100000">
                                          <p:val>
                                            <p:strVal val="#ppt_h"/>
                                          </p:val>
                                        </p:tav>
                                      </p:tavLst>
                                    </p:anim>
                                    <p:animEffect transition="in" filter="fade">
                                      <p:cBhvr>
                                        <p:cTn id="25" dur="1500"/>
                                        <p:tgtEl>
                                          <p:spTgt spid="1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1500" fill="hold"/>
                                        <p:tgtEl>
                                          <p:spTgt spid="16"/>
                                        </p:tgtEl>
                                        <p:attrNameLst>
                                          <p:attrName>ppt_w</p:attrName>
                                        </p:attrNameLst>
                                      </p:cBhvr>
                                      <p:tavLst>
                                        <p:tav tm="0">
                                          <p:val>
                                            <p:fltVal val="0"/>
                                          </p:val>
                                        </p:tav>
                                        <p:tav tm="100000">
                                          <p:val>
                                            <p:strVal val="#ppt_w"/>
                                          </p:val>
                                        </p:tav>
                                      </p:tavLst>
                                    </p:anim>
                                    <p:anim calcmode="lin" valueType="num">
                                      <p:cBhvr>
                                        <p:cTn id="29" dur="1500" fill="hold"/>
                                        <p:tgtEl>
                                          <p:spTgt spid="16"/>
                                        </p:tgtEl>
                                        <p:attrNameLst>
                                          <p:attrName>ppt_h</p:attrName>
                                        </p:attrNameLst>
                                      </p:cBhvr>
                                      <p:tavLst>
                                        <p:tav tm="0">
                                          <p:val>
                                            <p:fltVal val="0"/>
                                          </p:val>
                                        </p:tav>
                                        <p:tav tm="100000">
                                          <p:val>
                                            <p:strVal val="#ppt_h"/>
                                          </p:val>
                                        </p:tav>
                                      </p:tavLst>
                                    </p:anim>
                                    <p:animEffect transition="in" filter="fade">
                                      <p:cBhvr>
                                        <p:cTn id="30" dur="1500"/>
                                        <p:tgtEl>
                                          <p:spTgt spid="16"/>
                                        </p:tgtEl>
                                      </p:cBhvr>
                                    </p:animEffect>
                                  </p:childTnLst>
                                </p:cTn>
                              </p:par>
                              <p:par>
                                <p:cTn id="31" presetID="42" presetClass="entr" presetSubtype="0" fill="hold" grpId="0" nodeType="withEffect">
                                  <p:stCondLst>
                                    <p:cond delay="500"/>
                                  </p:stCondLst>
                                  <p:iterate type="lt">
                                    <p:tmPct val="10000"/>
                                  </p:iterate>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p:cTn id="39" dur="500" fill="hold"/>
                                        <p:tgtEl>
                                          <p:spTgt spid="31"/>
                                        </p:tgtEl>
                                        <p:attrNameLst>
                                          <p:attrName>ppt_w</p:attrName>
                                        </p:attrNameLst>
                                      </p:cBhvr>
                                      <p:tavLst>
                                        <p:tav tm="0">
                                          <p:val>
                                            <p:fltVal val="0"/>
                                          </p:val>
                                        </p:tav>
                                        <p:tav tm="100000">
                                          <p:val>
                                            <p:strVal val="#ppt_w"/>
                                          </p:val>
                                        </p:tav>
                                      </p:tavLst>
                                    </p:anim>
                                    <p:anim calcmode="lin" valueType="num">
                                      <p:cBhvr>
                                        <p:cTn id="40" dur="500" fill="hold"/>
                                        <p:tgtEl>
                                          <p:spTgt spid="31"/>
                                        </p:tgtEl>
                                        <p:attrNameLst>
                                          <p:attrName>ppt_h</p:attrName>
                                        </p:attrNameLst>
                                      </p:cBhvr>
                                      <p:tavLst>
                                        <p:tav tm="0">
                                          <p:val>
                                            <p:fltVal val="0"/>
                                          </p:val>
                                        </p:tav>
                                        <p:tav tm="100000">
                                          <p:val>
                                            <p:strVal val="#ppt_h"/>
                                          </p:val>
                                        </p:tav>
                                      </p:tavLst>
                                    </p:anim>
                                    <p:animEffect transition="in" filter="fade">
                                      <p:cBhvr>
                                        <p:cTn id="41" dur="500"/>
                                        <p:tgtEl>
                                          <p:spTgt spid="3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37"/>
                                        </p:tgtEl>
                                        <p:attrNameLst>
                                          <p:attrName>style.visibility</p:attrName>
                                        </p:attrNameLst>
                                      </p:cBhvr>
                                      <p:to>
                                        <p:strVal val="visible"/>
                                      </p:to>
                                    </p:set>
                                    <p:anim calcmode="lin" valueType="num">
                                      <p:cBhvr>
                                        <p:cTn id="44" dur="500" fill="hold"/>
                                        <p:tgtEl>
                                          <p:spTgt spid="37"/>
                                        </p:tgtEl>
                                        <p:attrNameLst>
                                          <p:attrName>ppt_w</p:attrName>
                                        </p:attrNameLst>
                                      </p:cBhvr>
                                      <p:tavLst>
                                        <p:tav tm="0">
                                          <p:val>
                                            <p:fltVal val="0"/>
                                          </p:val>
                                        </p:tav>
                                        <p:tav tm="100000">
                                          <p:val>
                                            <p:strVal val="#ppt_w"/>
                                          </p:val>
                                        </p:tav>
                                      </p:tavLst>
                                    </p:anim>
                                    <p:anim calcmode="lin" valueType="num">
                                      <p:cBhvr>
                                        <p:cTn id="45" dur="500" fill="hold"/>
                                        <p:tgtEl>
                                          <p:spTgt spid="37"/>
                                        </p:tgtEl>
                                        <p:attrNameLst>
                                          <p:attrName>ppt_h</p:attrName>
                                        </p:attrNameLst>
                                      </p:cBhvr>
                                      <p:tavLst>
                                        <p:tav tm="0">
                                          <p:val>
                                            <p:fltVal val="0"/>
                                          </p:val>
                                        </p:tav>
                                        <p:tav tm="100000">
                                          <p:val>
                                            <p:strVal val="#ppt_h"/>
                                          </p:val>
                                        </p:tav>
                                      </p:tavLst>
                                    </p:anim>
                                    <p:animEffect transition="in" filter="fade">
                                      <p:cBhvr>
                                        <p:cTn id="46" dur="500"/>
                                        <p:tgtEl>
                                          <p:spTgt spid="37"/>
                                        </p:tgtEl>
                                      </p:cBhvr>
                                    </p:animEffect>
                                  </p:childTnLst>
                                </p:cTn>
                              </p:par>
                              <p:par>
                                <p:cTn id="47" presetID="53" presetClass="entr" presetSubtype="16" fill="hold" grpId="0" nodeType="withEffect">
                                  <p:stCondLst>
                                    <p:cond delay="200"/>
                                  </p:stCondLst>
                                  <p:childTnLst>
                                    <p:set>
                                      <p:cBhvr>
                                        <p:cTn id="48" dur="1" fill="hold">
                                          <p:stCondLst>
                                            <p:cond delay="0"/>
                                          </p:stCondLst>
                                        </p:cTn>
                                        <p:tgtEl>
                                          <p:spTgt spid="39"/>
                                        </p:tgtEl>
                                        <p:attrNameLst>
                                          <p:attrName>style.visibility</p:attrName>
                                        </p:attrNameLst>
                                      </p:cBhvr>
                                      <p:to>
                                        <p:strVal val="visible"/>
                                      </p:to>
                                    </p:set>
                                    <p:anim calcmode="lin" valueType="num">
                                      <p:cBhvr>
                                        <p:cTn id="49" dur="500" fill="hold"/>
                                        <p:tgtEl>
                                          <p:spTgt spid="39"/>
                                        </p:tgtEl>
                                        <p:attrNameLst>
                                          <p:attrName>ppt_w</p:attrName>
                                        </p:attrNameLst>
                                      </p:cBhvr>
                                      <p:tavLst>
                                        <p:tav tm="0">
                                          <p:val>
                                            <p:fltVal val="0"/>
                                          </p:val>
                                        </p:tav>
                                        <p:tav tm="100000">
                                          <p:val>
                                            <p:strVal val="#ppt_w"/>
                                          </p:val>
                                        </p:tav>
                                      </p:tavLst>
                                    </p:anim>
                                    <p:anim calcmode="lin" valueType="num">
                                      <p:cBhvr>
                                        <p:cTn id="50" dur="500" fill="hold"/>
                                        <p:tgtEl>
                                          <p:spTgt spid="39"/>
                                        </p:tgtEl>
                                        <p:attrNameLst>
                                          <p:attrName>ppt_h</p:attrName>
                                        </p:attrNameLst>
                                      </p:cBhvr>
                                      <p:tavLst>
                                        <p:tav tm="0">
                                          <p:val>
                                            <p:fltVal val="0"/>
                                          </p:val>
                                        </p:tav>
                                        <p:tav tm="100000">
                                          <p:val>
                                            <p:strVal val="#ppt_h"/>
                                          </p:val>
                                        </p:tav>
                                      </p:tavLst>
                                    </p:anim>
                                    <p:animEffect transition="in" filter="fade">
                                      <p:cBhvr>
                                        <p:cTn id="51" dur="500"/>
                                        <p:tgtEl>
                                          <p:spTgt spid="39"/>
                                        </p:tgtEl>
                                      </p:cBhvr>
                                    </p:animEffect>
                                  </p:childTnLst>
                                </p:cTn>
                              </p:par>
                              <p:par>
                                <p:cTn id="52" presetID="53" presetClass="entr" presetSubtype="16" fill="hold" grpId="0" nodeType="withEffect">
                                  <p:stCondLst>
                                    <p:cond delay="300"/>
                                  </p:stCondLst>
                                  <p:childTnLst>
                                    <p:set>
                                      <p:cBhvr>
                                        <p:cTn id="53" dur="1" fill="hold">
                                          <p:stCondLst>
                                            <p:cond delay="0"/>
                                          </p:stCondLst>
                                        </p:cTn>
                                        <p:tgtEl>
                                          <p:spTgt spid="41"/>
                                        </p:tgtEl>
                                        <p:attrNameLst>
                                          <p:attrName>style.visibility</p:attrName>
                                        </p:attrNameLst>
                                      </p:cBhvr>
                                      <p:to>
                                        <p:strVal val="visible"/>
                                      </p:to>
                                    </p:set>
                                    <p:anim calcmode="lin" valueType="num">
                                      <p:cBhvr>
                                        <p:cTn id="54" dur="500" fill="hold"/>
                                        <p:tgtEl>
                                          <p:spTgt spid="41"/>
                                        </p:tgtEl>
                                        <p:attrNameLst>
                                          <p:attrName>ppt_w</p:attrName>
                                        </p:attrNameLst>
                                      </p:cBhvr>
                                      <p:tavLst>
                                        <p:tav tm="0">
                                          <p:val>
                                            <p:fltVal val="0"/>
                                          </p:val>
                                        </p:tav>
                                        <p:tav tm="100000">
                                          <p:val>
                                            <p:strVal val="#ppt_w"/>
                                          </p:val>
                                        </p:tav>
                                      </p:tavLst>
                                    </p:anim>
                                    <p:anim calcmode="lin" valueType="num">
                                      <p:cBhvr>
                                        <p:cTn id="55" dur="500" fill="hold"/>
                                        <p:tgtEl>
                                          <p:spTgt spid="41"/>
                                        </p:tgtEl>
                                        <p:attrNameLst>
                                          <p:attrName>ppt_h</p:attrName>
                                        </p:attrNameLst>
                                      </p:cBhvr>
                                      <p:tavLst>
                                        <p:tav tm="0">
                                          <p:val>
                                            <p:fltVal val="0"/>
                                          </p:val>
                                        </p:tav>
                                        <p:tav tm="100000">
                                          <p:val>
                                            <p:strVal val="#ppt_h"/>
                                          </p:val>
                                        </p:tav>
                                      </p:tavLst>
                                    </p:anim>
                                    <p:animEffect transition="in" filter="fade">
                                      <p:cBhvr>
                                        <p:cTn id="56" dur="500"/>
                                        <p:tgtEl>
                                          <p:spTgt spid="41"/>
                                        </p:tgtEl>
                                      </p:cBhvr>
                                    </p:animEffect>
                                  </p:childTnLst>
                                </p:cTn>
                              </p:par>
                              <p:par>
                                <p:cTn id="57" presetID="53" presetClass="entr" presetSubtype="16" fill="hold" grpId="0" nodeType="withEffect">
                                  <p:stCondLst>
                                    <p:cond delay="400"/>
                                  </p:stCondLst>
                                  <p:childTnLst>
                                    <p:set>
                                      <p:cBhvr>
                                        <p:cTn id="58" dur="1" fill="hold">
                                          <p:stCondLst>
                                            <p:cond delay="0"/>
                                          </p:stCondLst>
                                        </p:cTn>
                                        <p:tgtEl>
                                          <p:spTgt spid="43"/>
                                        </p:tgtEl>
                                        <p:attrNameLst>
                                          <p:attrName>style.visibility</p:attrName>
                                        </p:attrNameLst>
                                      </p:cBhvr>
                                      <p:to>
                                        <p:strVal val="visible"/>
                                      </p:to>
                                    </p:set>
                                    <p:anim calcmode="lin" valueType="num">
                                      <p:cBhvr>
                                        <p:cTn id="59" dur="500" fill="hold"/>
                                        <p:tgtEl>
                                          <p:spTgt spid="43"/>
                                        </p:tgtEl>
                                        <p:attrNameLst>
                                          <p:attrName>ppt_w</p:attrName>
                                        </p:attrNameLst>
                                      </p:cBhvr>
                                      <p:tavLst>
                                        <p:tav tm="0">
                                          <p:val>
                                            <p:fltVal val="0"/>
                                          </p:val>
                                        </p:tav>
                                        <p:tav tm="100000">
                                          <p:val>
                                            <p:strVal val="#ppt_w"/>
                                          </p:val>
                                        </p:tav>
                                      </p:tavLst>
                                    </p:anim>
                                    <p:anim calcmode="lin" valueType="num">
                                      <p:cBhvr>
                                        <p:cTn id="60" dur="500" fill="hold"/>
                                        <p:tgtEl>
                                          <p:spTgt spid="43"/>
                                        </p:tgtEl>
                                        <p:attrNameLst>
                                          <p:attrName>ppt_h</p:attrName>
                                        </p:attrNameLst>
                                      </p:cBhvr>
                                      <p:tavLst>
                                        <p:tav tm="0">
                                          <p:val>
                                            <p:fltVal val="0"/>
                                          </p:val>
                                        </p:tav>
                                        <p:tav tm="100000">
                                          <p:val>
                                            <p:strVal val="#ppt_h"/>
                                          </p:val>
                                        </p:tav>
                                      </p:tavLst>
                                    </p:anim>
                                    <p:animEffect transition="in" filter="fade">
                                      <p:cBhvr>
                                        <p:cTn id="61" dur="500"/>
                                        <p:tgtEl>
                                          <p:spTgt spid="43"/>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animEffect transition="in" filter="fade">
                                      <p:cBhvr>
                                        <p:cTn id="66" dur="500"/>
                                        <p:tgtEl>
                                          <p:spTgt spid="45"/>
                                        </p:tgtEl>
                                      </p:cBhvr>
                                    </p:animEffect>
                                  </p:childTnLst>
                                </p:cTn>
                              </p:par>
                              <p:par>
                                <p:cTn id="67" presetID="53" presetClass="entr" presetSubtype="16" fill="hold" grpId="0" nodeType="withEffect">
                                  <p:stCondLst>
                                    <p:cond delay="600"/>
                                  </p:stCondLst>
                                  <p:childTnLst>
                                    <p:set>
                                      <p:cBhvr>
                                        <p:cTn id="68" dur="1" fill="hold">
                                          <p:stCondLst>
                                            <p:cond delay="0"/>
                                          </p:stCondLst>
                                        </p:cTn>
                                        <p:tgtEl>
                                          <p:spTgt spid="74"/>
                                        </p:tgtEl>
                                        <p:attrNameLst>
                                          <p:attrName>style.visibility</p:attrName>
                                        </p:attrNameLst>
                                      </p:cBhvr>
                                      <p:to>
                                        <p:strVal val="visible"/>
                                      </p:to>
                                    </p:set>
                                    <p:anim calcmode="lin" valueType="num">
                                      <p:cBhvr>
                                        <p:cTn id="69" dur="500" fill="hold"/>
                                        <p:tgtEl>
                                          <p:spTgt spid="74"/>
                                        </p:tgtEl>
                                        <p:attrNameLst>
                                          <p:attrName>ppt_w</p:attrName>
                                        </p:attrNameLst>
                                      </p:cBhvr>
                                      <p:tavLst>
                                        <p:tav tm="0">
                                          <p:val>
                                            <p:fltVal val="0"/>
                                          </p:val>
                                        </p:tav>
                                        <p:tav tm="100000">
                                          <p:val>
                                            <p:strVal val="#ppt_w"/>
                                          </p:val>
                                        </p:tav>
                                      </p:tavLst>
                                    </p:anim>
                                    <p:anim calcmode="lin" valueType="num">
                                      <p:cBhvr>
                                        <p:cTn id="70" dur="500" fill="hold"/>
                                        <p:tgtEl>
                                          <p:spTgt spid="74"/>
                                        </p:tgtEl>
                                        <p:attrNameLst>
                                          <p:attrName>ppt_h</p:attrName>
                                        </p:attrNameLst>
                                      </p:cBhvr>
                                      <p:tavLst>
                                        <p:tav tm="0">
                                          <p:val>
                                            <p:fltVal val="0"/>
                                          </p:val>
                                        </p:tav>
                                        <p:tav tm="100000">
                                          <p:val>
                                            <p:strVal val="#ppt_h"/>
                                          </p:val>
                                        </p:tav>
                                      </p:tavLst>
                                    </p:anim>
                                    <p:animEffect transition="in" filter="fade">
                                      <p:cBhvr>
                                        <p:cTn id="71" dur="500"/>
                                        <p:tgtEl>
                                          <p:spTgt spid="74"/>
                                        </p:tgtEl>
                                      </p:cBhvr>
                                    </p:animEffect>
                                  </p:childTnLst>
                                </p:cTn>
                              </p:par>
                              <p:par>
                                <p:cTn id="72" presetID="53" presetClass="entr" presetSubtype="16" fill="hold" grpId="0" nodeType="withEffect">
                                  <p:stCondLst>
                                    <p:cond delay="700"/>
                                  </p:stCondLst>
                                  <p:childTnLst>
                                    <p:set>
                                      <p:cBhvr>
                                        <p:cTn id="73" dur="1" fill="hold">
                                          <p:stCondLst>
                                            <p:cond delay="0"/>
                                          </p:stCondLst>
                                        </p:cTn>
                                        <p:tgtEl>
                                          <p:spTgt spid="76"/>
                                        </p:tgtEl>
                                        <p:attrNameLst>
                                          <p:attrName>style.visibility</p:attrName>
                                        </p:attrNameLst>
                                      </p:cBhvr>
                                      <p:to>
                                        <p:strVal val="visible"/>
                                      </p:to>
                                    </p:set>
                                    <p:anim calcmode="lin" valueType="num">
                                      <p:cBhvr>
                                        <p:cTn id="74" dur="500" fill="hold"/>
                                        <p:tgtEl>
                                          <p:spTgt spid="76"/>
                                        </p:tgtEl>
                                        <p:attrNameLst>
                                          <p:attrName>ppt_w</p:attrName>
                                        </p:attrNameLst>
                                      </p:cBhvr>
                                      <p:tavLst>
                                        <p:tav tm="0">
                                          <p:val>
                                            <p:fltVal val="0"/>
                                          </p:val>
                                        </p:tav>
                                        <p:tav tm="100000">
                                          <p:val>
                                            <p:strVal val="#ppt_w"/>
                                          </p:val>
                                        </p:tav>
                                      </p:tavLst>
                                    </p:anim>
                                    <p:anim calcmode="lin" valueType="num">
                                      <p:cBhvr>
                                        <p:cTn id="75" dur="500" fill="hold"/>
                                        <p:tgtEl>
                                          <p:spTgt spid="76"/>
                                        </p:tgtEl>
                                        <p:attrNameLst>
                                          <p:attrName>ppt_h</p:attrName>
                                        </p:attrNameLst>
                                      </p:cBhvr>
                                      <p:tavLst>
                                        <p:tav tm="0">
                                          <p:val>
                                            <p:fltVal val="0"/>
                                          </p:val>
                                        </p:tav>
                                        <p:tav tm="100000">
                                          <p:val>
                                            <p:strVal val="#ppt_h"/>
                                          </p:val>
                                        </p:tav>
                                      </p:tavLst>
                                    </p:anim>
                                    <p:animEffect transition="in" filter="fade">
                                      <p:cBhvr>
                                        <p:cTn id="76" dur="500"/>
                                        <p:tgtEl>
                                          <p:spTgt spid="76"/>
                                        </p:tgtEl>
                                      </p:cBhvr>
                                    </p:animEffect>
                                  </p:childTnLst>
                                </p:cTn>
                              </p:par>
                            </p:childTnLst>
                          </p:cTn>
                        </p:par>
                        <p:par>
                          <p:cTn id="77" fill="hold">
                            <p:stCondLst>
                              <p:cond delay="3500"/>
                            </p:stCondLst>
                            <p:childTnLst>
                              <p:par>
                                <p:cTn id="78" presetID="22" presetClass="entr" presetSubtype="8" fill="hold" grpId="1"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wipe(left)">
                                      <p:cBhvr>
                                        <p:cTn id="80" dur="500"/>
                                        <p:tgtEl>
                                          <p:spTgt spid="28"/>
                                        </p:tgtEl>
                                      </p:cBhvr>
                                    </p:animEffect>
                                  </p:childTnLst>
                                </p:cTn>
                              </p:par>
                              <p:par>
                                <p:cTn id="81" presetID="22" presetClass="entr" presetSubtype="8" fill="hold" grpId="1" nodeType="withEffect">
                                  <p:stCondLst>
                                    <p:cond delay="100"/>
                                  </p:stCondLst>
                                  <p:childTnLst>
                                    <p:set>
                                      <p:cBhvr>
                                        <p:cTn id="82" dur="1" fill="hold">
                                          <p:stCondLst>
                                            <p:cond delay="0"/>
                                          </p:stCondLst>
                                        </p:cTn>
                                        <p:tgtEl>
                                          <p:spTgt spid="36"/>
                                        </p:tgtEl>
                                        <p:attrNameLst>
                                          <p:attrName>style.visibility</p:attrName>
                                        </p:attrNameLst>
                                      </p:cBhvr>
                                      <p:to>
                                        <p:strVal val="visible"/>
                                      </p:to>
                                    </p:set>
                                    <p:animEffect transition="in" filter="wipe(left)">
                                      <p:cBhvr>
                                        <p:cTn id="83" dur="500"/>
                                        <p:tgtEl>
                                          <p:spTgt spid="36"/>
                                        </p:tgtEl>
                                      </p:cBhvr>
                                    </p:animEffect>
                                  </p:childTnLst>
                                </p:cTn>
                              </p:par>
                              <p:par>
                                <p:cTn id="84" presetID="22" presetClass="entr" presetSubtype="8" fill="hold" grpId="1" nodeType="withEffect">
                                  <p:stCondLst>
                                    <p:cond delay="200"/>
                                  </p:stCondLst>
                                  <p:childTnLst>
                                    <p:set>
                                      <p:cBhvr>
                                        <p:cTn id="85" dur="1" fill="hold">
                                          <p:stCondLst>
                                            <p:cond delay="0"/>
                                          </p:stCondLst>
                                        </p:cTn>
                                        <p:tgtEl>
                                          <p:spTgt spid="38"/>
                                        </p:tgtEl>
                                        <p:attrNameLst>
                                          <p:attrName>style.visibility</p:attrName>
                                        </p:attrNameLst>
                                      </p:cBhvr>
                                      <p:to>
                                        <p:strVal val="visible"/>
                                      </p:to>
                                    </p:set>
                                    <p:animEffect transition="in" filter="wipe(left)">
                                      <p:cBhvr>
                                        <p:cTn id="86" dur="500"/>
                                        <p:tgtEl>
                                          <p:spTgt spid="38"/>
                                        </p:tgtEl>
                                      </p:cBhvr>
                                    </p:animEffect>
                                  </p:childTnLst>
                                </p:cTn>
                              </p:par>
                              <p:par>
                                <p:cTn id="87" presetID="22" presetClass="entr" presetSubtype="8" fill="hold" grpId="1" nodeType="withEffect">
                                  <p:stCondLst>
                                    <p:cond delay="300"/>
                                  </p:stCondLst>
                                  <p:childTnLst>
                                    <p:set>
                                      <p:cBhvr>
                                        <p:cTn id="88" dur="1" fill="hold">
                                          <p:stCondLst>
                                            <p:cond delay="0"/>
                                          </p:stCondLst>
                                        </p:cTn>
                                        <p:tgtEl>
                                          <p:spTgt spid="40"/>
                                        </p:tgtEl>
                                        <p:attrNameLst>
                                          <p:attrName>style.visibility</p:attrName>
                                        </p:attrNameLst>
                                      </p:cBhvr>
                                      <p:to>
                                        <p:strVal val="visible"/>
                                      </p:to>
                                    </p:set>
                                    <p:animEffect transition="in" filter="wipe(left)">
                                      <p:cBhvr>
                                        <p:cTn id="89" dur="500"/>
                                        <p:tgtEl>
                                          <p:spTgt spid="40"/>
                                        </p:tgtEl>
                                      </p:cBhvr>
                                    </p:animEffect>
                                  </p:childTnLst>
                                </p:cTn>
                              </p:par>
                              <p:par>
                                <p:cTn id="90" presetID="22" presetClass="entr" presetSubtype="8" fill="hold" grpId="1" nodeType="withEffect">
                                  <p:stCondLst>
                                    <p:cond delay="400"/>
                                  </p:stCondLst>
                                  <p:childTnLst>
                                    <p:set>
                                      <p:cBhvr>
                                        <p:cTn id="91" dur="1" fill="hold">
                                          <p:stCondLst>
                                            <p:cond delay="0"/>
                                          </p:stCondLst>
                                        </p:cTn>
                                        <p:tgtEl>
                                          <p:spTgt spid="42"/>
                                        </p:tgtEl>
                                        <p:attrNameLst>
                                          <p:attrName>style.visibility</p:attrName>
                                        </p:attrNameLst>
                                      </p:cBhvr>
                                      <p:to>
                                        <p:strVal val="visible"/>
                                      </p:to>
                                    </p:set>
                                    <p:animEffect transition="in" filter="wipe(left)">
                                      <p:cBhvr>
                                        <p:cTn id="92" dur="500"/>
                                        <p:tgtEl>
                                          <p:spTgt spid="42"/>
                                        </p:tgtEl>
                                      </p:cBhvr>
                                    </p:animEffect>
                                  </p:childTnLst>
                                </p:cTn>
                              </p:par>
                              <p:par>
                                <p:cTn id="93" presetID="22" presetClass="entr" presetSubtype="8" fill="hold" grpId="1" nodeType="withEffect">
                                  <p:stCondLst>
                                    <p:cond delay="50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1" nodeType="withEffect">
                                  <p:stCondLst>
                                    <p:cond delay="600"/>
                                  </p:stCondLst>
                                  <p:childTnLst>
                                    <p:set>
                                      <p:cBhvr>
                                        <p:cTn id="97" dur="1" fill="hold">
                                          <p:stCondLst>
                                            <p:cond delay="0"/>
                                          </p:stCondLst>
                                        </p:cTn>
                                        <p:tgtEl>
                                          <p:spTgt spid="73"/>
                                        </p:tgtEl>
                                        <p:attrNameLst>
                                          <p:attrName>style.visibility</p:attrName>
                                        </p:attrNameLst>
                                      </p:cBhvr>
                                      <p:to>
                                        <p:strVal val="visible"/>
                                      </p:to>
                                    </p:set>
                                    <p:animEffect transition="in" filter="wipe(left)">
                                      <p:cBhvr>
                                        <p:cTn id="98" dur="500"/>
                                        <p:tgtEl>
                                          <p:spTgt spid="73"/>
                                        </p:tgtEl>
                                      </p:cBhvr>
                                    </p:animEffect>
                                  </p:childTnLst>
                                </p:cTn>
                              </p:par>
                              <p:par>
                                <p:cTn id="99" presetID="22" presetClass="entr" presetSubtype="8" fill="hold" grpId="1" nodeType="withEffect">
                                  <p:stCondLst>
                                    <p:cond delay="700"/>
                                  </p:stCondLst>
                                  <p:childTnLst>
                                    <p:set>
                                      <p:cBhvr>
                                        <p:cTn id="100" dur="1" fill="hold">
                                          <p:stCondLst>
                                            <p:cond delay="0"/>
                                          </p:stCondLst>
                                        </p:cTn>
                                        <p:tgtEl>
                                          <p:spTgt spid="75"/>
                                        </p:tgtEl>
                                        <p:attrNameLst>
                                          <p:attrName>style.visibility</p:attrName>
                                        </p:attrNameLst>
                                      </p:cBhvr>
                                      <p:to>
                                        <p:strVal val="visible"/>
                                      </p:to>
                                    </p:set>
                                    <p:animEffect transition="in" filter="wipe(left)">
                                      <p:cBhvr>
                                        <p:cTn id="101"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P spid="19" grpId="0"/>
      <p:bldP spid="28" grpId="0"/>
      <p:bldP spid="28" grpId="1"/>
      <p:bldP spid="31" grpId="0" bldLvl="0" animBg="1"/>
      <p:bldP spid="36" grpId="0"/>
      <p:bldP spid="36" grpId="1"/>
      <p:bldP spid="37" grpId="0" bldLvl="0" animBg="1"/>
      <p:bldP spid="38" grpId="0"/>
      <p:bldP spid="38" grpId="1"/>
      <p:bldP spid="39" grpId="0" bldLvl="0" animBg="1"/>
      <p:bldP spid="40" grpId="0"/>
      <p:bldP spid="40" grpId="1"/>
      <p:bldP spid="41" grpId="0" bldLvl="0" animBg="1"/>
      <p:bldP spid="42" grpId="0"/>
      <p:bldP spid="42" grpId="1"/>
      <p:bldP spid="43" grpId="0" bldLvl="0" animBg="1"/>
      <p:bldP spid="44" grpId="0"/>
      <p:bldP spid="44" grpId="1"/>
      <p:bldP spid="45" grpId="0" bldLvl="0" animBg="1"/>
      <p:bldP spid="73" grpId="0"/>
      <p:bldP spid="73" grpId="1"/>
      <p:bldP spid="74" grpId="0" bldLvl="0" animBg="1"/>
      <p:bldP spid="75" grpId="0"/>
      <p:bldP spid="75" grpId="1"/>
      <p:bldP spid="76"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42"/>
          <p:cNvSpPr txBox="1"/>
          <p:nvPr/>
        </p:nvSpPr>
        <p:spPr>
          <a:xfrm>
            <a:off x="1088788" y="306034"/>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第一章：总则</a:t>
            </a:r>
          </a:p>
        </p:txBody>
      </p:sp>
      <p:sp>
        <p:nvSpPr>
          <p:cNvPr id="39" name="矩形 38"/>
          <p:cNvSpPr/>
          <p:nvPr/>
        </p:nvSpPr>
        <p:spPr>
          <a:xfrm>
            <a:off x="880915" y="1051520"/>
            <a:ext cx="10584224" cy="396583"/>
          </a:xfrm>
          <a:prstGeom prst="rect">
            <a:avLst/>
          </a:prstGeom>
        </p:spPr>
        <p:txBody>
          <a:bodyPr wrap="square">
            <a:spAutoFit/>
          </a:bodyPr>
          <a:lstStyle/>
          <a:p>
            <a:pPr algn="just" eaLnBrk="1" hangingPunct="1">
              <a:lnSpc>
                <a:spcPct val="120000"/>
              </a:lnSpc>
              <a:spcAft>
                <a:spcPts val="1000"/>
              </a:spcAft>
            </a:pPr>
            <a:r>
              <a:rPr lang="zh-CN" altLang="en-US" b="1" kern="0">
                <a:solidFill>
                  <a:schemeClr val="accent2"/>
                </a:solidFill>
                <a:latin typeface="+mj-ea"/>
                <a:ea typeface="+mj-ea"/>
              </a:rPr>
              <a:t>总则共有三条（第</a:t>
            </a:r>
            <a:r>
              <a:rPr lang="en-US" altLang="zh-CN" b="1" kern="0">
                <a:solidFill>
                  <a:schemeClr val="accent2"/>
                </a:solidFill>
                <a:latin typeface="+mj-ea"/>
                <a:ea typeface="+mj-ea"/>
              </a:rPr>
              <a:t>1</a:t>
            </a:r>
            <a:r>
              <a:rPr lang="zh-CN" altLang="en-US" b="1" kern="0">
                <a:solidFill>
                  <a:schemeClr val="accent2"/>
                </a:solidFill>
                <a:latin typeface="+mj-ea"/>
                <a:ea typeface="+mj-ea"/>
              </a:rPr>
              <a:t>－</a:t>
            </a:r>
            <a:r>
              <a:rPr lang="en-US" altLang="zh-CN" b="1" kern="0">
                <a:solidFill>
                  <a:schemeClr val="accent2"/>
                </a:solidFill>
                <a:latin typeface="+mj-ea"/>
                <a:ea typeface="+mj-ea"/>
              </a:rPr>
              <a:t>3</a:t>
            </a:r>
            <a:r>
              <a:rPr lang="zh-CN" altLang="en-US" b="1" kern="0">
                <a:solidFill>
                  <a:schemeClr val="accent2"/>
                </a:solidFill>
                <a:latin typeface="+mj-ea"/>
                <a:ea typeface="+mj-ea"/>
              </a:rPr>
              <a:t>条），分别交待了</a:t>
            </a:r>
            <a:r>
              <a:rPr lang="en-US" altLang="zh-CN" b="1" kern="0">
                <a:solidFill>
                  <a:schemeClr val="accent2"/>
                </a:solidFill>
                <a:latin typeface="+mj-ea"/>
                <a:ea typeface="+mj-ea"/>
              </a:rPr>
              <a:t>《</a:t>
            </a:r>
            <a:r>
              <a:rPr lang="zh-CN" altLang="en-US" b="1" kern="0">
                <a:solidFill>
                  <a:schemeClr val="accent2"/>
                </a:solidFill>
                <a:latin typeface="+mj-ea"/>
                <a:ea typeface="+mj-ea"/>
              </a:rPr>
              <a:t>条例</a:t>
            </a:r>
            <a:r>
              <a:rPr lang="en-US" altLang="zh-CN" b="1" kern="0">
                <a:solidFill>
                  <a:schemeClr val="accent2"/>
                </a:solidFill>
                <a:latin typeface="+mj-ea"/>
                <a:ea typeface="+mj-ea"/>
              </a:rPr>
              <a:t>》</a:t>
            </a:r>
            <a:r>
              <a:rPr lang="zh-CN" altLang="en-US" b="1" kern="0">
                <a:solidFill>
                  <a:schemeClr val="accent2"/>
                </a:solidFill>
                <a:latin typeface="+mj-ea"/>
                <a:ea typeface="+mj-ea"/>
              </a:rPr>
              <a:t>制订的背景、党支部的职责、党支部需要遵循的原则。</a:t>
            </a:r>
          </a:p>
        </p:txBody>
      </p:sp>
      <p:grpSp>
        <p:nvGrpSpPr>
          <p:cNvPr id="40" name="组合 39"/>
          <p:cNvGrpSpPr/>
          <p:nvPr/>
        </p:nvGrpSpPr>
        <p:grpSpPr>
          <a:xfrm>
            <a:off x="4370309" y="1903281"/>
            <a:ext cx="3273478" cy="711239"/>
            <a:chOff x="323936" y="2208195"/>
            <a:chExt cx="5286233" cy="1148557"/>
          </a:xfrm>
        </p:grpSpPr>
        <p:sp>
          <p:nvSpPr>
            <p:cNvPr id="41" name="Freeform 5"/>
            <p:cNvSpPr>
              <a:spLocks noEditPoints="1"/>
            </p:cNvSpPr>
            <p:nvPr/>
          </p:nvSpPr>
          <p:spPr bwMode="auto">
            <a:xfrm>
              <a:off x="323936" y="2208195"/>
              <a:ext cx="375948" cy="1148557"/>
            </a:xfrm>
            <a:custGeom>
              <a:avLst/>
              <a:gdLst>
                <a:gd name="T0" fmla="*/ 178 w 374"/>
                <a:gd name="T1" fmla="*/ 206 h 1121"/>
                <a:gd name="T2" fmla="*/ 303 w 374"/>
                <a:gd name="T3" fmla="*/ 140 h 1121"/>
                <a:gd name="T4" fmla="*/ 138 w 374"/>
                <a:gd name="T5" fmla="*/ 145 h 1121"/>
                <a:gd name="T6" fmla="*/ 197 w 374"/>
                <a:gd name="T7" fmla="*/ 140 h 1121"/>
                <a:gd name="T8" fmla="*/ 138 w 374"/>
                <a:gd name="T9" fmla="*/ 145 h 1121"/>
                <a:gd name="T10" fmla="*/ 126 w 374"/>
                <a:gd name="T11" fmla="*/ 316 h 1121"/>
                <a:gd name="T12" fmla="*/ 235 w 374"/>
                <a:gd name="T13" fmla="*/ 230 h 1121"/>
                <a:gd name="T14" fmla="*/ 75 w 374"/>
                <a:gd name="T15" fmla="*/ 263 h 1121"/>
                <a:gd name="T16" fmla="*/ 132 w 374"/>
                <a:gd name="T17" fmla="*/ 248 h 1121"/>
                <a:gd name="T18" fmla="*/ 75 w 374"/>
                <a:gd name="T19" fmla="*/ 263 h 1121"/>
                <a:gd name="T20" fmla="*/ 95 w 374"/>
                <a:gd name="T21" fmla="*/ 431 h 1121"/>
                <a:gd name="T22" fmla="*/ 187 w 374"/>
                <a:gd name="T23" fmla="*/ 329 h 1121"/>
                <a:gd name="T24" fmla="*/ 36 w 374"/>
                <a:gd name="T25" fmla="*/ 389 h 1121"/>
                <a:gd name="T26" fmla="*/ 89 w 374"/>
                <a:gd name="T27" fmla="*/ 364 h 1121"/>
                <a:gd name="T28" fmla="*/ 36 w 374"/>
                <a:gd name="T29" fmla="*/ 389 h 1121"/>
                <a:gd name="T30" fmla="*/ 86 w 374"/>
                <a:gd name="T31" fmla="*/ 550 h 1121"/>
                <a:gd name="T32" fmla="*/ 157 w 374"/>
                <a:gd name="T33" fmla="*/ 433 h 1121"/>
                <a:gd name="T34" fmla="*/ 20 w 374"/>
                <a:gd name="T35" fmla="*/ 519 h 1121"/>
                <a:gd name="T36" fmla="*/ 67 w 374"/>
                <a:gd name="T37" fmla="*/ 486 h 1121"/>
                <a:gd name="T38" fmla="*/ 20 w 374"/>
                <a:gd name="T39" fmla="*/ 519 h 1121"/>
                <a:gd name="T40" fmla="*/ 184 w 374"/>
                <a:gd name="T41" fmla="*/ 892 h 1121"/>
                <a:gd name="T42" fmla="*/ 185 w 374"/>
                <a:gd name="T43" fmla="*/ 753 h 1121"/>
                <a:gd name="T44" fmla="*/ 111 w 374"/>
                <a:gd name="T45" fmla="*/ 899 h 1121"/>
                <a:gd name="T46" fmla="*/ 134 w 374"/>
                <a:gd name="T47" fmla="*/ 845 h 1121"/>
                <a:gd name="T48" fmla="*/ 111 w 374"/>
                <a:gd name="T49" fmla="*/ 899 h 1121"/>
                <a:gd name="T50" fmla="*/ 130 w 374"/>
                <a:gd name="T51" fmla="*/ 783 h 1121"/>
                <a:gd name="T52" fmla="*/ 156 w 374"/>
                <a:gd name="T53" fmla="*/ 648 h 1121"/>
                <a:gd name="T54" fmla="*/ 57 w 374"/>
                <a:gd name="T55" fmla="*/ 778 h 1121"/>
                <a:gd name="T56" fmla="*/ 90 w 374"/>
                <a:gd name="T57" fmla="*/ 729 h 1121"/>
                <a:gd name="T58" fmla="*/ 57 w 374"/>
                <a:gd name="T59" fmla="*/ 778 h 1121"/>
                <a:gd name="T60" fmla="*/ 97 w 374"/>
                <a:gd name="T61" fmla="*/ 668 h 1121"/>
                <a:gd name="T62" fmla="*/ 147 w 374"/>
                <a:gd name="T63" fmla="*/ 541 h 1121"/>
                <a:gd name="T64" fmla="*/ 27 w 374"/>
                <a:gd name="T65" fmla="*/ 650 h 1121"/>
                <a:gd name="T66" fmla="*/ 68 w 374"/>
                <a:gd name="T67" fmla="*/ 608 h 1121"/>
                <a:gd name="T68" fmla="*/ 27 w 374"/>
                <a:gd name="T69" fmla="*/ 650 h 1121"/>
                <a:gd name="T70" fmla="*/ 259 w 374"/>
                <a:gd name="T71" fmla="*/ 991 h 1121"/>
                <a:gd name="T72" fmla="*/ 232 w 374"/>
                <a:gd name="T73" fmla="*/ 852 h 1121"/>
                <a:gd name="T74" fmla="*/ 188 w 374"/>
                <a:gd name="T75" fmla="*/ 1011 h 1121"/>
                <a:gd name="T76" fmla="*/ 201 w 374"/>
                <a:gd name="T77" fmla="*/ 953 h 1121"/>
                <a:gd name="T78" fmla="*/ 188 w 374"/>
                <a:gd name="T79" fmla="*/ 1011 h 1121"/>
                <a:gd name="T80" fmla="*/ 356 w 374"/>
                <a:gd name="T81" fmla="*/ 1077 h 1121"/>
                <a:gd name="T82" fmla="*/ 299 w 374"/>
                <a:gd name="T83" fmla="*/ 943 h 1121"/>
                <a:gd name="T84" fmla="*/ 289 w 374"/>
                <a:gd name="T85" fmla="*/ 1109 h 1121"/>
                <a:gd name="T86" fmla="*/ 289 w 374"/>
                <a:gd name="T87" fmla="*/ 1049 h 1121"/>
                <a:gd name="T88" fmla="*/ 289 w 374"/>
                <a:gd name="T89" fmla="*/ 1109 h 1121"/>
                <a:gd name="T90" fmla="*/ 232 w 374"/>
                <a:gd name="T91" fmla="*/ 112 h 1121"/>
                <a:gd name="T92" fmla="*/ 351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231" y="206"/>
                  </a:moveTo>
                  <a:cubicBezTo>
                    <a:pt x="203" y="222"/>
                    <a:pt x="182" y="216"/>
                    <a:pt x="178" y="206"/>
                  </a:cubicBezTo>
                  <a:cubicBezTo>
                    <a:pt x="173" y="196"/>
                    <a:pt x="183" y="168"/>
                    <a:pt x="213" y="152"/>
                  </a:cubicBezTo>
                  <a:cubicBezTo>
                    <a:pt x="254" y="129"/>
                    <a:pt x="303" y="140"/>
                    <a:pt x="303" y="140"/>
                  </a:cubicBezTo>
                  <a:cubicBezTo>
                    <a:pt x="302" y="140"/>
                    <a:pt x="268" y="184"/>
                    <a:pt x="231" y="206"/>
                  </a:cubicBezTo>
                  <a:close/>
                  <a:moveTo>
                    <a:pt x="138" y="145"/>
                  </a:moveTo>
                  <a:cubicBezTo>
                    <a:pt x="131" y="182"/>
                    <a:pt x="149" y="196"/>
                    <a:pt x="159" y="195"/>
                  </a:cubicBezTo>
                  <a:cubicBezTo>
                    <a:pt x="171" y="193"/>
                    <a:pt x="189" y="174"/>
                    <a:pt x="197" y="140"/>
                  </a:cubicBezTo>
                  <a:cubicBezTo>
                    <a:pt x="207" y="94"/>
                    <a:pt x="196" y="43"/>
                    <a:pt x="196" y="43"/>
                  </a:cubicBezTo>
                  <a:cubicBezTo>
                    <a:pt x="195" y="42"/>
                    <a:pt x="146" y="95"/>
                    <a:pt x="138" y="145"/>
                  </a:cubicBezTo>
                  <a:close/>
                  <a:moveTo>
                    <a:pt x="178" y="306"/>
                  </a:moveTo>
                  <a:cubicBezTo>
                    <a:pt x="153" y="327"/>
                    <a:pt x="132" y="324"/>
                    <a:pt x="126" y="316"/>
                  </a:cubicBezTo>
                  <a:cubicBezTo>
                    <a:pt x="120" y="306"/>
                    <a:pt x="124" y="278"/>
                    <a:pt x="150" y="257"/>
                  </a:cubicBezTo>
                  <a:cubicBezTo>
                    <a:pt x="186" y="227"/>
                    <a:pt x="236" y="230"/>
                    <a:pt x="235" y="230"/>
                  </a:cubicBezTo>
                  <a:cubicBezTo>
                    <a:pt x="235" y="230"/>
                    <a:pt x="209" y="278"/>
                    <a:pt x="178" y="306"/>
                  </a:cubicBezTo>
                  <a:close/>
                  <a:moveTo>
                    <a:pt x="75" y="263"/>
                  </a:moveTo>
                  <a:cubicBezTo>
                    <a:pt x="76" y="300"/>
                    <a:pt x="96" y="311"/>
                    <a:pt x="105" y="308"/>
                  </a:cubicBezTo>
                  <a:cubicBezTo>
                    <a:pt x="116" y="304"/>
                    <a:pt x="131" y="282"/>
                    <a:pt x="132" y="248"/>
                  </a:cubicBezTo>
                  <a:cubicBezTo>
                    <a:pt x="132" y="202"/>
                    <a:pt x="112" y="155"/>
                    <a:pt x="112" y="154"/>
                  </a:cubicBezTo>
                  <a:cubicBezTo>
                    <a:pt x="111" y="154"/>
                    <a:pt x="74" y="213"/>
                    <a:pt x="75" y="263"/>
                  </a:cubicBezTo>
                  <a:close/>
                  <a:moveTo>
                    <a:pt x="144" y="413"/>
                  </a:moveTo>
                  <a:cubicBezTo>
                    <a:pt x="124" y="437"/>
                    <a:pt x="102" y="439"/>
                    <a:pt x="95" y="431"/>
                  </a:cubicBezTo>
                  <a:cubicBezTo>
                    <a:pt x="87" y="423"/>
                    <a:pt x="86" y="395"/>
                    <a:pt x="108" y="370"/>
                  </a:cubicBezTo>
                  <a:cubicBezTo>
                    <a:pt x="138" y="335"/>
                    <a:pt x="187" y="329"/>
                    <a:pt x="187" y="329"/>
                  </a:cubicBezTo>
                  <a:cubicBezTo>
                    <a:pt x="186" y="329"/>
                    <a:pt x="170" y="380"/>
                    <a:pt x="144" y="413"/>
                  </a:cubicBezTo>
                  <a:close/>
                  <a:moveTo>
                    <a:pt x="36" y="389"/>
                  </a:moveTo>
                  <a:cubicBezTo>
                    <a:pt x="43" y="425"/>
                    <a:pt x="65" y="432"/>
                    <a:pt x="74" y="427"/>
                  </a:cubicBezTo>
                  <a:cubicBezTo>
                    <a:pt x="84" y="422"/>
                    <a:pt x="94" y="398"/>
                    <a:pt x="89" y="364"/>
                  </a:cubicBezTo>
                  <a:cubicBezTo>
                    <a:pt x="81" y="319"/>
                    <a:pt x="51" y="277"/>
                    <a:pt x="51" y="277"/>
                  </a:cubicBezTo>
                  <a:cubicBezTo>
                    <a:pt x="51" y="276"/>
                    <a:pt x="25" y="340"/>
                    <a:pt x="36" y="389"/>
                  </a:cubicBezTo>
                  <a:close/>
                  <a:moveTo>
                    <a:pt x="131" y="523"/>
                  </a:moveTo>
                  <a:cubicBezTo>
                    <a:pt x="115" y="551"/>
                    <a:pt x="94" y="556"/>
                    <a:pt x="86" y="550"/>
                  </a:cubicBezTo>
                  <a:cubicBezTo>
                    <a:pt x="77" y="543"/>
                    <a:pt x="70" y="516"/>
                    <a:pt x="87" y="487"/>
                  </a:cubicBezTo>
                  <a:cubicBezTo>
                    <a:pt x="110" y="448"/>
                    <a:pt x="158" y="433"/>
                    <a:pt x="157" y="433"/>
                  </a:cubicBezTo>
                  <a:cubicBezTo>
                    <a:pt x="157" y="434"/>
                    <a:pt x="151" y="486"/>
                    <a:pt x="131" y="523"/>
                  </a:cubicBezTo>
                  <a:close/>
                  <a:moveTo>
                    <a:pt x="20" y="519"/>
                  </a:moveTo>
                  <a:cubicBezTo>
                    <a:pt x="33" y="553"/>
                    <a:pt x="56" y="556"/>
                    <a:pt x="64" y="550"/>
                  </a:cubicBezTo>
                  <a:cubicBezTo>
                    <a:pt x="73" y="543"/>
                    <a:pt x="79" y="517"/>
                    <a:pt x="67" y="486"/>
                  </a:cubicBezTo>
                  <a:cubicBezTo>
                    <a:pt x="51" y="443"/>
                    <a:pt x="15" y="407"/>
                    <a:pt x="15" y="407"/>
                  </a:cubicBezTo>
                  <a:cubicBezTo>
                    <a:pt x="14" y="406"/>
                    <a:pt x="1" y="473"/>
                    <a:pt x="20" y="519"/>
                  </a:cubicBezTo>
                  <a:close/>
                  <a:moveTo>
                    <a:pt x="208" y="845"/>
                  </a:moveTo>
                  <a:cubicBezTo>
                    <a:pt x="210" y="877"/>
                    <a:pt x="195" y="893"/>
                    <a:pt x="184" y="892"/>
                  </a:cubicBezTo>
                  <a:cubicBezTo>
                    <a:pt x="173" y="891"/>
                    <a:pt x="153" y="870"/>
                    <a:pt x="152" y="836"/>
                  </a:cubicBezTo>
                  <a:cubicBezTo>
                    <a:pt x="152" y="790"/>
                    <a:pt x="185" y="753"/>
                    <a:pt x="185" y="753"/>
                  </a:cubicBezTo>
                  <a:cubicBezTo>
                    <a:pt x="184" y="754"/>
                    <a:pt x="206" y="802"/>
                    <a:pt x="208" y="845"/>
                  </a:cubicBezTo>
                  <a:close/>
                  <a:moveTo>
                    <a:pt x="111" y="899"/>
                  </a:moveTo>
                  <a:cubicBezTo>
                    <a:pt x="141" y="922"/>
                    <a:pt x="162" y="913"/>
                    <a:pt x="166" y="903"/>
                  </a:cubicBezTo>
                  <a:cubicBezTo>
                    <a:pt x="169" y="892"/>
                    <a:pt x="161" y="867"/>
                    <a:pt x="134" y="845"/>
                  </a:cubicBezTo>
                  <a:cubicBezTo>
                    <a:pt x="98" y="816"/>
                    <a:pt x="49" y="804"/>
                    <a:pt x="49" y="804"/>
                  </a:cubicBezTo>
                  <a:cubicBezTo>
                    <a:pt x="48" y="804"/>
                    <a:pt x="71" y="869"/>
                    <a:pt x="111" y="899"/>
                  </a:cubicBezTo>
                  <a:close/>
                  <a:moveTo>
                    <a:pt x="163" y="742"/>
                  </a:moveTo>
                  <a:cubicBezTo>
                    <a:pt x="158" y="774"/>
                    <a:pt x="140" y="786"/>
                    <a:pt x="130" y="783"/>
                  </a:cubicBezTo>
                  <a:cubicBezTo>
                    <a:pt x="119" y="781"/>
                    <a:pt x="104" y="757"/>
                    <a:pt x="109" y="724"/>
                  </a:cubicBezTo>
                  <a:cubicBezTo>
                    <a:pt x="117" y="679"/>
                    <a:pt x="157" y="648"/>
                    <a:pt x="156" y="648"/>
                  </a:cubicBezTo>
                  <a:cubicBezTo>
                    <a:pt x="156" y="649"/>
                    <a:pt x="168" y="700"/>
                    <a:pt x="163" y="742"/>
                  </a:cubicBezTo>
                  <a:close/>
                  <a:moveTo>
                    <a:pt x="57" y="778"/>
                  </a:moveTo>
                  <a:cubicBezTo>
                    <a:pt x="82" y="805"/>
                    <a:pt x="105" y="800"/>
                    <a:pt x="110" y="791"/>
                  </a:cubicBezTo>
                  <a:cubicBezTo>
                    <a:pt x="116" y="781"/>
                    <a:pt x="112" y="755"/>
                    <a:pt x="90" y="729"/>
                  </a:cubicBezTo>
                  <a:cubicBezTo>
                    <a:pt x="60" y="695"/>
                    <a:pt x="14" y="674"/>
                    <a:pt x="14" y="674"/>
                  </a:cubicBezTo>
                  <a:cubicBezTo>
                    <a:pt x="13" y="673"/>
                    <a:pt x="23" y="741"/>
                    <a:pt x="57" y="778"/>
                  </a:cubicBezTo>
                  <a:close/>
                  <a:moveTo>
                    <a:pt x="137" y="634"/>
                  </a:moveTo>
                  <a:cubicBezTo>
                    <a:pt x="127" y="664"/>
                    <a:pt x="107" y="673"/>
                    <a:pt x="97" y="668"/>
                  </a:cubicBezTo>
                  <a:cubicBezTo>
                    <a:pt x="87" y="664"/>
                    <a:pt x="76" y="638"/>
                    <a:pt x="88" y="606"/>
                  </a:cubicBezTo>
                  <a:cubicBezTo>
                    <a:pt x="103" y="563"/>
                    <a:pt x="147" y="541"/>
                    <a:pt x="147" y="541"/>
                  </a:cubicBezTo>
                  <a:cubicBezTo>
                    <a:pt x="147" y="541"/>
                    <a:pt x="150" y="593"/>
                    <a:pt x="137" y="634"/>
                  </a:cubicBezTo>
                  <a:close/>
                  <a:moveTo>
                    <a:pt x="27" y="650"/>
                  </a:moveTo>
                  <a:cubicBezTo>
                    <a:pt x="46" y="681"/>
                    <a:pt x="69" y="680"/>
                    <a:pt x="76" y="672"/>
                  </a:cubicBezTo>
                  <a:cubicBezTo>
                    <a:pt x="83" y="664"/>
                    <a:pt x="85" y="637"/>
                    <a:pt x="68" y="608"/>
                  </a:cubicBezTo>
                  <a:cubicBezTo>
                    <a:pt x="45" y="569"/>
                    <a:pt x="2" y="540"/>
                    <a:pt x="2" y="540"/>
                  </a:cubicBezTo>
                  <a:cubicBezTo>
                    <a:pt x="2" y="540"/>
                    <a:pt x="0" y="608"/>
                    <a:pt x="27" y="650"/>
                  </a:cubicBezTo>
                  <a:close/>
                  <a:moveTo>
                    <a:pt x="274" y="939"/>
                  </a:moveTo>
                  <a:cubicBezTo>
                    <a:pt x="282" y="971"/>
                    <a:pt x="270" y="990"/>
                    <a:pt x="259" y="991"/>
                  </a:cubicBezTo>
                  <a:cubicBezTo>
                    <a:pt x="248" y="992"/>
                    <a:pt x="224" y="975"/>
                    <a:pt x="217" y="941"/>
                  </a:cubicBezTo>
                  <a:cubicBezTo>
                    <a:pt x="207" y="895"/>
                    <a:pt x="232" y="852"/>
                    <a:pt x="232" y="852"/>
                  </a:cubicBezTo>
                  <a:cubicBezTo>
                    <a:pt x="232" y="853"/>
                    <a:pt x="262" y="897"/>
                    <a:pt x="274" y="939"/>
                  </a:cubicBezTo>
                  <a:close/>
                  <a:moveTo>
                    <a:pt x="188" y="1011"/>
                  </a:moveTo>
                  <a:cubicBezTo>
                    <a:pt x="223" y="1028"/>
                    <a:pt x="242" y="1016"/>
                    <a:pt x="243" y="1006"/>
                  </a:cubicBezTo>
                  <a:cubicBezTo>
                    <a:pt x="245" y="994"/>
                    <a:pt x="231" y="970"/>
                    <a:pt x="201" y="953"/>
                  </a:cubicBezTo>
                  <a:cubicBezTo>
                    <a:pt x="159" y="930"/>
                    <a:pt x="108" y="927"/>
                    <a:pt x="108" y="927"/>
                  </a:cubicBezTo>
                  <a:cubicBezTo>
                    <a:pt x="107" y="927"/>
                    <a:pt x="142" y="988"/>
                    <a:pt x="188" y="1011"/>
                  </a:cubicBezTo>
                  <a:close/>
                  <a:moveTo>
                    <a:pt x="359" y="1023"/>
                  </a:moveTo>
                  <a:cubicBezTo>
                    <a:pt x="374" y="1053"/>
                    <a:pt x="367" y="1074"/>
                    <a:pt x="356" y="1077"/>
                  </a:cubicBezTo>
                  <a:cubicBezTo>
                    <a:pt x="345" y="1080"/>
                    <a:pt x="317" y="1066"/>
                    <a:pt x="302" y="1034"/>
                  </a:cubicBezTo>
                  <a:cubicBezTo>
                    <a:pt x="282" y="990"/>
                    <a:pt x="299" y="942"/>
                    <a:pt x="299" y="943"/>
                  </a:cubicBezTo>
                  <a:cubicBezTo>
                    <a:pt x="299" y="943"/>
                    <a:pt x="338" y="982"/>
                    <a:pt x="359" y="1023"/>
                  </a:cubicBezTo>
                  <a:close/>
                  <a:moveTo>
                    <a:pt x="289" y="1109"/>
                  </a:moveTo>
                  <a:cubicBezTo>
                    <a:pt x="327" y="1121"/>
                    <a:pt x="344" y="1105"/>
                    <a:pt x="343" y="1094"/>
                  </a:cubicBezTo>
                  <a:cubicBezTo>
                    <a:pt x="342" y="1082"/>
                    <a:pt x="323" y="1060"/>
                    <a:pt x="289" y="1049"/>
                  </a:cubicBezTo>
                  <a:cubicBezTo>
                    <a:pt x="242" y="1033"/>
                    <a:pt x="191" y="1039"/>
                    <a:pt x="191" y="1039"/>
                  </a:cubicBezTo>
                  <a:cubicBezTo>
                    <a:pt x="190" y="1039"/>
                    <a:pt x="237" y="1094"/>
                    <a:pt x="289" y="1109"/>
                  </a:cubicBezTo>
                  <a:close/>
                  <a:moveTo>
                    <a:pt x="251" y="51"/>
                  </a:moveTo>
                  <a:cubicBezTo>
                    <a:pt x="223" y="80"/>
                    <a:pt x="224" y="106"/>
                    <a:pt x="232" y="112"/>
                  </a:cubicBezTo>
                  <a:cubicBezTo>
                    <a:pt x="240" y="119"/>
                    <a:pt x="264" y="114"/>
                    <a:pt x="289" y="88"/>
                  </a:cubicBezTo>
                  <a:cubicBezTo>
                    <a:pt x="323" y="54"/>
                    <a:pt x="351" y="0"/>
                    <a:pt x="351" y="0"/>
                  </a:cubicBezTo>
                  <a:cubicBezTo>
                    <a:pt x="352" y="0"/>
                    <a:pt x="289" y="12"/>
                    <a:pt x="251" y="51"/>
                  </a:cubicBezTo>
                  <a:close/>
                </a:path>
              </a:pathLst>
            </a:custGeom>
            <a:solidFill>
              <a:schemeClr val="accent2"/>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微软雅黑 Light" panose="020B0502040204020203" pitchFamily="34" charset="-122"/>
                <a:ea typeface="微软雅黑 Light" panose="020B0502040204020203" pitchFamily="34" charset="-122"/>
              </a:endParaRPr>
            </a:p>
          </p:txBody>
        </p:sp>
        <p:sp>
          <p:nvSpPr>
            <p:cNvPr id="42" name="Freeform 6"/>
            <p:cNvSpPr>
              <a:spLocks noEditPoints="1"/>
            </p:cNvSpPr>
            <p:nvPr/>
          </p:nvSpPr>
          <p:spPr bwMode="auto">
            <a:xfrm>
              <a:off x="5234222" y="2208195"/>
              <a:ext cx="375947" cy="1148557"/>
            </a:xfrm>
            <a:custGeom>
              <a:avLst/>
              <a:gdLst>
                <a:gd name="T0" fmla="*/ 196 w 374"/>
                <a:gd name="T1" fmla="*/ 206 h 1121"/>
                <a:gd name="T2" fmla="*/ 71 w 374"/>
                <a:gd name="T3" fmla="*/ 140 h 1121"/>
                <a:gd name="T4" fmla="*/ 236 w 374"/>
                <a:gd name="T5" fmla="*/ 145 h 1121"/>
                <a:gd name="T6" fmla="*/ 177 w 374"/>
                <a:gd name="T7" fmla="*/ 140 h 1121"/>
                <a:gd name="T8" fmla="*/ 236 w 374"/>
                <a:gd name="T9" fmla="*/ 145 h 1121"/>
                <a:gd name="T10" fmla="*/ 248 w 374"/>
                <a:gd name="T11" fmla="*/ 316 h 1121"/>
                <a:gd name="T12" fmla="*/ 138 w 374"/>
                <a:gd name="T13" fmla="*/ 230 h 1121"/>
                <a:gd name="T14" fmla="*/ 299 w 374"/>
                <a:gd name="T15" fmla="*/ 263 h 1121"/>
                <a:gd name="T16" fmla="*/ 242 w 374"/>
                <a:gd name="T17" fmla="*/ 248 h 1121"/>
                <a:gd name="T18" fmla="*/ 299 w 374"/>
                <a:gd name="T19" fmla="*/ 263 h 1121"/>
                <a:gd name="T20" fmla="*/ 278 w 374"/>
                <a:gd name="T21" fmla="*/ 431 h 1121"/>
                <a:gd name="T22" fmla="*/ 187 w 374"/>
                <a:gd name="T23" fmla="*/ 329 h 1121"/>
                <a:gd name="T24" fmla="*/ 338 w 374"/>
                <a:gd name="T25" fmla="*/ 389 h 1121"/>
                <a:gd name="T26" fmla="*/ 285 w 374"/>
                <a:gd name="T27" fmla="*/ 364 h 1121"/>
                <a:gd name="T28" fmla="*/ 338 w 374"/>
                <a:gd name="T29" fmla="*/ 389 h 1121"/>
                <a:gd name="T30" fmla="*/ 288 w 374"/>
                <a:gd name="T31" fmla="*/ 550 h 1121"/>
                <a:gd name="T32" fmla="*/ 216 w 374"/>
                <a:gd name="T33" fmla="*/ 433 h 1121"/>
                <a:gd name="T34" fmla="*/ 354 w 374"/>
                <a:gd name="T35" fmla="*/ 519 h 1121"/>
                <a:gd name="T36" fmla="*/ 307 w 374"/>
                <a:gd name="T37" fmla="*/ 486 h 1121"/>
                <a:gd name="T38" fmla="*/ 354 w 374"/>
                <a:gd name="T39" fmla="*/ 519 h 1121"/>
                <a:gd name="T40" fmla="*/ 189 w 374"/>
                <a:gd name="T41" fmla="*/ 892 h 1121"/>
                <a:gd name="T42" fmla="*/ 189 w 374"/>
                <a:gd name="T43" fmla="*/ 753 h 1121"/>
                <a:gd name="T44" fmla="*/ 262 w 374"/>
                <a:gd name="T45" fmla="*/ 899 h 1121"/>
                <a:gd name="T46" fmla="*/ 239 w 374"/>
                <a:gd name="T47" fmla="*/ 845 h 1121"/>
                <a:gd name="T48" fmla="*/ 262 w 374"/>
                <a:gd name="T49" fmla="*/ 899 h 1121"/>
                <a:gd name="T50" fmla="*/ 243 w 374"/>
                <a:gd name="T51" fmla="*/ 783 h 1121"/>
                <a:gd name="T52" fmla="*/ 217 w 374"/>
                <a:gd name="T53" fmla="*/ 648 h 1121"/>
                <a:gd name="T54" fmla="*/ 316 w 374"/>
                <a:gd name="T55" fmla="*/ 778 h 1121"/>
                <a:gd name="T56" fmla="*/ 284 w 374"/>
                <a:gd name="T57" fmla="*/ 729 h 1121"/>
                <a:gd name="T58" fmla="*/ 316 w 374"/>
                <a:gd name="T59" fmla="*/ 778 h 1121"/>
                <a:gd name="T60" fmla="*/ 276 w 374"/>
                <a:gd name="T61" fmla="*/ 668 h 1121"/>
                <a:gd name="T62" fmla="*/ 226 w 374"/>
                <a:gd name="T63" fmla="*/ 541 h 1121"/>
                <a:gd name="T64" fmla="*/ 347 w 374"/>
                <a:gd name="T65" fmla="*/ 650 h 1121"/>
                <a:gd name="T66" fmla="*/ 306 w 374"/>
                <a:gd name="T67" fmla="*/ 608 h 1121"/>
                <a:gd name="T68" fmla="*/ 347 w 374"/>
                <a:gd name="T69" fmla="*/ 650 h 1121"/>
                <a:gd name="T70" fmla="*/ 114 w 374"/>
                <a:gd name="T71" fmla="*/ 991 h 1121"/>
                <a:gd name="T72" fmla="*/ 142 w 374"/>
                <a:gd name="T73" fmla="*/ 852 h 1121"/>
                <a:gd name="T74" fmla="*/ 185 w 374"/>
                <a:gd name="T75" fmla="*/ 1011 h 1121"/>
                <a:gd name="T76" fmla="*/ 173 w 374"/>
                <a:gd name="T77" fmla="*/ 953 h 1121"/>
                <a:gd name="T78" fmla="*/ 185 w 374"/>
                <a:gd name="T79" fmla="*/ 1011 h 1121"/>
                <a:gd name="T80" fmla="*/ 18 w 374"/>
                <a:gd name="T81" fmla="*/ 1077 h 1121"/>
                <a:gd name="T82" fmla="*/ 75 w 374"/>
                <a:gd name="T83" fmla="*/ 943 h 1121"/>
                <a:gd name="T84" fmla="*/ 85 w 374"/>
                <a:gd name="T85" fmla="*/ 1109 h 1121"/>
                <a:gd name="T86" fmla="*/ 85 w 374"/>
                <a:gd name="T87" fmla="*/ 1049 h 1121"/>
                <a:gd name="T88" fmla="*/ 85 w 374"/>
                <a:gd name="T89" fmla="*/ 1109 h 1121"/>
                <a:gd name="T90" fmla="*/ 142 w 374"/>
                <a:gd name="T91" fmla="*/ 112 h 1121"/>
                <a:gd name="T92" fmla="*/ 22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143" y="206"/>
                  </a:moveTo>
                  <a:cubicBezTo>
                    <a:pt x="171" y="222"/>
                    <a:pt x="192" y="216"/>
                    <a:pt x="196" y="206"/>
                  </a:cubicBezTo>
                  <a:cubicBezTo>
                    <a:pt x="200" y="196"/>
                    <a:pt x="191" y="168"/>
                    <a:pt x="161" y="152"/>
                  </a:cubicBezTo>
                  <a:cubicBezTo>
                    <a:pt x="120" y="129"/>
                    <a:pt x="70" y="140"/>
                    <a:pt x="71" y="140"/>
                  </a:cubicBezTo>
                  <a:cubicBezTo>
                    <a:pt x="71" y="140"/>
                    <a:pt x="106" y="184"/>
                    <a:pt x="143" y="206"/>
                  </a:cubicBezTo>
                  <a:close/>
                  <a:moveTo>
                    <a:pt x="236" y="145"/>
                  </a:moveTo>
                  <a:cubicBezTo>
                    <a:pt x="242" y="182"/>
                    <a:pt x="225" y="196"/>
                    <a:pt x="215" y="195"/>
                  </a:cubicBezTo>
                  <a:cubicBezTo>
                    <a:pt x="203" y="193"/>
                    <a:pt x="184" y="174"/>
                    <a:pt x="177" y="140"/>
                  </a:cubicBezTo>
                  <a:cubicBezTo>
                    <a:pt x="167" y="94"/>
                    <a:pt x="178" y="43"/>
                    <a:pt x="178" y="43"/>
                  </a:cubicBezTo>
                  <a:cubicBezTo>
                    <a:pt x="178" y="42"/>
                    <a:pt x="228" y="95"/>
                    <a:pt x="236" y="145"/>
                  </a:cubicBezTo>
                  <a:close/>
                  <a:moveTo>
                    <a:pt x="196" y="306"/>
                  </a:moveTo>
                  <a:cubicBezTo>
                    <a:pt x="220" y="327"/>
                    <a:pt x="242" y="324"/>
                    <a:pt x="248" y="316"/>
                  </a:cubicBezTo>
                  <a:cubicBezTo>
                    <a:pt x="254" y="306"/>
                    <a:pt x="250" y="278"/>
                    <a:pt x="224" y="257"/>
                  </a:cubicBezTo>
                  <a:cubicBezTo>
                    <a:pt x="188" y="227"/>
                    <a:pt x="138" y="230"/>
                    <a:pt x="138" y="230"/>
                  </a:cubicBezTo>
                  <a:cubicBezTo>
                    <a:pt x="139" y="230"/>
                    <a:pt x="164" y="278"/>
                    <a:pt x="196" y="306"/>
                  </a:cubicBezTo>
                  <a:close/>
                  <a:moveTo>
                    <a:pt x="299" y="263"/>
                  </a:moveTo>
                  <a:cubicBezTo>
                    <a:pt x="298" y="300"/>
                    <a:pt x="278" y="311"/>
                    <a:pt x="268" y="308"/>
                  </a:cubicBezTo>
                  <a:cubicBezTo>
                    <a:pt x="257" y="304"/>
                    <a:pt x="243" y="282"/>
                    <a:pt x="242" y="248"/>
                  </a:cubicBezTo>
                  <a:cubicBezTo>
                    <a:pt x="241" y="202"/>
                    <a:pt x="262" y="155"/>
                    <a:pt x="262" y="154"/>
                  </a:cubicBezTo>
                  <a:cubicBezTo>
                    <a:pt x="262" y="154"/>
                    <a:pt x="300" y="213"/>
                    <a:pt x="299" y="263"/>
                  </a:cubicBezTo>
                  <a:close/>
                  <a:moveTo>
                    <a:pt x="229" y="413"/>
                  </a:moveTo>
                  <a:cubicBezTo>
                    <a:pt x="249" y="437"/>
                    <a:pt x="271" y="439"/>
                    <a:pt x="278" y="431"/>
                  </a:cubicBezTo>
                  <a:cubicBezTo>
                    <a:pt x="286" y="423"/>
                    <a:pt x="288" y="395"/>
                    <a:pt x="266" y="370"/>
                  </a:cubicBezTo>
                  <a:cubicBezTo>
                    <a:pt x="236" y="335"/>
                    <a:pt x="187" y="329"/>
                    <a:pt x="187" y="329"/>
                  </a:cubicBezTo>
                  <a:cubicBezTo>
                    <a:pt x="187" y="329"/>
                    <a:pt x="203" y="380"/>
                    <a:pt x="229" y="413"/>
                  </a:cubicBezTo>
                  <a:close/>
                  <a:moveTo>
                    <a:pt x="338" y="389"/>
                  </a:moveTo>
                  <a:cubicBezTo>
                    <a:pt x="331" y="425"/>
                    <a:pt x="309" y="432"/>
                    <a:pt x="300" y="427"/>
                  </a:cubicBezTo>
                  <a:cubicBezTo>
                    <a:pt x="290" y="422"/>
                    <a:pt x="279" y="398"/>
                    <a:pt x="285" y="364"/>
                  </a:cubicBezTo>
                  <a:cubicBezTo>
                    <a:pt x="293" y="319"/>
                    <a:pt x="322" y="277"/>
                    <a:pt x="322" y="277"/>
                  </a:cubicBezTo>
                  <a:cubicBezTo>
                    <a:pt x="323" y="276"/>
                    <a:pt x="349" y="340"/>
                    <a:pt x="338" y="389"/>
                  </a:cubicBezTo>
                  <a:close/>
                  <a:moveTo>
                    <a:pt x="243" y="523"/>
                  </a:moveTo>
                  <a:cubicBezTo>
                    <a:pt x="258" y="551"/>
                    <a:pt x="280" y="556"/>
                    <a:pt x="288" y="550"/>
                  </a:cubicBezTo>
                  <a:cubicBezTo>
                    <a:pt x="297" y="543"/>
                    <a:pt x="303" y="516"/>
                    <a:pt x="287" y="487"/>
                  </a:cubicBezTo>
                  <a:cubicBezTo>
                    <a:pt x="264" y="448"/>
                    <a:pt x="216" y="433"/>
                    <a:pt x="216" y="433"/>
                  </a:cubicBezTo>
                  <a:cubicBezTo>
                    <a:pt x="217" y="434"/>
                    <a:pt x="223" y="486"/>
                    <a:pt x="243" y="523"/>
                  </a:cubicBezTo>
                  <a:close/>
                  <a:moveTo>
                    <a:pt x="354" y="519"/>
                  </a:moveTo>
                  <a:cubicBezTo>
                    <a:pt x="340" y="553"/>
                    <a:pt x="318" y="556"/>
                    <a:pt x="310" y="550"/>
                  </a:cubicBezTo>
                  <a:cubicBezTo>
                    <a:pt x="301" y="543"/>
                    <a:pt x="295" y="517"/>
                    <a:pt x="307" y="486"/>
                  </a:cubicBezTo>
                  <a:cubicBezTo>
                    <a:pt x="322" y="443"/>
                    <a:pt x="359" y="407"/>
                    <a:pt x="359" y="407"/>
                  </a:cubicBezTo>
                  <a:cubicBezTo>
                    <a:pt x="359" y="406"/>
                    <a:pt x="373" y="473"/>
                    <a:pt x="354" y="519"/>
                  </a:cubicBezTo>
                  <a:close/>
                  <a:moveTo>
                    <a:pt x="165" y="845"/>
                  </a:moveTo>
                  <a:cubicBezTo>
                    <a:pt x="164" y="877"/>
                    <a:pt x="179" y="893"/>
                    <a:pt x="189" y="892"/>
                  </a:cubicBezTo>
                  <a:cubicBezTo>
                    <a:pt x="201" y="891"/>
                    <a:pt x="221" y="870"/>
                    <a:pt x="221" y="836"/>
                  </a:cubicBezTo>
                  <a:cubicBezTo>
                    <a:pt x="222" y="790"/>
                    <a:pt x="189" y="753"/>
                    <a:pt x="189" y="753"/>
                  </a:cubicBezTo>
                  <a:cubicBezTo>
                    <a:pt x="189" y="754"/>
                    <a:pt x="168" y="802"/>
                    <a:pt x="165" y="845"/>
                  </a:cubicBezTo>
                  <a:close/>
                  <a:moveTo>
                    <a:pt x="262" y="899"/>
                  </a:moveTo>
                  <a:cubicBezTo>
                    <a:pt x="233" y="922"/>
                    <a:pt x="212" y="913"/>
                    <a:pt x="208" y="903"/>
                  </a:cubicBezTo>
                  <a:cubicBezTo>
                    <a:pt x="204" y="892"/>
                    <a:pt x="213" y="867"/>
                    <a:pt x="239" y="845"/>
                  </a:cubicBezTo>
                  <a:cubicBezTo>
                    <a:pt x="275" y="816"/>
                    <a:pt x="325" y="804"/>
                    <a:pt x="325" y="804"/>
                  </a:cubicBezTo>
                  <a:cubicBezTo>
                    <a:pt x="326" y="804"/>
                    <a:pt x="303" y="869"/>
                    <a:pt x="262" y="899"/>
                  </a:cubicBezTo>
                  <a:close/>
                  <a:moveTo>
                    <a:pt x="211" y="742"/>
                  </a:moveTo>
                  <a:cubicBezTo>
                    <a:pt x="215" y="774"/>
                    <a:pt x="233" y="786"/>
                    <a:pt x="243" y="783"/>
                  </a:cubicBezTo>
                  <a:cubicBezTo>
                    <a:pt x="254" y="781"/>
                    <a:pt x="270" y="757"/>
                    <a:pt x="264" y="724"/>
                  </a:cubicBezTo>
                  <a:cubicBezTo>
                    <a:pt x="257" y="679"/>
                    <a:pt x="217" y="648"/>
                    <a:pt x="217" y="648"/>
                  </a:cubicBezTo>
                  <a:cubicBezTo>
                    <a:pt x="218" y="649"/>
                    <a:pt x="205" y="700"/>
                    <a:pt x="211" y="742"/>
                  </a:cubicBezTo>
                  <a:close/>
                  <a:moveTo>
                    <a:pt x="316" y="778"/>
                  </a:moveTo>
                  <a:cubicBezTo>
                    <a:pt x="291" y="805"/>
                    <a:pt x="269" y="800"/>
                    <a:pt x="264" y="791"/>
                  </a:cubicBezTo>
                  <a:cubicBezTo>
                    <a:pt x="258" y="781"/>
                    <a:pt x="262" y="755"/>
                    <a:pt x="284" y="729"/>
                  </a:cubicBezTo>
                  <a:cubicBezTo>
                    <a:pt x="313" y="695"/>
                    <a:pt x="360" y="674"/>
                    <a:pt x="360" y="674"/>
                  </a:cubicBezTo>
                  <a:cubicBezTo>
                    <a:pt x="361" y="673"/>
                    <a:pt x="350" y="741"/>
                    <a:pt x="316" y="778"/>
                  </a:cubicBezTo>
                  <a:close/>
                  <a:moveTo>
                    <a:pt x="237" y="634"/>
                  </a:moveTo>
                  <a:cubicBezTo>
                    <a:pt x="247" y="664"/>
                    <a:pt x="267" y="673"/>
                    <a:pt x="276" y="668"/>
                  </a:cubicBezTo>
                  <a:cubicBezTo>
                    <a:pt x="286" y="664"/>
                    <a:pt x="297" y="638"/>
                    <a:pt x="286" y="606"/>
                  </a:cubicBezTo>
                  <a:cubicBezTo>
                    <a:pt x="270" y="563"/>
                    <a:pt x="226" y="541"/>
                    <a:pt x="226" y="541"/>
                  </a:cubicBezTo>
                  <a:cubicBezTo>
                    <a:pt x="227" y="541"/>
                    <a:pt x="224" y="593"/>
                    <a:pt x="237" y="634"/>
                  </a:cubicBezTo>
                  <a:close/>
                  <a:moveTo>
                    <a:pt x="347" y="650"/>
                  </a:moveTo>
                  <a:cubicBezTo>
                    <a:pt x="327" y="681"/>
                    <a:pt x="305" y="680"/>
                    <a:pt x="298" y="672"/>
                  </a:cubicBezTo>
                  <a:cubicBezTo>
                    <a:pt x="290" y="664"/>
                    <a:pt x="289" y="637"/>
                    <a:pt x="306" y="608"/>
                  </a:cubicBezTo>
                  <a:cubicBezTo>
                    <a:pt x="329" y="569"/>
                    <a:pt x="371" y="540"/>
                    <a:pt x="371" y="540"/>
                  </a:cubicBezTo>
                  <a:cubicBezTo>
                    <a:pt x="372" y="540"/>
                    <a:pt x="374" y="608"/>
                    <a:pt x="347" y="650"/>
                  </a:cubicBezTo>
                  <a:close/>
                  <a:moveTo>
                    <a:pt x="100" y="939"/>
                  </a:moveTo>
                  <a:cubicBezTo>
                    <a:pt x="92" y="971"/>
                    <a:pt x="104" y="990"/>
                    <a:pt x="114" y="991"/>
                  </a:cubicBezTo>
                  <a:cubicBezTo>
                    <a:pt x="126" y="992"/>
                    <a:pt x="150" y="975"/>
                    <a:pt x="157" y="941"/>
                  </a:cubicBezTo>
                  <a:cubicBezTo>
                    <a:pt x="167" y="895"/>
                    <a:pt x="141" y="852"/>
                    <a:pt x="142" y="852"/>
                  </a:cubicBezTo>
                  <a:cubicBezTo>
                    <a:pt x="142" y="853"/>
                    <a:pt x="111" y="897"/>
                    <a:pt x="100" y="939"/>
                  </a:cubicBezTo>
                  <a:close/>
                  <a:moveTo>
                    <a:pt x="185" y="1011"/>
                  </a:moveTo>
                  <a:cubicBezTo>
                    <a:pt x="151" y="1028"/>
                    <a:pt x="132" y="1016"/>
                    <a:pt x="130" y="1006"/>
                  </a:cubicBezTo>
                  <a:cubicBezTo>
                    <a:pt x="129" y="994"/>
                    <a:pt x="143" y="970"/>
                    <a:pt x="173" y="953"/>
                  </a:cubicBezTo>
                  <a:cubicBezTo>
                    <a:pt x="215" y="930"/>
                    <a:pt x="266" y="927"/>
                    <a:pt x="266" y="927"/>
                  </a:cubicBezTo>
                  <a:cubicBezTo>
                    <a:pt x="267" y="927"/>
                    <a:pt x="232" y="988"/>
                    <a:pt x="185" y="1011"/>
                  </a:cubicBezTo>
                  <a:close/>
                  <a:moveTo>
                    <a:pt x="15" y="1023"/>
                  </a:moveTo>
                  <a:cubicBezTo>
                    <a:pt x="0" y="1053"/>
                    <a:pt x="7" y="1074"/>
                    <a:pt x="18" y="1077"/>
                  </a:cubicBezTo>
                  <a:cubicBezTo>
                    <a:pt x="29" y="1080"/>
                    <a:pt x="57" y="1066"/>
                    <a:pt x="72" y="1034"/>
                  </a:cubicBezTo>
                  <a:cubicBezTo>
                    <a:pt x="92" y="990"/>
                    <a:pt x="75" y="942"/>
                    <a:pt x="75" y="943"/>
                  </a:cubicBezTo>
                  <a:cubicBezTo>
                    <a:pt x="75" y="943"/>
                    <a:pt x="35" y="982"/>
                    <a:pt x="15" y="1023"/>
                  </a:cubicBezTo>
                  <a:close/>
                  <a:moveTo>
                    <a:pt x="85" y="1109"/>
                  </a:moveTo>
                  <a:cubicBezTo>
                    <a:pt x="47" y="1121"/>
                    <a:pt x="30" y="1105"/>
                    <a:pt x="31" y="1094"/>
                  </a:cubicBezTo>
                  <a:cubicBezTo>
                    <a:pt x="32" y="1082"/>
                    <a:pt x="51" y="1060"/>
                    <a:pt x="85" y="1049"/>
                  </a:cubicBezTo>
                  <a:cubicBezTo>
                    <a:pt x="131" y="1033"/>
                    <a:pt x="183" y="1039"/>
                    <a:pt x="183" y="1039"/>
                  </a:cubicBezTo>
                  <a:cubicBezTo>
                    <a:pt x="184" y="1039"/>
                    <a:pt x="136" y="1094"/>
                    <a:pt x="85" y="1109"/>
                  </a:cubicBezTo>
                  <a:close/>
                  <a:moveTo>
                    <a:pt x="123" y="51"/>
                  </a:moveTo>
                  <a:cubicBezTo>
                    <a:pt x="151" y="80"/>
                    <a:pt x="149" y="106"/>
                    <a:pt x="142" y="112"/>
                  </a:cubicBezTo>
                  <a:cubicBezTo>
                    <a:pt x="134" y="119"/>
                    <a:pt x="110" y="114"/>
                    <a:pt x="85" y="88"/>
                  </a:cubicBezTo>
                  <a:cubicBezTo>
                    <a:pt x="51" y="54"/>
                    <a:pt x="23" y="0"/>
                    <a:pt x="22" y="0"/>
                  </a:cubicBezTo>
                  <a:cubicBezTo>
                    <a:pt x="22" y="0"/>
                    <a:pt x="85" y="12"/>
                    <a:pt x="123" y="51"/>
                  </a:cubicBezTo>
                  <a:close/>
                </a:path>
              </a:pathLst>
            </a:custGeom>
            <a:solidFill>
              <a:schemeClr val="accent2"/>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微软雅黑 Light" panose="020B0502040204020203" pitchFamily="34" charset="-122"/>
                <a:ea typeface="微软雅黑 Light" panose="020B0502040204020203" pitchFamily="34" charset="-122"/>
              </a:endParaRPr>
            </a:p>
          </p:txBody>
        </p:sp>
      </p:grpSp>
      <p:sp>
        <p:nvSpPr>
          <p:cNvPr id="43" name="矩形: 圆角 42"/>
          <p:cNvSpPr/>
          <p:nvPr/>
        </p:nvSpPr>
        <p:spPr bwMode="auto">
          <a:xfrm>
            <a:off x="4691496" y="2006183"/>
            <a:ext cx="2664296" cy="483024"/>
          </a:xfrm>
          <a:prstGeom prst="roundRect">
            <a:avLst>
              <a:gd name="adj" fmla="val 50000"/>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2400">
                <a:solidFill>
                  <a:schemeClr val="bg1"/>
                </a:solidFill>
                <a:latin typeface="+mj-ea"/>
                <a:ea typeface="+mj-ea"/>
                <a:cs typeface="+mn-ea"/>
              </a:rPr>
              <a:t>制订背景</a:t>
            </a:r>
          </a:p>
        </p:txBody>
      </p:sp>
      <p:sp>
        <p:nvSpPr>
          <p:cNvPr id="45" name="文本框 44"/>
          <p:cNvSpPr txBox="1"/>
          <p:nvPr/>
        </p:nvSpPr>
        <p:spPr>
          <a:xfrm>
            <a:off x="1323833" y="2614520"/>
            <a:ext cx="9637790" cy="1061381"/>
          </a:xfrm>
          <a:prstGeom prst="rect">
            <a:avLst/>
          </a:prstGeom>
        </p:spPr>
        <p:txBody>
          <a:bodyPr wrap="square">
            <a:spAutoFit/>
          </a:bodyPr>
          <a:lstStyle>
            <a:defPPr>
              <a:defRPr lang="zh-CN"/>
            </a:defPPr>
            <a:lvl1pPr eaLnBrk="1" hangingPunct="1">
              <a:lnSpc>
                <a:spcPct val="120000"/>
              </a:lnSpc>
              <a:spcBef>
                <a:spcPts val="400"/>
              </a:spcBef>
              <a:spcAft>
                <a:spcPts val="400"/>
              </a:spcAft>
              <a:defRPr sz="1600" kern="100">
                <a:latin typeface="+mj-ea"/>
                <a:ea typeface="+mj-ea"/>
                <a:cs typeface="仿宋_GB2312" panose="02010609030101010101" pitchFamily="49" charset="-122"/>
              </a:defRPr>
            </a:lvl1pPr>
          </a:lstStyle>
          <a:p>
            <a:r>
              <a:rPr lang="zh-CN" altLang="en-US" sz="1800"/>
              <a:t>为了坚持和加强党的全面领导，弘扬“支部建在连上”光荣传统，落实党要管党、全面从严治党要求，全面提升党支部组织力，强化党支部政治功能，充分发挥党支部战斗堡垒作用，巩固党长期执政的组织基础，根据</a:t>
            </a:r>
            <a:r>
              <a:rPr lang="en-US" altLang="zh-CN" sz="1800"/>
              <a:t>《</a:t>
            </a:r>
            <a:r>
              <a:rPr lang="zh-CN" altLang="en-US" sz="1800"/>
              <a:t>中国共产党章程</a:t>
            </a:r>
            <a:r>
              <a:rPr lang="en-US" altLang="zh-CN" sz="1800"/>
              <a:t>》</a:t>
            </a:r>
            <a:r>
              <a:rPr lang="zh-CN" altLang="en-US" sz="1800"/>
              <a:t>和有关党内法规，制定本条例。</a:t>
            </a:r>
          </a:p>
        </p:txBody>
      </p:sp>
      <p:grpSp>
        <p:nvGrpSpPr>
          <p:cNvPr id="48" name="组合 47"/>
          <p:cNvGrpSpPr/>
          <p:nvPr/>
        </p:nvGrpSpPr>
        <p:grpSpPr>
          <a:xfrm>
            <a:off x="4370309" y="4086868"/>
            <a:ext cx="3273478" cy="711239"/>
            <a:chOff x="323936" y="2208195"/>
            <a:chExt cx="5286233" cy="1148557"/>
          </a:xfrm>
        </p:grpSpPr>
        <p:sp>
          <p:nvSpPr>
            <p:cNvPr id="49" name="Freeform 5"/>
            <p:cNvSpPr>
              <a:spLocks noEditPoints="1"/>
            </p:cNvSpPr>
            <p:nvPr/>
          </p:nvSpPr>
          <p:spPr bwMode="auto">
            <a:xfrm>
              <a:off x="323936" y="2208195"/>
              <a:ext cx="375948" cy="1148557"/>
            </a:xfrm>
            <a:custGeom>
              <a:avLst/>
              <a:gdLst>
                <a:gd name="T0" fmla="*/ 178 w 374"/>
                <a:gd name="T1" fmla="*/ 206 h 1121"/>
                <a:gd name="T2" fmla="*/ 303 w 374"/>
                <a:gd name="T3" fmla="*/ 140 h 1121"/>
                <a:gd name="T4" fmla="*/ 138 w 374"/>
                <a:gd name="T5" fmla="*/ 145 h 1121"/>
                <a:gd name="T6" fmla="*/ 197 w 374"/>
                <a:gd name="T7" fmla="*/ 140 h 1121"/>
                <a:gd name="T8" fmla="*/ 138 w 374"/>
                <a:gd name="T9" fmla="*/ 145 h 1121"/>
                <a:gd name="T10" fmla="*/ 126 w 374"/>
                <a:gd name="T11" fmla="*/ 316 h 1121"/>
                <a:gd name="T12" fmla="*/ 235 w 374"/>
                <a:gd name="T13" fmla="*/ 230 h 1121"/>
                <a:gd name="T14" fmla="*/ 75 w 374"/>
                <a:gd name="T15" fmla="*/ 263 h 1121"/>
                <a:gd name="T16" fmla="*/ 132 w 374"/>
                <a:gd name="T17" fmla="*/ 248 h 1121"/>
                <a:gd name="T18" fmla="*/ 75 w 374"/>
                <a:gd name="T19" fmla="*/ 263 h 1121"/>
                <a:gd name="T20" fmla="*/ 95 w 374"/>
                <a:gd name="T21" fmla="*/ 431 h 1121"/>
                <a:gd name="T22" fmla="*/ 187 w 374"/>
                <a:gd name="T23" fmla="*/ 329 h 1121"/>
                <a:gd name="T24" fmla="*/ 36 w 374"/>
                <a:gd name="T25" fmla="*/ 389 h 1121"/>
                <a:gd name="T26" fmla="*/ 89 w 374"/>
                <a:gd name="T27" fmla="*/ 364 h 1121"/>
                <a:gd name="T28" fmla="*/ 36 w 374"/>
                <a:gd name="T29" fmla="*/ 389 h 1121"/>
                <a:gd name="T30" fmla="*/ 86 w 374"/>
                <a:gd name="T31" fmla="*/ 550 h 1121"/>
                <a:gd name="T32" fmla="*/ 157 w 374"/>
                <a:gd name="T33" fmla="*/ 433 h 1121"/>
                <a:gd name="T34" fmla="*/ 20 w 374"/>
                <a:gd name="T35" fmla="*/ 519 h 1121"/>
                <a:gd name="T36" fmla="*/ 67 w 374"/>
                <a:gd name="T37" fmla="*/ 486 h 1121"/>
                <a:gd name="T38" fmla="*/ 20 w 374"/>
                <a:gd name="T39" fmla="*/ 519 h 1121"/>
                <a:gd name="T40" fmla="*/ 184 w 374"/>
                <a:gd name="T41" fmla="*/ 892 h 1121"/>
                <a:gd name="T42" fmla="*/ 185 w 374"/>
                <a:gd name="T43" fmla="*/ 753 h 1121"/>
                <a:gd name="T44" fmla="*/ 111 w 374"/>
                <a:gd name="T45" fmla="*/ 899 h 1121"/>
                <a:gd name="T46" fmla="*/ 134 w 374"/>
                <a:gd name="T47" fmla="*/ 845 h 1121"/>
                <a:gd name="T48" fmla="*/ 111 w 374"/>
                <a:gd name="T49" fmla="*/ 899 h 1121"/>
                <a:gd name="T50" fmla="*/ 130 w 374"/>
                <a:gd name="T51" fmla="*/ 783 h 1121"/>
                <a:gd name="T52" fmla="*/ 156 w 374"/>
                <a:gd name="T53" fmla="*/ 648 h 1121"/>
                <a:gd name="T54" fmla="*/ 57 w 374"/>
                <a:gd name="T55" fmla="*/ 778 h 1121"/>
                <a:gd name="T56" fmla="*/ 90 w 374"/>
                <a:gd name="T57" fmla="*/ 729 h 1121"/>
                <a:gd name="T58" fmla="*/ 57 w 374"/>
                <a:gd name="T59" fmla="*/ 778 h 1121"/>
                <a:gd name="T60" fmla="*/ 97 w 374"/>
                <a:gd name="T61" fmla="*/ 668 h 1121"/>
                <a:gd name="T62" fmla="*/ 147 w 374"/>
                <a:gd name="T63" fmla="*/ 541 h 1121"/>
                <a:gd name="T64" fmla="*/ 27 w 374"/>
                <a:gd name="T65" fmla="*/ 650 h 1121"/>
                <a:gd name="T66" fmla="*/ 68 w 374"/>
                <a:gd name="T67" fmla="*/ 608 h 1121"/>
                <a:gd name="T68" fmla="*/ 27 w 374"/>
                <a:gd name="T69" fmla="*/ 650 h 1121"/>
                <a:gd name="T70" fmla="*/ 259 w 374"/>
                <a:gd name="T71" fmla="*/ 991 h 1121"/>
                <a:gd name="T72" fmla="*/ 232 w 374"/>
                <a:gd name="T73" fmla="*/ 852 h 1121"/>
                <a:gd name="T74" fmla="*/ 188 w 374"/>
                <a:gd name="T75" fmla="*/ 1011 h 1121"/>
                <a:gd name="T76" fmla="*/ 201 w 374"/>
                <a:gd name="T77" fmla="*/ 953 h 1121"/>
                <a:gd name="T78" fmla="*/ 188 w 374"/>
                <a:gd name="T79" fmla="*/ 1011 h 1121"/>
                <a:gd name="T80" fmla="*/ 356 w 374"/>
                <a:gd name="T81" fmla="*/ 1077 h 1121"/>
                <a:gd name="T82" fmla="*/ 299 w 374"/>
                <a:gd name="T83" fmla="*/ 943 h 1121"/>
                <a:gd name="T84" fmla="*/ 289 w 374"/>
                <a:gd name="T85" fmla="*/ 1109 h 1121"/>
                <a:gd name="T86" fmla="*/ 289 w 374"/>
                <a:gd name="T87" fmla="*/ 1049 h 1121"/>
                <a:gd name="T88" fmla="*/ 289 w 374"/>
                <a:gd name="T89" fmla="*/ 1109 h 1121"/>
                <a:gd name="T90" fmla="*/ 232 w 374"/>
                <a:gd name="T91" fmla="*/ 112 h 1121"/>
                <a:gd name="T92" fmla="*/ 351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231" y="206"/>
                  </a:moveTo>
                  <a:cubicBezTo>
                    <a:pt x="203" y="222"/>
                    <a:pt x="182" y="216"/>
                    <a:pt x="178" y="206"/>
                  </a:cubicBezTo>
                  <a:cubicBezTo>
                    <a:pt x="173" y="196"/>
                    <a:pt x="183" y="168"/>
                    <a:pt x="213" y="152"/>
                  </a:cubicBezTo>
                  <a:cubicBezTo>
                    <a:pt x="254" y="129"/>
                    <a:pt x="303" y="140"/>
                    <a:pt x="303" y="140"/>
                  </a:cubicBezTo>
                  <a:cubicBezTo>
                    <a:pt x="302" y="140"/>
                    <a:pt x="268" y="184"/>
                    <a:pt x="231" y="206"/>
                  </a:cubicBezTo>
                  <a:close/>
                  <a:moveTo>
                    <a:pt x="138" y="145"/>
                  </a:moveTo>
                  <a:cubicBezTo>
                    <a:pt x="131" y="182"/>
                    <a:pt x="149" y="196"/>
                    <a:pt x="159" y="195"/>
                  </a:cubicBezTo>
                  <a:cubicBezTo>
                    <a:pt x="171" y="193"/>
                    <a:pt x="189" y="174"/>
                    <a:pt x="197" y="140"/>
                  </a:cubicBezTo>
                  <a:cubicBezTo>
                    <a:pt x="207" y="94"/>
                    <a:pt x="196" y="43"/>
                    <a:pt x="196" y="43"/>
                  </a:cubicBezTo>
                  <a:cubicBezTo>
                    <a:pt x="195" y="42"/>
                    <a:pt x="146" y="95"/>
                    <a:pt x="138" y="145"/>
                  </a:cubicBezTo>
                  <a:close/>
                  <a:moveTo>
                    <a:pt x="178" y="306"/>
                  </a:moveTo>
                  <a:cubicBezTo>
                    <a:pt x="153" y="327"/>
                    <a:pt x="132" y="324"/>
                    <a:pt x="126" y="316"/>
                  </a:cubicBezTo>
                  <a:cubicBezTo>
                    <a:pt x="120" y="306"/>
                    <a:pt x="124" y="278"/>
                    <a:pt x="150" y="257"/>
                  </a:cubicBezTo>
                  <a:cubicBezTo>
                    <a:pt x="186" y="227"/>
                    <a:pt x="236" y="230"/>
                    <a:pt x="235" y="230"/>
                  </a:cubicBezTo>
                  <a:cubicBezTo>
                    <a:pt x="235" y="230"/>
                    <a:pt x="209" y="278"/>
                    <a:pt x="178" y="306"/>
                  </a:cubicBezTo>
                  <a:close/>
                  <a:moveTo>
                    <a:pt x="75" y="263"/>
                  </a:moveTo>
                  <a:cubicBezTo>
                    <a:pt x="76" y="300"/>
                    <a:pt x="96" y="311"/>
                    <a:pt x="105" y="308"/>
                  </a:cubicBezTo>
                  <a:cubicBezTo>
                    <a:pt x="116" y="304"/>
                    <a:pt x="131" y="282"/>
                    <a:pt x="132" y="248"/>
                  </a:cubicBezTo>
                  <a:cubicBezTo>
                    <a:pt x="132" y="202"/>
                    <a:pt x="112" y="155"/>
                    <a:pt x="112" y="154"/>
                  </a:cubicBezTo>
                  <a:cubicBezTo>
                    <a:pt x="111" y="154"/>
                    <a:pt x="74" y="213"/>
                    <a:pt x="75" y="263"/>
                  </a:cubicBezTo>
                  <a:close/>
                  <a:moveTo>
                    <a:pt x="144" y="413"/>
                  </a:moveTo>
                  <a:cubicBezTo>
                    <a:pt x="124" y="437"/>
                    <a:pt x="102" y="439"/>
                    <a:pt x="95" y="431"/>
                  </a:cubicBezTo>
                  <a:cubicBezTo>
                    <a:pt x="87" y="423"/>
                    <a:pt x="86" y="395"/>
                    <a:pt x="108" y="370"/>
                  </a:cubicBezTo>
                  <a:cubicBezTo>
                    <a:pt x="138" y="335"/>
                    <a:pt x="187" y="329"/>
                    <a:pt x="187" y="329"/>
                  </a:cubicBezTo>
                  <a:cubicBezTo>
                    <a:pt x="186" y="329"/>
                    <a:pt x="170" y="380"/>
                    <a:pt x="144" y="413"/>
                  </a:cubicBezTo>
                  <a:close/>
                  <a:moveTo>
                    <a:pt x="36" y="389"/>
                  </a:moveTo>
                  <a:cubicBezTo>
                    <a:pt x="43" y="425"/>
                    <a:pt x="65" y="432"/>
                    <a:pt x="74" y="427"/>
                  </a:cubicBezTo>
                  <a:cubicBezTo>
                    <a:pt x="84" y="422"/>
                    <a:pt x="94" y="398"/>
                    <a:pt x="89" y="364"/>
                  </a:cubicBezTo>
                  <a:cubicBezTo>
                    <a:pt x="81" y="319"/>
                    <a:pt x="51" y="277"/>
                    <a:pt x="51" y="277"/>
                  </a:cubicBezTo>
                  <a:cubicBezTo>
                    <a:pt x="51" y="276"/>
                    <a:pt x="25" y="340"/>
                    <a:pt x="36" y="389"/>
                  </a:cubicBezTo>
                  <a:close/>
                  <a:moveTo>
                    <a:pt x="131" y="523"/>
                  </a:moveTo>
                  <a:cubicBezTo>
                    <a:pt x="115" y="551"/>
                    <a:pt x="94" y="556"/>
                    <a:pt x="86" y="550"/>
                  </a:cubicBezTo>
                  <a:cubicBezTo>
                    <a:pt x="77" y="543"/>
                    <a:pt x="70" y="516"/>
                    <a:pt x="87" y="487"/>
                  </a:cubicBezTo>
                  <a:cubicBezTo>
                    <a:pt x="110" y="448"/>
                    <a:pt x="158" y="433"/>
                    <a:pt x="157" y="433"/>
                  </a:cubicBezTo>
                  <a:cubicBezTo>
                    <a:pt x="157" y="434"/>
                    <a:pt x="151" y="486"/>
                    <a:pt x="131" y="523"/>
                  </a:cubicBezTo>
                  <a:close/>
                  <a:moveTo>
                    <a:pt x="20" y="519"/>
                  </a:moveTo>
                  <a:cubicBezTo>
                    <a:pt x="33" y="553"/>
                    <a:pt x="56" y="556"/>
                    <a:pt x="64" y="550"/>
                  </a:cubicBezTo>
                  <a:cubicBezTo>
                    <a:pt x="73" y="543"/>
                    <a:pt x="79" y="517"/>
                    <a:pt x="67" y="486"/>
                  </a:cubicBezTo>
                  <a:cubicBezTo>
                    <a:pt x="51" y="443"/>
                    <a:pt x="15" y="407"/>
                    <a:pt x="15" y="407"/>
                  </a:cubicBezTo>
                  <a:cubicBezTo>
                    <a:pt x="14" y="406"/>
                    <a:pt x="1" y="473"/>
                    <a:pt x="20" y="519"/>
                  </a:cubicBezTo>
                  <a:close/>
                  <a:moveTo>
                    <a:pt x="208" y="845"/>
                  </a:moveTo>
                  <a:cubicBezTo>
                    <a:pt x="210" y="877"/>
                    <a:pt x="195" y="893"/>
                    <a:pt x="184" y="892"/>
                  </a:cubicBezTo>
                  <a:cubicBezTo>
                    <a:pt x="173" y="891"/>
                    <a:pt x="153" y="870"/>
                    <a:pt x="152" y="836"/>
                  </a:cubicBezTo>
                  <a:cubicBezTo>
                    <a:pt x="152" y="790"/>
                    <a:pt x="185" y="753"/>
                    <a:pt x="185" y="753"/>
                  </a:cubicBezTo>
                  <a:cubicBezTo>
                    <a:pt x="184" y="754"/>
                    <a:pt x="206" y="802"/>
                    <a:pt x="208" y="845"/>
                  </a:cubicBezTo>
                  <a:close/>
                  <a:moveTo>
                    <a:pt x="111" y="899"/>
                  </a:moveTo>
                  <a:cubicBezTo>
                    <a:pt x="141" y="922"/>
                    <a:pt x="162" y="913"/>
                    <a:pt x="166" y="903"/>
                  </a:cubicBezTo>
                  <a:cubicBezTo>
                    <a:pt x="169" y="892"/>
                    <a:pt x="161" y="867"/>
                    <a:pt x="134" y="845"/>
                  </a:cubicBezTo>
                  <a:cubicBezTo>
                    <a:pt x="98" y="816"/>
                    <a:pt x="49" y="804"/>
                    <a:pt x="49" y="804"/>
                  </a:cubicBezTo>
                  <a:cubicBezTo>
                    <a:pt x="48" y="804"/>
                    <a:pt x="71" y="869"/>
                    <a:pt x="111" y="899"/>
                  </a:cubicBezTo>
                  <a:close/>
                  <a:moveTo>
                    <a:pt x="163" y="742"/>
                  </a:moveTo>
                  <a:cubicBezTo>
                    <a:pt x="158" y="774"/>
                    <a:pt x="140" y="786"/>
                    <a:pt x="130" y="783"/>
                  </a:cubicBezTo>
                  <a:cubicBezTo>
                    <a:pt x="119" y="781"/>
                    <a:pt x="104" y="757"/>
                    <a:pt x="109" y="724"/>
                  </a:cubicBezTo>
                  <a:cubicBezTo>
                    <a:pt x="117" y="679"/>
                    <a:pt x="157" y="648"/>
                    <a:pt x="156" y="648"/>
                  </a:cubicBezTo>
                  <a:cubicBezTo>
                    <a:pt x="156" y="649"/>
                    <a:pt x="168" y="700"/>
                    <a:pt x="163" y="742"/>
                  </a:cubicBezTo>
                  <a:close/>
                  <a:moveTo>
                    <a:pt x="57" y="778"/>
                  </a:moveTo>
                  <a:cubicBezTo>
                    <a:pt x="82" y="805"/>
                    <a:pt x="105" y="800"/>
                    <a:pt x="110" y="791"/>
                  </a:cubicBezTo>
                  <a:cubicBezTo>
                    <a:pt x="116" y="781"/>
                    <a:pt x="112" y="755"/>
                    <a:pt x="90" y="729"/>
                  </a:cubicBezTo>
                  <a:cubicBezTo>
                    <a:pt x="60" y="695"/>
                    <a:pt x="14" y="674"/>
                    <a:pt x="14" y="674"/>
                  </a:cubicBezTo>
                  <a:cubicBezTo>
                    <a:pt x="13" y="673"/>
                    <a:pt x="23" y="741"/>
                    <a:pt x="57" y="778"/>
                  </a:cubicBezTo>
                  <a:close/>
                  <a:moveTo>
                    <a:pt x="137" y="634"/>
                  </a:moveTo>
                  <a:cubicBezTo>
                    <a:pt x="127" y="664"/>
                    <a:pt x="107" y="673"/>
                    <a:pt x="97" y="668"/>
                  </a:cubicBezTo>
                  <a:cubicBezTo>
                    <a:pt x="87" y="664"/>
                    <a:pt x="76" y="638"/>
                    <a:pt x="88" y="606"/>
                  </a:cubicBezTo>
                  <a:cubicBezTo>
                    <a:pt x="103" y="563"/>
                    <a:pt x="147" y="541"/>
                    <a:pt x="147" y="541"/>
                  </a:cubicBezTo>
                  <a:cubicBezTo>
                    <a:pt x="147" y="541"/>
                    <a:pt x="150" y="593"/>
                    <a:pt x="137" y="634"/>
                  </a:cubicBezTo>
                  <a:close/>
                  <a:moveTo>
                    <a:pt x="27" y="650"/>
                  </a:moveTo>
                  <a:cubicBezTo>
                    <a:pt x="46" y="681"/>
                    <a:pt x="69" y="680"/>
                    <a:pt x="76" y="672"/>
                  </a:cubicBezTo>
                  <a:cubicBezTo>
                    <a:pt x="83" y="664"/>
                    <a:pt x="85" y="637"/>
                    <a:pt x="68" y="608"/>
                  </a:cubicBezTo>
                  <a:cubicBezTo>
                    <a:pt x="45" y="569"/>
                    <a:pt x="2" y="540"/>
                    <a:pt x="2" y="540"/>
                  </a:cubicBezTo>
                  <a:cubicBezTo>
                    <a:pt x="2" y="540"/>
                    <a:pt x="0" y="608"/>
                    <a:pt x="27" y="650"/>
                  </a:cubicBezTo>
                  <a:close/>
                  <a:moveTo>
                    <a:pt x="274" y="939"/>
                  </a:moveTo>
                  <a:cubicBezTo>
                    <a:pt x="282" y="971"/>
                    <a:pt x="270" y="990"/>
                    <a:pt x="259" y="991"/>
                  </a:cubicBezTo>
                  <a:cubicBezTo>
                    <a:pt x="248" y="992"/>
                    <a:pt x="224" y="975"/>
                    <a:pt x="217" y="941"/>
                  </a:cubicBezTo>
                  <a:cubicBezTo>
                    <a:pt x="207" y="895"/>
                    <a:pt x="232" y="852"/>
                    <a:pt x="232" y="852"/>
                  </a:cubicBezTo>
                  <a:cubicBezTo>
                    <a:pt x="232" y="853"/>
                    <a:pt x="262" y="897"/>
                    <a:pt x="274" y="939"/>
                  </a:cubicBezTo>
                  <a:close/>
                  <a:moveTo>
                    <a:pt x="188" y="1011"/>
                  </a:moveTo>
                  <a:cubicBezTo>
                    <a:pt x="223" y="1028"/>
                    <a:pt x="242" y="1016"/>
                    <a:pt x="243" y="1006"/>
                  </a:cubicBezTo>
                  <a:cubicBezTo>
                    <a:pt x="245" y="994"/>
                    <a:pt x="231" y="970"/>
                    <a:pt x="201" y="953"/>
                  </a:cubicBezTo>
                  <a:cubicBezTo>
                    <a:pt x="159" y="930"/>
                    <a:pt x="108" y="927"/>
                    <a:pt x="108" y="927"/>
                  </a:cubicBezTo>
                  <a:cubicBezTo>
                    <a:pt x="107" y="927"/>
                    <a:pt x="142" y="988"/>
                    <a:pt x="188" y="1011"/>
                  </a:cubicBezTo>
                  <a:close/>
                  <a:moveTo>
                    <a:pt x="359" y="1023"/>
                  </a:moveTo>
                  <a:cubicBezTo>
                    <a:pt x="374" y="1053"/>
                    <a:pt x="367" y="1074"/>
                    <a:pt x="356" y="1077"/>
                  </a:cubicBezTo>
                  <a:cubicBezTo>
                    <a:pt x="345" y="1080"/>
                    <a:pt x="317" y="1066"/>
                    <a:pt x="302" y="1034"/>
                  </a:cubicBezTo>
                  <a:cubicBezTo>
                    <a:pt x="282" y="990"/>
                    <a:pt x="299" y="942"/>
                    <a:pt x="299" y="943"/>
                  </a:cubicBezTo>
                  <a:cubicBezTo>
                    <a:pt x="299" y="943"/>
                    <a:pt x="338" y="982"/>
                    <a:pt x="359" y="1023"/>
                  </a:cubicBezTo>
                  <a:close/>
                  <a:moveTo>
                    <a:pt x="289" y="1109"/>
                  </a:moveTo>
                  <a:cubicBezTo>
                    <a:pt x="327" y="1121"/>
                    <a:pt x="344" y="1105"/>
                    <a:pt x="343" y="1094"/>
                  </a:cubicBezTo>
                  <a:cubicBezTo>
                    <a:pt x="342" y="1082"/>
                    <a:pt x="323" y="1060"/>
                    <a:pt x="289" y="1049"/>
                  </a:cubicBezTo>
                  <a:cubicBezTo>
                    <a:pt x="242" y="1033"/>
                    <a:pt x="191" y="1039"/>
                    <a:pt x="191" y="1039"/>
                  </a:cubicBezTo>
                  <a:cubicBezTo>
                    <a:pt x="190" y="1039"/>
                    <a:pt x="237" y="1094"/>
                    <a:pt x="289" y="1109"/>
                  </a:cubicBezTo>
                  <a:close/>
                  <a:moveTo>
                    <a:pt x="251" y="51"/>
                  </a:moveTo>
                  <a:cubicBezTo>
                    <a:pt x="223" y="80"/>
                    <a:pt x="224" y="106"/>
                    <a:pt x="232" y="112"/>
                  </a:cubicBezTo>
                  <a:cubicBezTo>
                    <a:pt x="240" y="119"/>
                    <a:pt x="264" y="114"/>
                    <a:pt x="289" y="88"/>
                  </a:cubicBezTo>
                  <a:cubicBezTo>
                    <a:pt x="323" y="54"/>
                    <a:pt x="351" y="0"/>
                    <a:pt x="351" y="0"/>
                  </a:cubicBezTo>
                  <a:cubicBezTo>
                    <a:pt x="352" y="0"/>
                    <a:pt x="289" y="12"/>
                    <a:pt x="251" y="51"/>
                  </a:cubicBezTo>
                  <a:close/>
                </a:path>
              </a:pathLst>
            </a:custGeom>
            <a:solidFill>
              <a:schemeClr val="accent2"/>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微软雅黑 Light" panose="020B0502040204020203" pitchFamily="34" charset="-122"/>
                <a:ea typeface="微软雅黑 Light" panose="020B0502040204020203" pitchFamily="34" charset="-122"/>
              </a:endParaRPr>
            </a:p>
          </p:txBody>
        </p:sp>
        <p:sp>
          <p:nvSpPr>
            <p:cNvPr id="50" name="Freeform 6"/>
            <p:cNvSpPr>
              <a:spLocks noEditPoints="1"/>
            </p:cNvSpPr>
            <p:nvPr/>
          </p:nvSpPr>
          <p:spPr bwMode="auto">
            <a:xfrm>
              <a:off x="5234222" y="2208195"/>
              <a:ext cx="375947" cy="1148557"/>
            </a:xfrm>
            <a:custGeom>
              <a:avLst/>
              <a:gdLst>
                <a:gd name="T0" fmla="*/ 196 w 374"/>
                <a:gd name="T1" fmla="*/ 206 h 1121"/>
                <a:gd name="T2" fmla="*/ 71 w 374"/>
                <a:gd name="T3" fmla="*/ 140 h 1121"/>
                <a:gd name="T4" fmla="*/ 236 w 374"/>
                <a:gd name="T5" fmla="*/ 145 h 1121"/>
                <a:gd name="T6" fmla="*/ 177 w 374"/>
                <a:gd name="T7" fmla="*/ 140 h 1121"/>
                <a:gd name="T8" fmla="*/ 236 w 374"/>
                <a:gd name="T9" fmla="*/ 145 h 1121"/>
                <a:gd name="T10" fmla="*/ 248 w 374"/>
                <a:gd name="T11" fmla="*/ 316 h 1121"/>
                <a:gd name="T12" fmla="*/ 138 w 374"/>
                <a:gd name="T13" fmla="*/ 230 h 1121"/>
                <a:gd name="T14" fmla="*/ 299 w 374"/>
                <a:gd name="T15" fmla="*/ 263 h 1121"/>
                <a:gd name="T16" fmla="*/ 242 w 374"/>
                <a:gd name="T17" fmla="*/ 248 h 1121"/>
                <a:gd name="T18" fmla="*/ 299 w 374"/>
                <a:gd name="T19" fmla="*/ 263 h 1121"/>
                <a:gd name="T20" fmla="*/ 278 w 374"/>
                <a:gd name="T21" fmla="*/ 431 h 1121"/>
                <a:gd name="T22" fmla="*/ 187 w 374"/>
                <a:gd name="T23" fmla="*/ 329 h 1121"/>
                <a:gd name="T24" fmla="*/ 338 w 374"/>
                <a:gd name="T25" fmla="*/ 389 h 1121"/>
                <a:gd name="T26" fmla="*/ 285 w 374"/>
                <a:gd name="T27" fmla="*/ 364 h 1121"/>
                <a:gd name="T28" fmla="*/ 338 w 374"/>
                <a:gd name="T29" fmla="*/ 389 h 1121"/>
                <a:gd name="T30" fmla="*/ 288 w 374"/>
                <a:gd name="T31" fmla="*/ 550 h 1121"/>
                <a:gd name="T32" fmla="*/ 216 w 374"/>
                <a:gd name="T33" fmla="*/ 433 h 1121"/>
                <a:gd name="T34" fmla="*/ 354 w 374"/>
                <a:gd name="T35" fmla="*/ 519 h 1121"/>
                <a:gd name="T36" fmla="*/ 307 w 374"/>
                <a:gd name="T37" fmla="*/ 486 h 1121"/>
                <a:gd name="T38" fmla="*/ 354 w 374"/>
                <a:gd name="T39" fmla="*/ 519 h 1121"/>
                <a:gd name="T40" fmla="*/ 189 w 374"/>
                <a:gd name="T41" fmla="*/ 892 h 1121"/>
                <a:gd name="T42" fmla="*/ 189 w 374"/>
                <a:gd name="T43" fmla="*/ 753 h 1121"/>
                <a:gd name="T44" fmla="*/ 262 w 374"/>
                <a:gd name="T45" fmla="*/ 899 h 1121"/>
                <a:gd name="T46" fmla="*/ 239 w 374"/>
                <a:gd name="T47" fmla="*/ 845 h 1121"/>
                <a:gd name="T48" fmla="*/ 262 w 374"/>
                <a:gd name="T49" fmla="*/ 899 h 1121"/>
                <a:gd name="T50" fmla="*/ 243 w 374"/>
                <a:gd name="T51" fmla="*/ 783 h 1121"/>
                <a:gd name="T52" fmla="*/ 217 w 374"/>
                <a:gd name="T53" fmla="*/ 648 h 1121"/>
                <a:gd name="T54" fmla="*/ 316 w 374"/>
                <a:gd name="T55" fmla="*/ 778 h 1121"/>
                <a:gd name="T56" fmla="*/ 284 w 374"/>
                <a:gd name="T57" fmla="*/ 729 h 1121"/>
                <a:gd name="T58" fmla="*/ 316 w 374"/>
                <a:gd name="T59" fmla="*/ 778 h 1121"/>
                <a:gd name="T60" fmla="*/ 276 w 374"/>
                <a:gd name="T61" fmla="*/ 668 h 1121"/>
                <a:gd name="T62" fmla="*/ 226 w 374"/>
                <a:gd name="T63" fmla="*/ 541 h 1121"/>
                <a:gd name="T64" fmla="*/ 347 w 374"/>
                <a:gd name="T65" fmla="*/ 650 h 1121"/>
                <a:gd name="T66" fmla="*/ 306 w 374"/>
                <a:gd name="T67" fmla="*/ 608 h 1121"/>
                <a:gd name="T68" fmla="*/ 347 w 374"/>
                <a:gd name="T69" fmla="*/ 650 h 1121"/>
                <a:gd name="T70" fmla="*/ 114 w 374"/>
                <a:gd name="T71" fmla="*/ 991 h 1121"/>
                <a:gd name="T72" fmla="*/ 142 w 374"/>
                <a:gd name="T73" fmla="*/ 852 h 1121"/>
                <a:gd name="T74" fmla="*/ 185 w 374"/>
                <a:gd name="T75" fmla="*/ 1011 h 1121"/>
                <a:gd name="T76" fmla="*/ 173 w 374"/>
                <a:gd name="T77" fmla="*/ 953 h 1121"/>
                <a:gd name="T78" fmla="*/ 185 w 374"/>
                <a:gd name="T79" fmla="*/ 1011 h 1121"/>
                <a:gd name="T80" fmla="*/ 18 w 374"/>
                <a:gd name="T81" fmla="*/ 1077 h 1121"/>
                <a:gd name="T82" fmla="*/ 75 w 374"/>
                <a:gd name="T83" fmla="*/ 943 h 1121"/>
                <a:gd name="T84" fmla="*/ 85 w 374"/>
                <a:gd name="T85" fmla="*/ 1109 h 1121"/>
                <a:gd name="T86" fmla="*/ 85 w 374"/>
                <a:gd name="T87" fmla="*/ 1049 h 1121"/>
                <a:gd name="T88" fmla="*/ 85 w 374"/>
                <a:gd name="T89" fmla="*/ 1109 h 1121"/>
                <a:gd name="T90" fmla="*/ 142 w 374"/>
                <a:gd name="T91" fmla="*/ 112 h 1121"/>
                <a:gd name="T92" fmla="*/ 22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143" y="206"/>
                  </a:moveTo>
                  <a:cubicBezTo>
                    <a:pt x="171" y="222"/>
                    <a:pt x="192" y="216"/>
                    <a:pt x="196" y="206"/>
                  </a:cubicBezTo>
                  <a:cubicBezTo>
                    <a:pt x="200" y="196"/>
                    <a:pt x="191" y="168"/>
                    <a:pt x="161" y="152"/>
                  </a:cubicBezTo>
                  <a:cubicBezTo>
                    <a:pt x="120" y="129"/>
                    <a:pt x="70" y="140"/>
                    <a:pt x="71" y="140"/>
                  </a:cubicBezTo>
                  <a:cubicBezTo>
                    <a:pt x="71" y="140"/>
                    <a:pt x="106" y="184"/>
                    <a:pt x="143" y="206"/>
                  </a:cubicBezTo>
                  <a:close/>
                  <a:moveTo>
                    <a:pt x="236" y="145"/>
                  </a:moveTo>
                  <a:cubicBezTo>
                    <a:pt x="242" y="182"/>
                    <a:pt x="225" y="196"/>
                    <a:pt x="215" y="195"/>
                  </a:cubicBezTo>
                  <a:cubicBezTo>
                    <a:pt x="203" y="193"/>
                    <a:pt x="184" y="174"/>
                    <a:pt x="177" y="140"/>
                  </a:cubicBezTo>
                  <a:cubicBezTo>
                    <a:pt x="167" y="94"/>
                    <a:pt x="178" y="43"/>
                    <a:pt x="178" y="43"/>
                  </a:cubicBezTo>
                  <a:cubicBezTo>
                    <a:pt x="178" y="42"/>
                    <a:pt x="228" y="95"/>
                    <a:pt x="236" y="145"/>
                  </a:cubicBezTo>
                  <a:close/>
                  <a:moveTo>
                    <a:pt x="196" y="306"/>
                  </a:moveTo>
                  <a:cubicBezTo>
                    <a:pt x="220" y="327"/>
                    <a:pt x="242" y="324"/>
                    <a:pt x="248" y="316"/>
                  </a:cubicBezTo>
                  <a:cubicBezTo>
                    <a:pt x="254" y="306"/>
                    <a:pt x="250" y="278"/>
                    <a:pt x="224" y="257"/>
                  </a:cubicBezTo>
                  <a:cubicBezTo>
                    <a:pt x="188" y="227"/>
                    <a:pt x="138" y="230"/>
                    <a:pt x="138" y="230"/>
                  </a:cubicBezTo>
                  <a:cubicBezTo>
                    <a:pt x="139" y="230"/>
                    <a:pt x="164" y="278"/>
                    <a:pt x="196" y="306"/>
                  </a:cubicBezTo>
                  <a:close/>
                  <a:moveTo>
                    <a:pt x="299" y="263"/>
                  </a:moveTo>
                  <a:cubicBezTo>
                    <a:pt x="298" y="300"/>
                    <a:pt x="278" y="311"/>
                    <a:pt x="268" y="308"/>
                  </a:cubicBezTo>
                  <a:cubicBezTo>
                    <a:pt x="257" y="304"/>
                    <a:pt x="243" y="282"/>
                    <a:pt x="242" y="248"/>
                  </a:cubicBezTo>
                  <a:cubicBezTo>
                    <a:pt x="241" y="202"/>
                    <a:pt x="262" y="155"/>
                    <a:pt x="262" y="154"/>
                  </a:cubicBezTo>
                  <a:cubicBezTo>
                    <a:pt x="262" y="154"/>
                    <a:pt x="300" y="213"/>
                    <a:pt x="299" y="263"/>
                  </a:cubicBezTo>
                  <a:close/>
                  <a:moveTo>
                    <a:pt x="229" y="413"/>
                  </a:moveTo>
                  <a:cubicBezTo>
                    <a:pt x="249" y="437"/>
                    <a:pt x="271" y="439"/>
                    <a:pt x="278" y="431"/>
                  </a:cubicBezTo>
                  <a:cubicBezTo>
                    <a:pt x="286" y="423"/>
                    <a:pt x="288" y="395"/>
                    <a:pt x="266" y="370"/>
                  </a:cubicBezTo>
                  <a:cubicBezTo>
                    <a:pt x="236" y="335"/>
                    <a:pt x="187" y="329"/>
                    <a:pt x="187" y="329"/>
                  </a:cubicBezTo>
                  <a:cubicBezTo>
                    <a:pt x="187" y="329"/>
                    <a:pt x="203" y="380"/>
                    <a:pt x="229" y="413"/>
                  </a:cubicBezTo>
                  <a:close/>
                  <a:moveTo>
                    <a:pt x="338" y="389"/>
                  </a:moveTo>
                  <a:cubicBezTo>
                    <a:pt x="331" y="425"/>
                    <a:pt x="309" y="432"/>
                    <a:pt x="300" y="427"/>
                  </a:cubicBezTo>
                  <a:cubicBezTo>
                    <a:pt x="290" y="422"/>
                    <a:pt x="279" y="398"/>
                    <a:pt x="285" y="364"/>
                  </a:cubicBezTo>
                  <a:cubicBezTo>
                    <a:pt x="293" y="319"/>
                    <a:pt x="322" y="277"/>
                    <a:pt x="322" y="277"/>
                  </a:cubicBezTo>
                  <a:cubicBezTo>
                    <a:pt x="323" y="276"/>
                    <a:pt x="349" y="340"/>
                    <a:pt x="338" y="389"/>
                  </a:cubicBezTo>
                  <a:close/>
                  <a:moveTo>
                    <a:pt x="243" y="523"/>
                  </a:moveTo>
                  <a:cubicBezTo>
                    <a:pt x="258" y="551"/>
                    <a:pt x="280" y="556"/>
                    <a:pt x="288" y="550"/>
                  </a:cubicBezTo>
                  <a:cubicBezTo>
                    <a:pt x="297" y="543"/>
                    <a:pt x="303" y="516"/>
                    <a:pt x="287" y="487"/>
                  </a:cubicBezTo>
                  <a:cubicBezTo>
                    <a:pt x="264" y="448"/>
                    <a:pt x="216" y="433"/>
                    <a:pt x="216" y="433"/>
                  </a:cubicBezTo>
                  <a:cubicBezTo>
                    <a:pt x="217" y="434"/>
                    <a:pt x="223" y="486"/>
                    <a:pt x="243" y="523"/>
                  </a:cubicBezTo>
                  <a:close/>
                  <a:moveTo>
                    <a:pt x="354" y="519"/>
                  </a:moveTo>
                  <a:cubicBezTo>
                    <a:pt x="340" y="553"/>
                    <a:pt x="318" y="556"/>
                    <a:pt x="310" y="550"/>
                  </a:cubicBezTo>
                  <a:cubicBezTo>
                    <a:pt x="301" y="543"/>
                    <a:pt x="295" y="517"/>
                    <a:pt x="307" y="486"/>
                  </a:cubicBezTo>
                  <a:cubicBezTo>
                    <a:pt x="322" y="443"/>
                    <a:pt x="359" y="407"/>
                    <a:pt x="359" y="407"/>
                  </a:cubicBezTo>
                  <a:cubicBezTo>
                    <a:pt x="359" y="406"/>
                    <a:pt x="373" y="473"/>
                    <a:pt x="354" y="519"/>
                  </a:cubicBezTo>
                  <a:close/>
                  <a:moveTo>
                    <a:pt x="165" y="845"/>
                  </a:moveTo>
                  <a:cubicBezTo>
                    <a:pt x="164" y="877"/>
                    <a:pt x="179" y="893"/>
                    <a:pt x="189" y="892"/>
                  </a:cubicBezTo>
                  <a:cubicBezTo>
                    <a:pt x="201" y="891"/>
                    <a:pt x="221" y="870"/>
                    <a:pt x="221" y="836"/>
                  </a:cubicBezTo>
                  <a:cubicBezTo>
                    <a:pt x="222" y="790"/>
                    <a:pt x="189" y="753"/>
                    <a:pt x="189" y="753"/>
                  </a:cubicBezTo>
                  <a:cubicBezTo>
                    <a:pt x="189" y="754"/>
                    <a:pt x="168" y="802"/>
                    <a:pt x="165" y="845"/>
                  </a:cubicBezTo>
                  <a:close/>
                  <a:moveTo>
                    <a:pt x="262" y="899"/>
                  </a:moveTo>
                  <a:cubicBezTo>
                    <a:pt x="233" y="922"/>
                    <a:pt x="212" y="913"/>
                    <a:pt x="208" y="903"/>
                  </a:cubicBezTo>
                  <a:cubicBezTo>
                    <a:pt x="204" y="892"/>
                    <a:pt x="213" y="867"/>
                    <a:pt x="239" y="845"/>
                  </a:cubicBezTo>
                  <a:cubicBezTo>
                    <a:pt x="275" y="816"/>
                    <a:pt x="325" y="804"/>
                    <a:pt x="325" y="804"/>
                  </a:cubicBezTo>
                  <a:cubicBezTo>
                    <a:pt x="326" y="804"/>
                    <a:pt x="303" y="869"/>
                    <a:pt x="262" y="899"/>
                  </a:cubicBezTo>
                  <a:close/>
                  <a:moveTo>
                    <a:pt x="211" y="742"/>
                  </a:moveTo>
                  <a:cubicBezTo>
                    <a:pt x="215" y="774"/>
                    <a:pt x="233" y="786"/>
                    <a:pt x="243" y="783"/>
                  </a:cubicBezTo>
                  <a:cubicBezTo>
                    <a:pt x="254" y="781"/>
                    <a:pt x="270" y="757"/>
                    <a:pt x="264" y="724"/>
                  </a:cubicBezTo>
                  <a:cubicBezTo>
                    <a:pt x="257" y="679"/>
                    <a:pt x="217" y="648"/>
                    <a:pt x="217" y="648"/>
                  </a:cubicBezTo>
                  <a:cubicBezTo>
                    <a:pt x="218" y="649"/>
                    <a:pt x="205" y="700"/>
                    <a:pt x="211" y="742"/>
                  </a:cubicBezTo>
                  <a:close/>
                  <a:moveTo>
                    <a:pt x="316" y="778"/>
                  </a:moveTo>
                  <a:cubicBezTo>
                    <a:pt x="291" y="805"/>
                    <a:pt x="269" y="800"/>
                    <a:pt x="264" y="791"/>
                  </a:cubicBezTo>
                  <a:cubicBezTo>
                    <a:pt x="258" y="781"/>
                    <a:pt x="262" y="755"/>
                    <a:pt x="284" y="729"/>
                  </a:cubicBezTo>
                  <a:cubicBezTo>
                    <a:pt x="313" y="695"/>
                    <a:pt x="360" y="674"/>
                    <a:pt x="360" y="674"/>
                  </a:cubicBezTo>
                  <a:cubicBezTo>
                    <a:pt x="361" y="673"/>
                    <a:pt x="350" y="741"/>
                    <a:pt x="316" y="778"/>
                  </a:cubicBezTo>
                  <a:close/>
                  <a:moveTo>
                    <a:pt x="237" y="634"/>
                  </a:moveTo>
                  <a:cubicBezTo>
                    <a:pt x="247" y="664"/>
                    <a:pt x="267" y="673"/>
                    <a:pt x="276" y="668"/>
                  </a:cubicBezTo>
                  <a:cubicBezTo>
                    <a:pt x="286" y="664"/>
                    <a:pt x="297" y="638"/>
                    <a:pt x="286" y="606"/>
                  </a:cubicBezTo>
                  <a:cubicBezTo>
                    <a:pt x="270" y="563"/>
                    <a:pt x="226" y="541"/>
                    <a:pt x="226" y="541"/>
                  </a:cubicBezTo>
                  <a:cubicBezTo>
                    <a:pt x="227" y="541"/>
                    <a:pt x="224" y="593"/>
                    <a:pt x="237" y="634"/>
                  </a:cubicBezTo>
                  <a:close/>
                  <a:moveTo>
                    <a:pt x="347" y="650"/>
                  </a:moveTo>
                  <a:cubicBezTo>
                    <a:pt x="327" y="681"/>
                    <a:pt x="305" y="680"/>
                    <a:pt x="298" y="672"/>
                  </a:cubicBezTo>
                  <a:cubicBezTo>
                    <a:pt x="290" y="664"/>
                    <a:pt x="289" y="637"/>
                    <a:pt x="306" y="608"/>
                  </a:cubicBezTo>
                  <a:cubicBezTo>
                    <a:pt x="329" y="569"/>
                    <a:pt x="371" y="540"/>
                    <a:pt x="371" y="540"/>
                  </a:cubicBezTo>
                  <a:cubicBezTo>
                    <a:pt x="372" y="540"/>
                    <a:pt x="374" y="608"/>
                    <a:pt x="347" y="650"/>
                  </a:cubicBezTo>
                  <a:close/>
                  <a:moveTo>
                    <a:pt x="100" y="939"/>
                  </a:moveTo>
                  <a:cubicBezTo>
                    <a:pt x="92" y="971"/>
                    <a:pt x="104" y="990"/>
                    <a:pt x="114" y="991"/>
                  </a:cubicBezTo>
                  <a:cubicBezTo>
                    <a:pt x="126" y="992"/>
                    <a:pt x="150" y="975"/>
                    <a:pt x="157" y="941"/>
                  </a:cubicBezTo>
                  <a:cubicBezTo>
                    <a:pt x="167" y="895"/>
                    <a:pt x="141" y="852"/>
                    <a:pt x="142" y="852"/>
                  </a:cubicBezTo>
                  <a:cubicBezTo>
                    <a:pt x="142" y="853"/>
                    <a:pt x="111" y="897"/>
                    <a:pt x="100" y="939"/>
                  </a:cubicBezTo>
                  <a:close/>
                  <a:moveTo>
                    <a:pt x="185" y="1011"/>
                  </a:moveTo>
                  <a:cubicBezTo>
                    <a:pt x="151" y="1028"/>
                    <a:pt x="132" y="1016"/>
                    <a:pt x="130" y="1006"/>
                  </a:cubicBezTo>
                  <a:cubicBezTo>
                    <a:pt x="129" y="994"/>
                    <a:pt x="143" y="970"/>
                    <a:pt x="173" y="953"/>
                  </a:cubicBezTo>
                  <a:cubicBezTo>
                    <a:pt x="215" y="930"/>
                    <a:pt x="266" y="927"/>
                    <a:pt x="266" y="927"/>
                  </a:cubicBezTo>
                  <a:cubicBezTo>
                    <a:pt x="267" y="927"/>
                    <a:pt x="232" y="988"/>
                    <a:pt x="185" y="1011"/>
                  </a:cubicBezTo>
                  <a:close/>
                  <a:moveTo>
                    <a:pt x="15" y="1023"/>
                  </a:moveTo>
                  <a:cubicBezTo>
                    <a:pt x="0" y="1053"/>
                    <a:pt x="7" y="1074"/>
                    <a:pt x="18" y="1077"/>
                  </a:cubicBezTo>
                  <a:cubicBezTo>
                    <a:pt x="29" y="1080"/>
                    <a:pt x="57" y="1066"/>
                    <a:pt x="72" y="1034"/>
                  </a:cubicBezTo>
                  <a:cubicBezTo>
                    <a:pt x="92" y="990"/>
                    <a:pt x="75" y="942"/>
                    <a:pt x="75" y="943"/>
                  </a:cubicBezTo>
                  <a:cubicBezTo>
                    <a:pt x="75" y="943"/>
                    <a:pt x="35" y="982"/>
                    <a:pt x="15" y="1023"/>
                  </a:cubicBezTo>
                  <a:close/>
                  <a:moveTo>
                    <a:pt x="85" y="1109"/>
                  </a:moveTo>
                  <a:cubicBezTo>
                    <a:pt x="47" y="1121"/>
                    <a:pt x="30" y="1105"/>
                    <a:pt x="31" y="1094"/>
                  </a:cubicBezTo>
                  <a:cubicBezTo>
                    <a:pt x="32" y="1082"/>
                    <a:pt x="51" y="1060"/>
                    <a:pt x="85" y="1049"/>
                  </a:cubicBezTo>
                  <a:cubicBezTo>
                    <a:pt x="131" y="1033"/>
                    <a:pt x="183" y="1039"/>
                    <a:pt x="183" y="1039"/>
                  </a:cubicBezTo>
                  <a:cubicBezTo>
                    <a:pt x="184" y="1039"/>
                    <a:pt x="136" y="1094"/>
                    <a:pt x="85" y="1109"/>
                  </a:cubicBezTo>
                  <a:close/>
                  <a:moveTo>
                    <a:pt x="123" y="51"/>
                  </a:moveTo>
                  <a:cubicBezTo>
                    <a:pt x="151" y="80"/>
                    <a:pt x="149" y="106"/>
                    <a:pt x="142" y="112"/>
                  </a:cubicBezTo>
                  <a:cubicBezTo>
                    <a:pt x="134" y="119"/>
                    <a:pt x="110" y="114"/>
                    <a:pt x="85" y="88"/>
                  </a:cubicBezTo>
                  <a:cubicBezTo>
                    <a:pt x="51" y="54"/>
                    <a:pt x="23" y="0"/>
                    <a:pt x="22" y="0"/>
                  </a:cubicBezTo>
                  <a:cubicBezTo>
                    <a:pt x="22" y="0"/>
                    <a:pt x="85" y="12"/>
                    <a:pt x="123" y="51"/>
                  </a:cubicBezTo>
                  <a:close/>
                </a:path>
              </a:pathLst>
            </a:custGeom>
            <a:solidFill>
              <a:schemeClr val="accent2"/>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微软雅黑 Light" panose="020B0502040204020203" pitchFamily="34" charset="-122"/>
                <a:ea typeface="微软雅黑 Light" panose="020B0502040204020203" pitchFamily="34" charset="-122"/>
              </a:endParaRPr>
            </a:p>
          </p:txBody>
        </p:sp>
      </p:grpSp>
      <p:sp>
        <p:nvSpPr>
          <p:cNvPr id="51" name="矩形: 圆角 50"/>
          <p:cNvSpPr/>
          <p:nvPr/>
        </p:nvSpPr>
        <p:spPr bwMode="auto">
          <a:xfrm>
            <a:off x="4691496" y="4189770"/>
            <a:ext cx="2664296" cy="483024"/>
          </a:xfrm>
          <a:prstGeom prst="roundRect">
            <a:avLst>
              <a:gd name="adj" fmla="val 50000"/>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2400">
                <a:solidFill>
                  <a:schemeClr val="bg1"/>
                </a:solidFill>
                <a:latin typeface="+mj-ea"/>
                <a:ea typeface="+mj-ea"/>
                <a:cs typeface="+mn-ea"/>
              </a:rPr>
              <a:t>党支部职能</a:t>
            </a:r>
          </a:p>
        </p:txBody>
      </p:sp>
      <p:sp>
        <p:nvSpPr>
          <p:cNvPr id="52" name="文本框 51"/>
          <p:cNvSpPr txBox="1"/>
          <p:nvPr/>
        </p:nvSpPr>
        <p:spPr>
          <a:xfrm>
            <a:off x="1107940" y="4798725"/>
            <a:ext cx="9683913" cy="396583"/>
          </a:xfrm>
          <a:prstGeom prst="rect">
            <a:avLst/>
          </a:prstGeom>
        </p:spPr>
        <p:txBody>
          <a:bodyPr wrap="square">
            <a:spAutoFit/>
          </a:bodyPr>
          <a:lstStyle>
            <a:defPPr>
              <a:defRPr lang="zh-CN"/>
            </a:defPPr>
            <a:lvl1pPr eaLnBrk="1" hangingPunct="1">
              <a:lnSpc>
                <a:spcPct val="120000"/>
              </a:lnSpc>
              <a:spcBef>
                <a:spcPts val="400"/>
              </a:spcBef>
              <a:spcAft>
                <a:spcPts val="400"/>
              </a:spcAft>
              <a:defRPr sz="1600" kern="100">
                <a:latin typeface="+mj-ea"/>
                <a:ea typeface="+mj-ea"/>
                <a:cs typeface="仿宋_GB2312" panose="02010609030101010101" pitchFamily="49" charset="-122"/>
              </a:defRPr>
            </a:lvl1pPr>
          </a:lstStyle>
          <a:p>
            <a:pPr algn="ctr"/>
            <a:r>
              <a:rPr lang="zh-CN" altLang="en-US" sz="1800"/>
              <a:t>党支部是党的基础组织，是党在社会基层组织中的战斗堡垒</a:t>
            </a:r>
          </a:p>
        </p:txBody>
      </p:sp>
      <p:sp>
        <p:nvSpPr>
          <p:cNvPr id="7" name="矩形: 圆角 6"/>
          <p:cNvSpPr/>
          <p:nvPr/>
        </p:nvSpPr>
        <p:spPr bwMode="auto">
          <a:xfrm>
            <a:off x="1376101" y="5284517"/>
            <a:ext cx="1744650" cy="430852"/>
          </a:xfrm>
          <a:prstGeom prst="roundRect">
            <a:avLst>
              <a:gd name="adj" fmla="val 7164"/>
            </a:avLst>
          </a:prstGeom>
          <a:gradFill>
            <a:gsLst>
              <a:gs pos="48000">
                <a:srgbClr val="FDFDFD"/>
              </a:gs>
              <a:gs pos="100000">
                <a:schemeClr val="bg2"/>
              </a:gs>
              <a:gs pos="0">
                <a:srgbClr val="FFFFFF"/>
              </a:gs>
            </a:gsLst>
            <a:lin ang="5400000" scaled="0"/>
          </a:gradFill>
          <a:ln w="12700" cap="flat" cmpd="sng" algn="ctr">
            <a:solidFill>
              <a:schemeClr val="accent5">
                <a:lumMod val="40000"/>
                <a:lumOff val="60000"/>
              </a:schemeClr>
            </a:solid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latin typeface="+mj-ea"/>
                <a:ea typeface="+mj-ea"/>
              </a:rPr>
              <a:t>直接教育党员</a:t>
            </a:r>
          </a:p>
        </p:txBody>
      </p:sp>
      <p:sp>
        <p:nvSpPr>
          <p:cNvPr id="53" name="矩形: 圆角 52"/>
          <p:cNvSpPr/>
          <p:nvPr/>
        </p:nvSpPr>
        <p:spPr bwMode="auto">
          <a:xfrm>
            <a:off x="3314083" y="5284517"/>
            <a:ext cx="1744650" cy="430852"/>
          </a:xfrm>
          <a:prstGeom prst="roundRect">
            <a:avLst>
              <a:gd name="adj" fmla="val 7164"/>
            </a:avLst>
          </a:prstGeom>
          <a:gradFill>
            <a:gsLst>
              <a:gs pos="48000">
                <a:srgbClr val="FDFDFD"/>
              </a:gs>
              <a:gs pos="100000">
                <a:schemeClr val="bg2"/>
              </a:gs>
              <a:gs pos="0">
                <a:srgbClr val="FFFFFF"/>
              </a:gs>
            </a:gsLst>
            <a:lin ang="5400000" scaled="0"/>
          </a:gradFill>
          <a:ln w="12700" cap="flat" cmpd="sng" algn="ctr">
            <a:solidFill>
              <a:schemeClr val="accent5">
                <a:lumMod val="40000"/>
                <a:lumOff val="60000"/>
              </a:schemeClr>
            </a:solid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latin typeface="+mj-ea"/>
                <a:ea typeface="+mj-ea"/>
              </a:rPr>
              <a:t>管理党员</a:t>
            </a:r>
          </a:p>
        </p:txBody>
      </p:sp>
      <p:sp>
        <p:nvSpPr>
          <p:cNvPr id="54" name="矩形: 圆角 53"/>
          <p:cNvSpPr/>
          <p:nvPr/>
        </p:nvSpPr>
        <p:spPr bwMode="auto">
          <a:xfrm>
            <a:off x="5183826" y="5284517"/>
            <a:ext cx="1744650" cy="430852"/>
          </a:xfrm>
          <a:prstGeom prst="roundRect">
            <a:avLst>
              <a:gd name="adj" fmla="val 7164"/>
            </a:avLst>
          </a:prstGeom>
          <a:gradFill>
            <a:gsLst>
              <a:gs pos="48000">
                <a:srgbClr val="FDFDFD"/>
              </a:gs>
              <a:gs pos="100000">
                <a:schemeClr val="bg2"/>
              </a:gs>
              <a:gs pos="0">
                <a:srgbClr val="FFFFFF"/>
              </a:gs>
            </a:gsLst>
            <a:lin ang="5400000" scaled="0"/>
          </a:gradFill>
          <a:ln w="12700" cap="flat" cmpd="sng" algn="ctr">
            <a:solidFill>
              <a:schemeClr val="accent5">
                <a:lumMod val="40000"/>
                <a:lumOff val="60000"/>
              </a:schemeClr>
            </a:solid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latin typeface="+mj-ea"/>
                <a:ea typeface="+mj-ea"/>
              </a:rPr>
              <a:t>监督党员</a:t>
            </a:r>
          </a:p>
        </p:txBody>
      </p:sp>
      <p:sp>
        <p:nvSpPr>
          <p:cNvPr id="55" name="矩形: 圆角 54"/>
          <p:cNvSpPr/>
          <p:nvPr/>
        </p:nvSpPr>
        <p:spPr bwMode="auto">
          <a:xfrm>
            <a:off x="7121808" y="5284517"/>
            <a:ext cx="1744650" cy="430852"/>
          </a:xfrm>
          <a:prstGeom prst="roundRect">
            <a:avLst>
              <a:gd name="adj" fmla="val 7164"/>
            </a:avLst>
          </a:prstGeom>
          <a:gradFill>
            <a:gsLst>
              <a:gs pos="48000">
                <a:srgbClr val="FDFDFD"/>
              </a:gs>
              <a:gs pos="100000">
                <a:schemeClr val="bg2"/>
              </a:gs>
              <a:gs pos="0">
                <a:srgbClr val="FFFFFF"/>
              </a:gs>
            </a:gsLst>
            <a:lin ang="5400000" scaled="0"/>
          </a:gradFill>
          <a:ln w="12700" cap="flat" cmpd="sng" algn="ctr">
            <a:solidFill>
              <a:schemeClr val="accent5">
                <a:lumMod val="40000"/>
                <a:lumOff val="60000"/>
              </a:schemeClr>
            </a:solid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latin typeface="+mj-ea"/>
                <a:ea typeface="+mj-ea"/>
              </a:rPr>
              <a:t>组织群众</a:t>
            </a:r>
          </a:p>
        </p:txBody>
      </p:sp>
      <p:sp>
        <p:nvSpPr>
          <p:cNvPr id="56" name="矩形: 圆角 55"/>
          <p:cNvSpPr/>
          <p:nvPr/>
        </p:nvSpPr>
        <p:spPr bwMode="auto">
          <a:xfrm>
            <a:off x="9141677" y="5284517"/>
            <a:ext cx="1744650" cy="430852"/>
          </a:xfrm>
          <a:prstGeom prst="roundRect">
            <a:avLst>
              <a:gd name="adj" fmla="val 7164"/>
            </a:avLst>
          </a:prstGeom>
          <a:gradFill>
            <a:gsLst>
              <a:gs pos="48000">
                <a:srgbClr val="FDFDFD"/>
              </a:gs>
              <a:gs pos="100000">
                <a:schemeClr val="bg2"/>
              </a:gs>
              <a:gs pos="0">
                <a:srgbClr val="FFFFFF"/>
              </a:gs>
            </a:gsLst>
            <a:lin ang="5400000" scaled="0"/>
          </a:gradFill>
          <a:ln w="12700" cap="flat" cmpd="sng" algn="ctr">
            <a:solidFill>
              <a:schemeClr val="accent5">
                <a:lumMod val="40000"/>
                <a:lumOff val="60000"/>
              </a:schemeClr>
            </a:solid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latin typeface="+mj-ea"/>
                <a:ea typeface="+mj-ea"/>
              </a:rPr>
              <a:t>宣传群众</a:t>
            </a:r>
          </a:p>
        </p:txBody>
      </p:sp>
      <p:sp>
        <p:nvSpPr>
          <p:cNvPr id="57" name="矩形: 圆角 56"/>
          <p:cNvSpPr/>
          <p:nvPr/>
        </p:nvSpPr>
        <p:spPr bwMode="auto">
          <a:xfrm>
            <a:off x="3819049" y="5818435"/>
            <a:ext cx="1744650" cy="430852"/>
          </a:xfrm>
          <a:prstGeom prst="roundRect">
            <a:avLst>
              <a:gd name="adj" fmla="val 7164"/>
            </a:avLst>
          </a:prstGeom>
          <a:gradFill>
            <a:gsLst>
              <a:gs pos="48000">
                <a:srgbClr val="FDFDFD"/>
              </a:gs>
              <a:gs pos="100000">
                <a:schemeClr val="bg2"/>
              </a:gs>
              <a:gs pos="0">
                <a:srgbClr val="FFFFFF"/>
              </a:gs>
            </a:gsLst>
            <a:lin ang="5400000" scaled="0"/>
          </a:gradFill>
          <a:ln w="12700" cap="flat" cmpd="sng" algn="ctr">
            <a:solidFill>
              <a:schemeClr val="accent5">
                <a:lumMod val="40000"/>
                <a:lumOff val="60000"/>
              </a:schemeClr>
            </a:solid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latin typeface="+mj-ea"/>
                <a:ea typeface="+mj-ea"/>
              </a:rPr>
              <a:t>凝聚群众</a:t>
            </a:r>
          </a:p>
        </p:txBody>
      </p:sp>
      <p:sp>
        <p:nvSpPr>
          <p:cNvPr id="58" name="矩形: 圆角 57"/>
          <p:cNvSpPr/>
          <p:nvPr/>
        </p:nvSpPr>
        <p:spPr bwMode="auto">
          <a:xfrm>
            <a:off x="5838918" y="5818435"/>
            <a:ext cx="1744650" cy="430852"/>
          </a:xfrm>
          <a:prstGeom prst="roundRect">
            <a:avLst>
              <a:gd name="adj" fmla="val 7164"/>
            </a:avLst>
          </a:prstGeom>
          <a:gradFill>
            <a:gsLst>
              <a:gs pos="48000">
                <a:srgbClr val="FDFDFD"/>
              </a:gs>
              <a:gs pos="100000">
                <a:schemeClr val="bg2"/>
              </a:gs>
              <a:gs pos="0">
                <a:srgbClr val="FFFFFF"/>
              </a:gs>
            </a:gsLst>
            <a:lin ang="5400000" scaled="0"/>
          </a:gradFill>
          <a:ln w="12700" cap="flat" cmpd="sng" algn="ctr">
            <a:solidFill>
              <a:schemeClr val="accent5">
                <a:lumMod val="40000"/>
                <a:lumOff val="60000"/>
              </a:schemeClr>
            </a:solid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latin typeface="+mj-ea"/>
                <a:ea typeface="+mj-ea"/>
              </a:rPr>
              <a:t>服务群众</a:t>
            </a:r>
          </a:p>
        </p:txBody>
      </p:sp>
      <p:sp>
        <p:nvSpPr>
          <p:cNvPr id="59" name="任意多边形: 形状 58"/>
          <p:cNvSpPr/>
          <p:nvPr/>
        </p:nvSpPr>
        <p:spPr bwMode="auto">
          <a:xfrm>
            <a:off x="1181124" y="2258901"/>
            <a:ext cx="9859916" cy="1509012"/>
          </a:xfrm>
          <a:custGeom>
            <a:avLst/>
            <a:gdLst>
              <a:gd name="connsiteX0" fmla="*/ 0 w 10331607"/>
              <a:gd name="connsiteY0" fmla="*/ 0 h 1671411"/>
              <a:gd name="connsiteX1" fmla="*/ 3301518 w 10331607"/>
              <a:gd name="connsiteY1" fmla="*/ 0 h 1671411"/>
              <a:gd name="connsiteX2" fmla="*/ 3301518 w 10331607"/>
              <a:gd name="connsiteY2" fmla="*/ 238085 h 1671411"/>
              <a:gd name="connsiteX3" fmla="*/ 6793003 w 10331607"/>
              <a:gd name="connsiteY3" fmla="*/ 238085 h 1671411"/>
              <a:gd name="connsiteX4" fmla="*/ 6793003 w 10331607"/>
              <a:gd name="connsiteY4" fmla="*/ 0 h 1671411"/>
              <a:gd name="connsiteX5" fmla="*/ 10331607 w 10331607"/>
              <a:gd name="connsiteY5" fmla="*/ 0 h 1671411"/>
              <a:gd name="connsiteX6" fmla="*/ 10331607 w 10331607"/>
              <a:gd name="connsiteY6" fmla="*/ 1671411 h 1671411"/>
              <a:gd name="connsiteX7" fmla="*/ 0 w 10331607"/>
              <a:gd name="connsiteY7" fmla="*/ 1671411 h 1671411"/>
              <a:gd name="connsiteX0-1" fmla="*/ 0 w 10331607"/>
              <a:gd name="connsiteY0-2" fmla="*/ 0 h 1671411"/>
              <a:gd name="connsiteX1-3" fmla="*/ 3301518 w 10331607"/>
              <a:gd name="connsiteY1-4" fmla="*/ 0 h 1671411"/>
              <a:gd name="connsiteX2-5" fmla="*/ 3301518 w 10331607"/>
              <a:gd name="connsiteY2-6" fmla="*/ 238085 h 1671411"/>
              <a:gd name="connsiteX3-7" fmla="*/ 6793003 w 10331607"/>
              <a:gd name="connsiteY3-8" fmla="*/ 0 h 1671411"/>
              <a:gd name="connsiteX4-9" fmla="*/ 10331607 w 10331607"/>
              <a:gd name="connsiteY4-10" fmla="*/ 0 h 1671411"/>
              <a:gd name="connsiteX5-11" fmla="*/ 10331607 w 10331607"/>
              <a:gd name="connsiteY5-12" fmla="*/ 1671411 h 1671411"/>
              <a:gd name="connsiteX6-13" fmla="*/ 0 w 10331607"/>
              <a:gd name="connsiteY6-14" fmla="*/ 1671411 h 1671411"/>
              <a:gd name="connsiteX7-15" fmla="*/ 0 w 10331607"/>
              <a:gd name="connsiteY7-16" fmla="*/ 0 h 1671411"/>
              <a:gd name="connsiteX0-17" fmla="*/ 6793003 w 10331607"/>
              <a:gd name="connsiteY0-18" fmla="*/ 0 h 1671411"/>
              <a:gd name="connsiteX1-19" fmla="*/ 10331607 w 10331607"/>
              <a:gd name="connsiteY1-20" fmla="*/ 0 h 1671411"/>
              <a:gd name="connsiteX2-21" fmla="*/ 10331607 w 10331607"/>
              <a:gd name="connsiteY2-22" fmla="*/ 1671411 h 1671411"/>
              <a:gd name="connsiteX3-23" fmla="*/ 0 w 10331607"/>
              <a:gd name="connsiteY3-24" fmla="*/ 1671411 h 1671411"/>
              <a:gd name="connsiteX4-25" fmla="*/ 0 w 10331607"/>
              <a:gd name="connsiteY4-26" fmla="*/ 0 h 1671411"/>
              <a:gd name="connsiteX5-27" fmla="*/ 3301518 w 10331607"/>
              <a:gd name="connsiteY5-28" fmla="*/ 0 h 1671411"/>
              <a:gd name="connsiteX6-29" fmla="*/ 3392958 w 10331607"/>
              <a:gd name="connsiteY6-30" fmla="*/ 329525 h 1671411"/>
              <a:gd name="connsiteX0-31" fmla="*/ 6793003 w 10331607"/>
              <a:gd name="connsiteY0-32" fmla="*/ 0 h 1671411"/>
              <a:gd name="connsiteX1-33" fmla="*/ 10331607 w 10331607"/>
              <a:gd name="connsiteY1-34" fmla="*/ 0 h 1671411"/>
              <a:gd name="connsiteX2-35" fmla="*/ 10331607 w 10331607"/>
              <a:gd name="connsiteY2-36" fmla="*/ 1671411 h 1671411"/>
              <a:gd name="connsiteX3-37" fmla="*/ 0 w 10331607"/>
              <a:gd name="connsiteY3-38" fmla="*/ 1671411 h 1671411"/>
              <a:gd name="connsiteX4-39" fmla="*/ 0 w 10331607"/>
              <a:gd name="connsiteY4-40" fmla="*/ 0 h 1671411"/>
              <a:gd name="connsiteX5-41" fmla="*/ 3301518 w 10331607"/>
              <a:gd name="connsiteY5-42" fmla="*/ 0 h 1671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331607" h="1671411">
                <a:moveTo>
                  <a:pt x="6793003" y="0"/>
                </a:moveTo>
                <a:lnTo>
                  <a:pt x="10331607" y="0"/>
                </a:lnTo>
                <a:lnTo>
                  <a:pt x="10331607" y="1671411"/>
                </a:lnTo>
                <a:lnTo>
                  <a:pt x="0" y="1671411"/>
                </a:lnTo>
                <a:lnTo>
                  <a:pt x="0" y="0"/>
                </a:lnTo>
                <a:lnTo>
                  <a:pt x="3301518" y="0"/>
                </a:lnTo>
              </a:path>
            </a:pathLst>
          </a:cu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0" name="任意多边形: 形状 59"/>
          <p:cNvSpPr/>
          <p:nvPr/>
        </p:nvSpPr>
        <p:spPr bwMode="auto">
          <a:xfrm>
            <a:off x="1181124" y="4497078"/>
            <a:ext cx="9859916" cy="1958313"/>
          </a:xfrm>
          <a:custGeom>
            <a:avLst/>
            <a:gdLst>
              <a:gd name="connsiteX0" fmla="*/ 0 w 10331607"/>
              <a:gd name="connsiteY0" fmla="*/ 0 h 1671411"/>
              <a:gd name="connsiteX1" fmla="*/ 3301518 w 10331607"/>
              <a:gd name="connsiteY1" fmla="*/ 0 h 1671411"/>
              <a:gd name="connsiteX2" fmla="*/ 3301518 w 10331607"/>
              <a:gd name="connsiteY2" fmla="*/ 238085 h 1671411"/>
              <a:gd name="connsiteX3" fmla="*/ 6793003 w 10331607"/>
              <a:gd name="connsiteY3" fmla="*/ 238085 h 1671411"/>
              <a:gd name="connsiteX4" fmla="*/ 6793003 w 10331607"/>
              <a:gd name="connsiteY4" fmla="*/ 0 h 1671411"/>
              <a:gd name="connsiteX5" fmla="*/ 10331607 w 10331607"/>
              <a:gd name="connsiteY5" fmla="*/ 0 h 1671411"/>
              <a:gd name="connsiteX6" fmla="*/ 10331607 w 10331607"/>
              <a:gd name="connsiteY6" fmla="*/ 1671411 h 1671411"/>
              <a:gd name="connsiteX7" fmla="*/ 0 w 10331607"/>
              <a:gd name="connsiteY7" fmla="*/ 1671411 h 1671411"/>
              <a:gd name="connsiteX0-1" fmla="*/ 0 w 10331607"/>
              <a:gd name="connsiteY0-2" fmla="*/ 0 h 1671411"/>
              <a:gd name="connsiteX1-3" fmla="*/ 3301518 w 10331607"/>
              <a:gd name="connsiteY1-4" fmla="*/ 0 h 1671411"/>
              <a:gd name="connsiteX2-5" fmla="*/ 3301518 w 10331607"/>
              <a:gd name="connsiteY2-6" fmla="*/ 238085 h 1671411"/>
              <a:gd name="connsiteX3-7" fmla="*/ 6793003 w 10331607"/>
              <a:gd name="connsiteY3-8" fmla="*/ 0 h 1671411"/>
              <a:gd name="connsiteX4-9" fmla="*/ 10331607 w 10331607"/>
              <a:gd name="connsiteY4-10" fmla="*/ 0 h 1671411"/>
              <a:gd name="connsiteX5-11" fmla="*/ 10331607 w 10331607"/>
              <a:gd name="connsiteY5-12" fmla="*/ 1671411 h 1671411"/>
              <a:gd name="connsiteX6-13" fmla="*/ 0 w 10331607"/>
              <a:gd name="connsiteY6-14" fmla="*/ 1671411 h 1671411"/>
              <a:gd name="connsiteX7-15" fmla="*/ 0 w 10331607"/>
              <a:gd name="connsiteY7-16" fmla="*/ 0 h 1671411"/>
              <a:gd name="connsiteX0-17" fmla="*/ 6793003 w 10331607"/>
              <a:gd name="connsiteY0-18" fmla="*/ 0 h 1671411"/>
              <a:gd name="connsiteX1-19" fmla="*/ 10331607 w 10331607"/>
              <a:gd name="connsiteY1-20" fmla="*/ 0 h 1671411"/>
              <a:gd name="connsiteX2-21" fmla="*/ 10331607 w 10331607"/>
              <a:gd name="connsiteY2-22" fmla="*/ 1671411 h 1671411"/>
              <a:gd name="connsiteX3-23" fmla="*/ 0 w 10331607"/>
              <a:gd name="connsiteY3-24" fmla="*/ 1671411 h 1671411"/>
              <a:gd name="connsiteX4-25" fmla="*/ 0 w 10331607"/>
              <a:gd name="connsiteY4-26" fmla="*/ 0 h 1671411"/>
              <a:gd name="connsiteX5-27" fmla="*/ 3301518 w 10331607"/>
              <a:gd name="connsiteY5-28" fmla="*/ 0 h 1671411"/>
              <a:gd name="connsiteX6-29" fmla="*/ 3392958 w 10331607"/>
              <a:gd name="connsiteY6-30" fmla="*/ 329525 h 1671411"/>
              <a:gd name="connsiteX0-31" fmla="*/ 6793003 w 10331607"/>
              <a:gd name="connsiteY0-32" fmla="*/ 0 h 1671411"/>
              <a:gd name="connsiteX1-33" fmla="*/ 10331607 w 10331607"/>
              <a:gd name="connsiteY1-34" fmla="*/ 0 h 1671411"/>
              <a:gd name="connsiteX2-35" fmla="*/ 10331607 w 10331607"/>
              <a:gd name="connsiteY2-36" fmla="*/ 1671411 h 1671411"/>
              <a:gd name="connsiteX3-37" fmla="*/ 0 w 10331607"/>
              <a:gd name="connsiteY3-38" fmla="*/ 1671411 h 1671411"/>
              <a:gd name="connsiteX4-39" fmla="*/ 0 w 10331607"/>
              <a:gd name="connsiteY4-40" fmla="*/ 0 h 1671411"/>
              <a:gd name="connsiteX5-41" fmla="*/ 3301518 w 10331607"/>
              <a:gd name="connsiteY5-42" fmla="*/ 0 h 1671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331607" h="1671411">
                <a:moveTo>
                  <a:pt x="6793003" y="0"/>
                </a:moveTo>
                <a:lnTo>
                  <a:pt x="10331607" y="0"/>
                </a:lnTo>
                <a:lnTo>
                  <a:pt x="10331607" y="1671411"/>
                </a:lnTo>
                <a:lnTo>
                  <a:pt x="0" y="1671411"/>
                </a:lnTo>
                <a:lnTo>
                  <a:pt x="0" y="0"/>
                </a:lnTo>
                <a:lnTo>
                  <a:pt x="3301518" y="0"/>
                </a:lnTo>
              </a:path>
            </a:pathLst>
          </a:cu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600" advClick="0" advTm="6178">
        <p14:pan/>
      </p:transition>
    </mc:Choice>
    <mc:Fallback xmlns="">
      <p:transition advClick="0" advTm="61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37"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barn(outVertical)">
                                      <p:cBhvr>
                                        <p:cTn id="16" dur="500"/>
                                        <p:tgtEl>
                                          <p:spTgt spid="40"/>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barn(outVertical)">
                                      <p:cBhvr>
                                        <p:cTn id="19" dur="500"/>
                                        <p:tgtEl>
                                          <p:spTgt spid="43"/>
                                        </p:tgtEl>
                                      </p:cBhvr>
                                    </p:animEffect>
                                  </p:childTnLst>
                                </p:cTn>
                              </p:par>
                            </p:childTnLst>
                          </p:cTn>
                        </p:par>
                        <p:par>
                          <p:cTn id="20" fill="hold">
                            <p:stCondLst>
                              <p:cond delay="1500"/>
                            </p:stCondLst>
                            <p:childTnLst>
                              <p:par>
                                <p:cTn id="21" presetID="16" presetClass="entr" presetSubtype="37"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barn(outVertical)">
                                      <p:cBhvr>
                                        <p:cTn id="23" dur="500"/>
                                        <p:tgtEl>
                                          <p:spTgt spid="59"/>
                                        </p:tgtEl>
                                      </p:cBhvr>
                                    </p:animEffect>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anim calcmode="lin" valueType="num">
                                      <p:cBhvr>
                                        <p:cTn id="28" dur="500" fill="hold"/>
                                        <p:tgtEl>
                                          <p:spTgt spid="45"/>
                                        </p:tgtEl>
                                        <p:attrNameLst>
                                          <p:attrName>ppt_x</p:attrName>
                                        </p:attrNameLst>
                                      </p:cBhvr>
                                      <p:tavLst>
                                        <p:tav tm="0">
                                          <p:val>
                                            <p:strVal val="#ppt_x"/>
                                          </p:val>
                                        </p:tav>
                                        <p:tav tm="100000">
                                          <p:val>
                                            <p:strVal val="#ppt_x"/>
                                          </p:val>
                                        </p:tav>
                                      </p:tavLst>
                                    </p:anim>
                                    <p:anim calcmode="lin" valueType="num">
                                      <p:cBhvr>
                                        <p:cTn id="29" dur="500" fill="hold"/>
                                        <p:tgtEl>
                                          <p:spTgt spid="45"/>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6" presetClass="entr" presetSubtype="37" fill="hold" nodeType="after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barn(outVertical)">
                                      <p:cBhvr>
                                        <p:cTn id="33" dur="500"/>
                                        <p:tgtEl>
                                          <p:spTgt spid="48"/>
                                        </p:tgtEl>
                                      </p:cBhvr>
                                    </p:animEffect>
                                  </p:childTnLst>
                                </p:cTn>
                              </p:par>
                              <p:par>
                                <p:cTn id="34" presetID="16" presetClass="entr" presetSubtype="37" fill="hold" grpId="0" nodeType="with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barn(outVertical)">
                                      <p:cBhvr>
                                        <p:cTn id="36" dur="500"/>
                                        <p:tgtEl>
                                          <p:spTgt spid="51"/>
                                        </p:tgtEl>
                                      </p:cBhvr>
                                    </p:animEffect>
                                  </p:childTnLst>
                                </p:cTn>
                              </p:par>
                            </p:childTnLst>
                          </p:cTn>
                        </p:par>
                        <p:par>
                          <p:cTn id="37" fill="hold">
                            <p:stCondLst>
                              <p:cond delay="3000"/>
                            </p:stCondLst>
                            <p:childTnLst>
                              <p:par>
                                <p:cTn id="38" presetID="16" presetClass="entr" presetSubtype="37" fill="hold" grpId="0" nodeType="after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barn(outVertical)">
                                      <p:cBhvr>
                                        <p:cTn id="40" dur="500"/>
                                        <p:tgtEl>
                                          <p:spTgt spid="60"/>
                                        </p:tgtEl>
                                      </p:cBhvr>
                                    </p:animEffect>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anim calcmode="lin" valueType="num">
                                      <p:cBhvr>
                                        <p:cTn id="45" dur="500" fill="hold"/>
                                        <p:tgtEl>
                                          <p:spTgt spid="52"/>
                                        </p:tgtEl>
                                        <p:attrNameLst>
                                          <p:attrName>ppt_x</p:attrName>
                                        </p:attrNameLst>
                                      </p:cBhvr>
                                      <p:tavLst>
                                        <p:tav tm="0">
                                          <p:val>
                                            <p:strVal val="#ppt_x"/>
                                          </p:val>
                                        </p:tav>
                                        <p:tav tm="100000">
                                          <p:val>
                                            <p:strVal val="#ppt_x"/>
                                          </p:val>
                                        </p:tav>
                                      </p:tavLst>
                                    </p:anim>
                                    <p:anim calcmode="lin" valueType="num">
                                      <p:cBhvr>
                                        <p:cTn id="46" dur="500" fill="hold"/>
                                        <p:tgtEl>
                                          <p:spTgt spid="52"/>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2" presetClass="entr" presetSubtype="4"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53"/>
                                        </p:tgtEl>
                                        <p:attrNameLst>
                                          <p:attrName>style.visibility</p:attrName>
                                        </p:attrNameLst>
                                      </p:cBhvr>
                                      <p:to>
                                        <p:strVal val="visible"/>
                                      </p:to>
                                    </p:set>
                                    <p:anim calcmode="lin" valueType="num">
                                      <p:cBhvr additive="base">
                                        <p:cTn id="54" dur="500" fill="hold"/>
                                        <p:tgtEl>
                                          <p:spTgt spid="53"/>
                                        </p:tgtEl>
                                        <p:attrNameLst>
                                          <p:attrName>ppt_x</p:attrName>
                                        </p:attrNameLst>
                                      </p:cBhvr>
                                      <p:tavLst>
                                        <p:tav tm="0">
                                          <p:val>
                                            <p:strVal val="#ppt_x"/>
                                          </p:val>
                                        </p:tav>
                                        <p:tav tm="100000">
                                          <p:val>
                                            <p:strVal val="#ppt_x"/>
                                          </p:val>
                                        </p:tav>
                                      </p:tavLst>
                                    </p:anim>
                                    <p:anim calcmode="lin" valueType="num">
                                      <p:cBhvr additive="base">
                                        <p:cTn id="55" dur="500" fill="hold"/>
                                        <p:tgtEl>
                                          <p:spTgt spid="53"/>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00"/>
                                  </p:stCondLst>
                                  <p:childTnLst>
                                    <p:set>
                                      <p:cBhvr>
                                        <p:cTn id="57" dur="1" fill="hold">
                                          <p:stCondLst>
                                            <p:cond delay="0"/>
                                          </p:stCondLst>
                                        </p:cTn>
                                        <p:tgtEl>
                                          <p:spTgt spid="54"/>
                                        </p:tgtEl>
                                        <p:attrNameLst>
                                          <p:attrName>style.visibility</p:attrName>
                                        </p:attrNameLst>
                                      </p:cBhvr>
                                      <p:to>
                                        <p:strVal val="visible"/>
                                      </p:to>
                                    </p:set>
                                    <p:anim calcmode="lin" valueType="num">
                                      <p:cBhvr additive="base">
                                        <p:cTn id="58" dur="500" fill="hold"/>
                                        <p:tgtEl>
                                          <p:spTgt spid="54"/>
                                        </p:tgtEl>
                                        <p:attrNameLst>
                                          <p:attrName>ppt_x</p:attrName>
                                        </p:attrNameLst>
                                      </p:cBhvr>
                                      <p:tavLst>
                                        <p:tav tm="0">
                                          <p:val>
                                            <p:strVal val="#ppt_x"/>
                                          </p:val>
                                        </p:tav>
                                        <p:tav tm="100000">
                                          <p:val>
                                            <p:strVal val="#ppt_x"/>
                                          </p:val>
                                        </p:tav>
                                      </p:tavLst>
                                    </p:anim>
                                    <p:anim calcmode="lin" valueType="num">
                                      <p:cBhvr additive="base">
                                        <p:cTn id="59" dur="500" fill="hold"/>
                                        <p:tgtEl>
                                          <p:spTgt spid="54"/>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200"/>
                                  </p:stCondLst>
                                  <p:childTnLst>
                                    <p:set>
                                      <p:cBhvr>
                                        <p:cTn id="61" dur="1" fill="hold">
                                          <p:stCondLst>
                                            <p:cond delay="0"/>
                                          </p:stCondLst>
                                        </p:cTn>
                                        <p:tgtEl>
                                          <p:spTgt spid="55"/>
                                        </p:tgtEl>
                                        <p:attrNameLst>
                                          <p:attrName>style.visibility</p:attrName>
                                        </p:attrNameLst>
                                      </p:cBhvr>
                                      <p:to>
                                        <p:strVal val="visible"/>
                                      </p:to>
                                    </p:set>
                                    <p:anim calcmode="lin" valueType="num">
                                      <p:cBhvr additive="base">
                                        <p:cTn id="62" dur="500" fill="hold"/>
                                        <p:tgtEl>
                                          <p:spTgt spid="55"/>
                                        </p:tgtEl>
                                        <p:attrNameLst>
                                          <p:attrName>ppt_x</p:attrName>
                                        </p:attrNameLst>
                                      </p:cBhvr>
                                      <p:tavLst>
                                        <p:tav tm="0">
                                          <p:val>
                                            <p:strVal val="#ppt_x"/>
                                          </p:val>
                                        </p:tav>
                                        <p:tav tm="100000">
                                          <p:val>
                                            <p:strVal val="#ppt_x"/>
                                          </p:val>
                                        </p:tav>
                                      </p:tavLst>
                                    </p:anim>
                                    <p:anim calcmode="lin" valueType="num">
                                      <p:cBhvr additive="base">
                                        <p:cTn id="63" dur="500" fill="hold"/>
                                        <p:tgtEl>
                                          <p:spTgt spid="5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30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fill="hold"/>
                                        <p:tgtEl>
                                          <p:spTgt spid="56"/>
                                        </p:tgtEl>
                                        <p:attrNameLst>
                                          <p:attrName>ppt_x</p:attrName>
                                        </p:attrNameLst>
                                      </p:cBhvr>
                                      <p:tavLst>
                                        <p:tav tm="0">
                                          <p:val>
                                            <p:strVal val="#ppt_x"/>
                                          </p:val>
                                        </p:tav>
                                        <p:tav tm="100000">
                                          <p:val>
                                            <p:strVal val="#ppt_x"/>
                                          </p:val>
                                        </p:tav>
                                      </p:tavLst>
                                    </p:anim>
                                    <p:anim calcmode="lin" valueType="num">
                                      <p:cBhvr additive="base">
                                        <p:cTn id="67" dur="500" fill="hold"/>
                                        <p:tgtEl>
                                          <p:spTgt spid="5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400"/>
                                  </p:stCondLst>
                                  <p:childTnLst>
                                    <p:set>
                                      <p:cBhvr>
                                        <p:cTn id="69" dur="1" fill="hold">
                                          <p:stCondLst>
                                            <p:cond delay="0"/>
                                          </p:stCondLst>
                                        </p:cTn>
                                        <p:tgtEl>
                                          <p:spTgt spid="57"/>
                                        </p:tgtEl>
                                        <p:attrNameLst>
                                          <p:attrName>style.visibility</p:attrName>
                                        </p:attrNameLst>
                                      </p:cBhvr>
                                      <p:to>
                                        <p:strVal val="visible"/>
                                      </p:to>
                                    </p:set>
                                    <p:anim calcmode="lin" valueType="num">
                                      <p:cBhvr additive="base">
                                        <p:cTn id="70" dur="500" fill="hold"/>
                                        <p:tgtEl>
                                          <p:spTgt spid="57"/>
                                        </p:tgtEl>
                                        <p:attrNameLst>
                                          <p:attrName>ppt_x</p:attrName>
                                        </p:attrNameLst>
                                      </p:cBhvr>
                                      <p:tavLst>
                                        <p:tav tm="0">
                                          <p:val>
                                            <p:strVal val="#ppt_x"/>
                                          </p:val>
                                        </p:tav>
                                        <p:tav tm="100000">
                                          <p:val>
                                            <p:strVal val="#ppt_x"/>
                                          </p:val>
                                        </p:tav>
                                      </p:tavLst>
                                    </p:anim>
                                    <p:anim calcmode="lin" valueType="num">
                                      <p:cBhvr additive="base">
                                        <p:cTn id="71" dur="500" fill="hold"/>
                                        <p:tgtEl>
                                          <p:spTgt spid="5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500"/>
                                  </p:stCondLst>
                                  <p:childTnLst>
                                    <p:set>
                                      <p:cBhvr>
                                        <p:cTn id="73" dur="1" fill="hold">
                                          <p:stCondLst>
                                            <p:cond delay="0"/>
                                          </p:stCondLst>
                                        </p:cTn>
                                        <p:tgtEl>
                                          <p:spTgt spid="58"/>
                                        </p:tgtEl>
                                        <p:attrNameLst>
                                          <p:attrName>style.visibility</p:attrName>
                                        </p:attrNameLst>
                                      </p:cBhvr>
                                      <p:to>
                                        <p:strVal val="visible"/>
                                      </p:to>
                                    </p:set>
                                    <p:anim calcmode="lin" valueType="num">
                                      <p:cBhvr additive="base">
                                        <p:cTn id="74" dur="500" fill="hold"/>
                                        <p:tgtEl>
                                          <p:spTgt spid="58"/>
                                        </p:tgtEl>
                                        <p:attrNameLst>
                                          <p:attrName>ppt_x</p:attrName>
                                        </p:attrNameLst>
                                      </p:cBhvr>
                                      <p:tavLst>
                                        <p:tav tm="0">
                                          <p:val>
                                            <p:strVal val="#ppt_x"/>
                                          </p:val>
                                        </p:tav>
                                        <p:tav tm="100000">
                                          <p:val>
                                            <p:strVal val="#ppt_x"/>
                                          </p:val>
                                        </p:tav>
                                      </p:tavLst>
                                    </p:anim>
                                    <p:anim calcmode="lin" valueType="num">
                                      <p:cBhvr additive="base">
                                        <p:cTn id="75"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43" grpId="0" animBg="1"/>
      <p:bldP spid="45" grpId="0"/>
      <p:bldP spid="51" grpId="0" animBg="1"/>
      <p:bldP spid="52" grpId="0"/>
      <p:bldP spid="7" grpId="0" animBg="1"/>
      <p:bldP spid="53" grpId="0" animBg="1"/>
      <p:bldP spid="54" grpId="0" animBg="1"/>
      <p:bldP spid="55" grpId="0" animBg="1"/>
      <p:bldP spid="56" grpId="0" animBg="1"/>
      <p:bldP spid="57" grpId="0" animBg="1"/>
      <p:bldP spid="58" grpId="0" animBg="1"/>
      <p:bldP spid="59" grpId="0" animBg="1"/>
      <p:bldP spid="6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5546541" y="2131257"/>
            <a:ext cx="5583555" cy="955005"/>
          </a:xfrm>
          <a:prstGeom prst="rect">
            <a:avLst/>
          </a:prstGeom>
        </p:spPr>
        <p:txBody>
          <a:bodyPr wrap="square">
            <a:spAutoFit/>
          </a:bodyPr>
          <a:lstStyle/>
          <a:p>
            <a:pPr algn="just" eaLnBrk="1" hangingPunct="1">
              <a:lnSpc>
                <a:spcPct val="120000"/>
              </a:lnSpc>
              <a:spcAft>
                <a:spcPts val="1000"/>
              </a:spcAft>
            </a:pPr>
            <a:r>
              <a:rPr lang="zh-CN" altLang="zh-CN" sz="1600" kern="0">
                <a:latin typeface="仿宋_GB2312" panose="02010609030101010101" pitchFamily="49" charset="-122"/>
                <a:ea typeface="微软雅黑" panose="020B0503020204020204" pitchFamily="34" charset="-122"/>
              </a:rPr>
              <a:t>坚持以马克思列宁主义、毛泽东思想、邓小平理论、“三个代表”重要思想、科学发展观、习近平新时代中国特色社会主义思想为指导。</a:t>
            </a:r>
            <a:r>
              <a:rPr lang="en-US" altLang="zh-CN" sz="1600" kern="0">
                <a:latin typeface="仿宋_GB2312" panose="02010609030101010101" pitchFamily="49" charset="-122"/>
                <a:ea typeface="微软雅黑" panose="020B0503020204020204" pitchFamily="34" charset="-122"/>
              </a:rPr>
              <a:t> </a:t>
            </a:r>
            <a:endParaRPr lang="zh-CN" altLang="zh-CN" sz="1600" kern="0">
              <a:latin typeface="仿宋_GB2312" panose="02010609030101010101" pitchFamily="49" charset="-122"/>
              <a:ea typeface="微软雅黑" panose="020B0503020204020204" pitchFamily="34" charset="-122"/>
            </a:endParaRPr>
          </a:p>
        </p:txBody>
      </p:sp>
      <p:grpSp>
        <p:nvGrpSpPr>
          <p:cNvPr id="40" name="组合 39"/>
          <p:cNvGrpSpPr/>
          <p:nvPr/>
        </p:nvGrpSpPr>
        <p:grpSpPr>
          <a:xfrm>
            <a:off x="3704831" y="1093850"/>
            <a:ext cx="4787101" cy="711239"/>
            <a:chOff x="323936" y="2208195"/>
            <a:chExt cx="7730536" cy="1148557"/>
          </a:xfrm>
        </p:grpSpPr>
        <p:sp>
          <p:nvSpPr>
            <p:cNvPr id="41" name="Freeform 5"/>
            <p:cNvSpPr>
              <a:spLocks noEditPoints="1"/>
            </p:cNvSpPr>
            <p:nvPr/>
          </p:nvSpPr>
          <p:spPr bwMode="auto">
            <a:xfrm>
              <a:off x="323936" y="2208195"/>
              <a:ext cx="375948" cy="1148557"/>
            </a:xfrm>
            <a:custGeom>
              <a:avLst/>
              <a:gdLst>
                <a:gd name="T0" fmla="*/ 178 w 374"/>
                <a:gd name="T1" fmla="*/ 206 h 1121"/>
                <a:gd name="T2" fmla="*/ 303 w 374"/>
                <a:gd name="T3" fmla="*/ 140 h 1121"/>
                <a:gd name="T4" fmla="*/ 138 w 374"/>
                <a:gd name="T5" fmla="*/ 145 h 1121"/>
                <a:gd name="T6" fmla="*/ 197 w 374"/>
                <a:gd name="T7" fmla="*/ 140 h 1121"/>
                <a:gd name="T8" fmla="*/ 138 w 374"/>
                <a:gd name="T9" fmla="*/ 145 h 1121"/>
                <a:gd name="T10" fmla="*/ 126 w 374"/>
                <a:gd name="T11" fmla="*/ 316 h 1121"/>
                <a:gd name="T12" fmla="*/ 235 w 374"/>
                <a:gd name="T13" fmla="*/ 230 h 1121"/>
                <a:gd name="T14" fmla="*/ 75 w 374"/>
                <a:gd name="T15" fmla="*/ 263 h 1121"/>
                <a:gd name="T16" fmla="*/ 132 w 374"/>
                <a:gd name="T17" fmla="*/ 248 h 1121"/>
                <a:gd name="T18" fmla="*/ 75 w 374"/>
                <a:gd name="T19" fmla="*/ 263 h 1121"/>
                <a:gd name="T20" fmla="*/ 95 w 374"/>
                <a:gd name="T21" fmla="*/ 431 h 1121"/>
                <a:gd name="T22" fmla="*/ 187 w 374"/>
                <a:gd name="T23" fmla="*/ 329 h 1121"/>
                <a:gd name="T24" fmla="*/ 36 w 374"/>
                <a:gd name="T25" fmla="*/ 389 h 1121"/>
                <a:gd name="T26" fmla="*/ 89 w 374"/>
                <a:gd name="T27" fmla="*/ 364 h 1121"/>
                <a:gd name="T28" fmla="*/ 36 w 374"/>
                <a:gd name="T29" fmla="*/ 389 h 1121"/>
                <a:gd name="T30" fmla="*/ 86 w 374"/>
                <a:gd name="T31" fmla="*/ 550 h 1121"/>
                <a:gd name="T32" fmla="*/ 157 w 374"/>
                <a:gd name="T33" fmla="*/ 433 h 1121"/>
                <a:gd name="T34" fmla="*/ 20 w 374"/>
                <a:gd name="T35" fmla="*/ 519 h 1121"/>
                <a:gd name="T36" fmla="*/ 67 w 374"/>
                <a:gd name="T37" fmla="*/ 486 h 1121"/>
                <a:gd name="T38" fmla="*/ 20 w 374"/>
                <a:gd name="T39" fmla="*/ 519 h 1121"/>
                <a:gd name="T40" fmla="*/ 184 w 374"/>
                <a:gd name="T41" fmla="*/ 892 h 1121"/>
                <a:gd name="T42" fmla="*/ 185 w 374"/>
                <a:gd name="T43" fmla="*/ 753 h 1121"/>
                <a:gd name="T44" fmla="*/ 111 w 374"/>
                <a:gd name="T45" fmla="*/ 899 h 1121"/>
                <a:gd name="T46" fmla="*/ 134 w 374"/>
                <a:gd name="T47" fmla="*/ 845 h 1121"/>
                <a:gd name="T48" fmla="*/ 111 w 374"/>
                <a:gd name="T49" fmla="*/ 899 h 1121"/>
                <a:gd name="T50" fmla="*/ 130 w 374"/>
                <a:gd name="T51" fmla="*/ 783 h 1121"/>
                <a:gd name="T52" fmla="*/ 156 w 374"/>
                <a:gd name="T53" fmla="*/ 648 h 1121"/>
                <a:gd name="T54" fmla="*/ 57 w 374"/>
                <a:gd name="T55" fmla="*/ 778 h 1121"/>
                <a:gd name="T56" fmla="*/ 90 w 374"/>
                <a:gd name="T57" fmla="*/ 729 h 1121"/>
                <a:gd name="T58" fmla="*/ 57 w 374"/>
                <a:gd name="T59" fmla="*/ 778 h 1121"/>
                <a:gd name="T60" fmla="*/ 97 w 374"/>
                <a:gd name="T61" fmla="*/ 668 h 1121"/>
                <a:gd name="T62" fmla="*/ 147 w 374"/>
                <a:gd name="T63" fmla="*/ 541 h 1121"/>
                <a:gd name="T64" fmla="*/ 27 w 374"/>
                <a:gd name="T65" fmla="*/ 650 h 1121"/>
                <a:gd name="T66" fmla="*/ 68 w 374"/>
                <a:gd name="T67" fmla="*/ 608 h 1121"/>
                <a:gd name="T68" fmla="*/ 27 w 374"/>
                <a:gd name="T69" fmla="*/ 650 h 1121"/>
                <a:gd name="T70" fmla="*/ 259 w 374"/>
                <a:gd name="T71" fmla="*/ 991 h 1121"/>
                <a:gd name="T72" fmla="*/ 232 w 374"/>
                <a:gd name="T73" fmla="*/ 852 h 1121"/>
                <a:gd name="T74" fmla="*/ 188 w 374"/>
                <a:gd name="T75" fmla="*/ 1011 h 1121"/>
                <a:gd name="T76" fmla="*/ 201 w 374"/>
                <a:gd name="T77" fmla="*/ 953 h 1121"/>
                <a:gd name="T78" fmla="*/ 188 w 374"/>
                <a:gd name="T79" fmla="*/ 1011 h 1121"/>
                <a:gd name="T80" fmla="*/ 356 w 374"/>
                <a:gd name="T81" fmla="*/ 1077 h 1121"/>
                <a:gd name="T82" fmla="*/ 299 w 374"/>
                <a:gd name="T83" fmla="*/ 943 h 1121"/>
                <a:gd name="T84" fmla="*/ 289 w 374"/>
                <a:gd name="T85" fmla="*/ 1109 h 1121"/>
                <a:gd name="T86" fmla="*/ 289 w 374"/>
                <a:gd name="T87" fmla="*/ 1049 h 1121"/>
                <a:gd name="T88" fmla="*/ 289 w 374"/>
                <a:gd name="T89" fmla="*/ 1109 h 1121"/>
                <a:gd name="T90" fmla="*/ 232 w 374"/>
                <a:gd name="T91" fmla="*/ 112 h 1121"/>
                <a:gd name="T92" fmla="*/ 351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231" y="206"/>
                  </a:moveTo>
                  <a:cubicBezTo>
                    <a:pt x="203" y="222"/>
                    <a:pt x="182" y="216"/>
                    <a:pt x="178" y="206"/>
                  </a:cubicBezTo>
                  <a:cubicBezTo>
                    <a:pt x="173" y="196"/>
                    <a:pt x="183" y="168"/>
                    <a:pt x="213" y="152"/>
                  </a:cubicBezTo>
                  <a:cubicBezTo>
                    <a:pt x="254" y="129"/>
                    <a:pt x="303" y="140"/>
                    <a:pt x="303" y="140"/>
                  </a:cubicBezTo>
                  <a:cubicBezTo>
                    <a:pt x="302" y="140"/>
                    <a:pt x="268" y="184"/>
                    <a:pt x="231" y="206"/>
                  </a:cubicBezTo>
                  <a:close/>
                  <a:moveTo>
                    <a:pt x="138" y="145"/>
                  </a:moveTo>
                  <a:cubicBezTo>
                    <a:pt x="131" y="182"/>
                    <a:pt x="149" y="196"/>
                    <a:pt x="159" y="195"/>
                  </a:cubicBezTo>
                  <a:cubicBezTo>
                    <a:pt x="171" y="193"/>
                    <a:pt x="189" y="174"/>
                    <a:pt x="197" y="140"/>
                  </a:cubicBezTo>
                  <a:cubicBezTo>
                    <a:pt x="207" y="94"/>
                    <a:pt x="196" y="43"/>
                    <a:pt x="196" y="43"/>
                  </a:cubicBezTo>
                  <a:cubicBezTo>
                    <a:pt x="195" y="42"/>
                    <a:pt x="146" y="95"/>
                    <a:pt x="138" y="145"/>
                  </a:cubicBezTo>
                  <a:close/>
                  <a:moveTo>
                    <a:pt x="178" y="306"/>
                  </a:moveTo>
                  <a:cubicBezTo>
                    <a:pt x="153" y="327"/>
                    <a:pt x="132" y="324"/>
                    <a:pt x="126" y="316"/>
                  </a:cubicBezTo>
                  <a:cubicBezTo>
                    <a:pt x="120" y="306"/>
                    <a:pt x="124" y="278"/>
                    <a:pt x="150" y="257"/>
                  </a:cubicBezTo>
                  <a:cubicBezTo>
                    <a:pt x="186" y="227"/>
                    <a:pt x="236" y="230"/>
                    <a:pt x="235" y="230"/>
                  </a:cubicBezTo>
                  <a:cubicBezTo>
                    <a:pt x="235" y="230"/>
                    <a:pt x="209" y="278"/>
                    <a:pt x="178" y="306"/>
                  </a:cubicBezTo>
                  <a:close/>
                  <a:moveTo>
                    <a:pt x="75" y="263"/>
                  </a:moveTo>
                  <a:cubicBezTo>
                    <a:pt x="76" y="300"/>
                    <a:pt x="96" y="311"/>
                    <a:pt x="105" y="308"/>
                  </a:cubicBezTo>
                  <a:cubicBezTo>
                    <a:pt x="116" y="304"/>
                    <a:pt x="131" y="282"/>
                    <a:pt x="132" y="248"/>
                  </a:cubicBezTo>
                  <a:cubicBezTo>
                    <a:pt x="132" y="202"/>
                    <a:pt x="112" y="155"/>
                    <a:pt x="112" y="154"/>
                  </a:cubicBezTo>
                  <a:cubicBezTo>
                    <a:pt x="111" y="154"/>
                    <a:pt x="74" y="213"/>
                    <a:pt x="75" y="263"/>
                  </a:cubicBezTo>
                  <a:close/>
                  <a:moveTo>
                    <a:pt x="144" y="413"/>
                  </a:moveTo>
                  <a:cubicBezTo>
                    <a:pt x="124" y="437"/>
                    <a:pt x="102" y="439"/>
                    <a:pt x="95" y="431"/>
                  </a:cubicBezTo>
                  <a:cubicBezTo>
                    <a:pt x="87" y="423"/>
                    <a:pt x="86" y="395"/>
                    <a:pt x="108" y="370"/>
                  </a:cubicBezTo>
                  <a:cubicBezTo>
                    <a:pt x="138" y="335"/>
                    <a:pt x="187" y="329"/>
                    <a:pt x="187" y="329"/>
                  </a:cubicBezTo>
                  <a:cubicBezTo>
                    <a:pt x="186" y="329"/>
                    <a:pt x="170" y="380"/>
                    <a:pt x="144" y="413"/>
                  </a:cubicBezTo>
                  <a:close/>
                  <a:moveTo>
                    <a:pt x="36" y="389"/>
                  </a:moveTo>
                  <a:cubicBezTo>
                    <a:pt x="43" y="425"/>
                    <a:pt x="65" y="432"/>
                    <a:pt x="74" y="427"/>
                  </a:cubicBezTo>
                  <a:cubicBezTo>
                    <a:pt x="84" y="422"/>
                    <a:pt x="94" y="398"/>
                    <a:pt x="89" y="364"/>
                  </a:cubicBezTo>
                  <a:cubicBezTo>
                    <a:pt x="81" y="319"/>
                    <a:pt x="51" y="277"/>
                    <a:pt x="51" y="277"/>
                  </a:cubicBezTo>
                  <a:cubicBezTo>
                    <a:pt x="51" y="276"/>
                    <a:pt x="25" y="340"/>
                    <a:pt x="36" y="389"/>
                  </a:cubicBezTo>
                  <a:close/>
                  <a:moveTo>
                    <a:pt x="131" y="523"/>
                  </a:moveTo>
                  <a:cubicBezTo>
                    <a:pt x="115" y="551"/>
                    <a:pt x="94" y="556"/>
                    <a:pt x="86" y="550"/>
                  </a:cubicBezTo>
                  <a:cubicBezTo>
                    <a:pt x="77" y="543"/>
                    <a:pt x="70" y="516"/>
                    <a:pt x="87" y="487"/>
                  </a:cubicBezTo>
                  <a:cubicBezTo>
                    <a:pt x="110" y="448"/>
                    <a:pt x="158" y="433"/>
                    <a:pt x="157" y="433"/>
                  </a:cubicBezTo>
                  <a:cubicBezTo>
                    <a:pt x="157" y="434"/>
                    <a:pt x="151" y="486"/>
                    <a:pt x="131" y="523"/>
                  </a:cubicBezTo>
                  <a:close/>
                  <a:moveTo>
                    <a:pt x="20" y="519"/>
                  </a:moveTo>
                  <a:cubicBezTo>
                    <a:pt x="33" y="553"/>
                    <a:pt x="56" y="556"/>
                    <a:pt x="64" y="550"/>
                  </a:cubicBezTo>
                  <a:cubicBezTo>
                    <a:pt x="73" y="543"/>
                    <a:pt x="79" y="517"/>
                    <a:pt x="67" y="486"/>
                  </a:cubicBezTo>
                  <a:cubicBezTo>
                    <a:pt x="51" y="443"/>
                    <a:pt x="15" y="407"/>
                    <a:pt x="15" y="407"/>
                  </a:cubicBezTo>
                  <a:cubicBezTo>
                    <a:pt x="14" y="406"/>
                    <a:pt x="1" y="473"/>
                    <a:pt x="20" y="519"/>
                  </a:cubicBezTo>
                  <a:close/>
                  <a:moveTo>
                    <a:pt x="208" y="845"/>
                  </a:moveTo>
                  <a:cubicBezTo>
                    <a:pt x="210" y="877"/>
                    <a:pt x="195" y="893"/>
                    <a:pt x="184" y="892"/>
                  </a:cubicBezTo>
                  <a:cubicBezTo>
                    <a:pt x="173" y="891"/>
                    <a:pt x="153" y="870"/>
                    <a:pt x="152" y="836"/>
                  </a:cubicBezTo>
                  <a:cubicBezTo>
                    <a:pt x="152" y="790"/>
                    <a:pt x="185" y="753"/>
                    <a:pt x="185" y="753"/>
                  </a:cubicBezTo>
                  <a:cubicBezTo>
                    <a:pt x="184" y="754"/>
                    <a:pt x="206" y="802"/>
                    <a:pt x="208" y="845"/>
                  </a:cubicBezTo>
                  <a:close/>
                  <a:moveTo>
                    <a:pt x="111" y="899"/>
                  </a:moveTo>
                  <a:cubicBezTo>
                    <a:pt x="141" y="922"/>
                    <a:pt x="162" y="913"/>
                    <a:pt x="166" y="903"/>
                  </a:cubicBezTo>
                  <a:cubicBezTo>
                    <a:pt x="169" y="892"/>
                    <a:pt x="161" y="867"/>
                    <a:pt x="134" y="845"/>
                  </a:cubicBezTo>
                  <a:cubicBezTo>
                    <a:pt x="98" y="816"/>
                    <a:pt x="49" y="804"/>
                    <a:pt x="49" y="804"/>
                  </a:cubicBezTo>
                  <a:cubicBezTo>
                    <a:pt x="48" y="804"/>
                    <a:pt x="71" y="869"/>
                    <a:pt x="111" y="899"/>
                  </a:cubicBezTo>
                  <a:close/>
                  <a:moveTo>
                    <a:pt x="163" y="742"/>
                  </a:moveTo>
                  <a:cubicBezTo>
                    <a:pt x="158" y="774"/>
                    <a:pt x="140" y="786"/>
                    <a:pt x="130" y="783"/>
                  </a:cubicBezTo>
                  <a:cubicBezTo>
                    <a:pt x="119" y="781"/>
                    <a:pt x="104" y="757"/>
                    <a:pt x="109" y="724"/>
                  </a:cubicBezTo>
                  <a:cubicBezTo>
                    <a:pt x="117" y="679"/>
                    <a:pt x="157" y="648"/>
                    <a:pt x="156" y="648"/>
                  </a:cubicBezTo>
                  <a:cubicBezTo>
                    <a:pt x="156" y="649"/>
                    <a:pt x="168" y="700"/>
                    <a:pt x="163" y="742"/>
                  </a:cubicBezTo>
                  <a:close/>
                  <a:moveTo>
                    <a:pt x="57" y="778"/>
                  </a:moveTo>
                  <a:cubicBezTo>
                    <a:pt x="82" y="805"/>
                    <a:pt x="105" y="800"/>
                    <a:pt x="110" y="791"/>
                  </a:cubicBezTo>
                  <a:cubicBezTo>
                    <a:pt x="116" y="781"/>
                    <a:pt x="112" y="755"/>
                    <a:pt x="90" y="729"/>
                  </a:cubicBezTo>
                  <a:cubicBezTo>
                    <a:pt x="60" y="695"/>
                    <a:pt x="14" y="674"/>
                    <a:pt x="14" y="674"/>
                  </a:cubicBezTo>
                  <a:cubicBezTo>
                    <a:pt x="13" y="673"/>
                    <a:pt x="23" y="741"/>
                    <a:pt x="57" y="778"/>
                  </a:cubicBezTo>
                  <a:close/>
                  <a:moveTo>
                    <a:pt x="137" y="634"/>
                  </a:moveTo>
                  <a:cubicBezTo>
                    <a:pt x="127" y="664"/>
                    <a:pt x="107" y="673"/>
                    <a:pt x="97" y="668"/>
                  </a:cubicBezTo>
                  <a:cubicBezTo>
                    <a:pt x="87" y="664"/>
                    <a:pt x="76" y="638"/>
                    <a:pt x="88" y="606"/>
                  </a:cubicBezTo>
                  <a:cubicBezTo>
                    <a:pt x="103" y="563"/>
                    <a:pt x="147" y="541"/>
                    <a:pt x="147" y="541"/>
                  </a:cubicBezTo>
                  <a:cubicBezTo>
                    <a:pt x="147" y="541"/>
                    <a:pt x="150" y="593"/>
                    <a:pt x="137" y="634"/>
                  </a:cubicBezTo>
                  <a:close/>
                  <a:moveTo>
                    <a:pt x="27" y="650"/>
                  </a:moveTo>
                  <a:cubicBezTo>
                    <a:pt x="46" y="681"/>
                    <a:pt x="69" y="680"/>
                    <a:pt x="76" y="672"/>
                  </a:cubicBezTo>
                  <a:cubicBezTo>
                    <a:pt x="83" y="664"/>
                    <a:pt x="85" y="637"/>
                    <a:pt x="68" y="608"/>
                  </a:cubicBezTo>
                  <a:cubicBezTo>
                    <a:pt x="45" y="569"/>
                    <a:pt x="2" y="540"/>
                    <a:pt x="2" y="540"/>
                  </a:cubicBezTo>
                  <a:cubicBezTo>
                    <a:pt x="2" y="540"/>
                    <a:pt x="0" y="608"/>
                    <a:pt x="27" y="650"/>
                  </a:cubicBezTo>
                  <a:close/>
                  <a:moveTo>
                    <a:pt x="274" y="939"/>
                  </a:moveTo>
                  <a:cubicBezTo>
                    <a:pt x="282" y="971"/>
                    <a:pt x="270" y="990"/>
                    <a:pt x="259" y="991"/>
                  </a:cubicBezTo>
                  <a:cubicBezTo>
                    <a:pt x="248" y="992"/>
                    <a:pt x="224" y="975"/>
                    <a:pt x="217" y="941"/>
                  </a:cubicBezTo>
                  <a:cubicBezTo>
                    <a:pt x="207" y="895"/>
                    <a:pt x="232" y="852"/>
                    <a:pt x="232" y="852"/>
                  </a:cubicBezTo>
                  <a:cubicBezTo>
                    <a:pt x="232" y="853"/>
                    <a:pt x="262" y="897"/>
                    <a:pt x="274" y="939"/>
                  </a:cubicBezTo>
                  <a:close/>
                  <a:moveTo>
                    <a:pt x="188" y="1011"/>
                  </a:moveTo>
                  <a:cubicBezTo>
                    <a:pt x="223" y="1028"/>
                    <a:pt x="242" y="1016"/>
                    <a:pt x="243" y="1006"/>
                  </a:cubicBezTo>
                  <a:cubicBezTo>
                    <a:pt x="245" y="994"/>
                    <a:pt x="231" y="970"/>
                    <a:pt x="201" y="953"/>
                  </a:cubicBezTo>
                  <a:cubicBezTo>
                    <a:pt x="159" y="930"/>
                    <a:pt x="108" y="927"/>
                    <a:pt x="108" y="927"/>
                  </a:cubicBezTo>
                  <a:cubicBezTo>
                    <a:pt x="107" y="927"/>
                    <a:pt x="142" y="988"/>
                    <a:pt x="188" y="1011"/>
                  </a:cubicBezTo>
                  <a:close/>
                  <a:moveTo>
                    <a:pt x="359" y="1023"/>
                  </a:moveTo>
                  <a:cubicBezTo>
                    <a:pt x="374" y="1053"/>
                    <a:pt x="367" y="1074"/>
                    <a:pt x="356" y="1077"/>
                  </a:cubicBezTo>
                  <a:cubicBezTo>
                    <a:pt x="345" y="1080"/>
                    <a:pt x="317" y="1066"/>
                    <a:pt x="302" y="1034"/>
                  </a:cubicBezTo>
                  <a:cubicBezTo>
                    <a:pt x="282" y="990"/>
                    <a:pt x="299" y="942"/>
                    <a:pt x="299" y="943"/>
                  </a:cubicBezTo>
                  <a:cubicBezTo>
                    <a:pt x="299" y="943"/>
                    <a:pt x="338" y="982"/>
                    <a:pt x="359" y="1023"/>
                  </a:cubicBezTo>
                  <a:close/>
                  <a:moveTo>
                    <a:pt x="289" y="1109"/>
                  </a:moveTo>
                  <a:cubicBezTo>
                    <a:pt x="327" y="1121"/>
                    <a:pt x="344" y="1105"/>
                    <a:pt x="343" y="1094"/>
                  </a:cubicBezTo>
                  <a:cubicBezTo>
                    <a:pt x="342" y="1082"/>
                    <a:pt x="323" y="1060"/>
                    <a:pt x="289" y="1049"/>
                  </a:cubicBezTo>
                  <a:cubicBezTo>
                    <a:pt x="242" y="1033"/>
                    <a:pt x="191" y="1039"/>
                    <a:pt x="191" y="1039"/>
                  </a:cubicBezTo>
                  <a:cubicBezTo>
                    <a:pt x="190" y="1039"/>
                    <a:pt x="237" y="1094"/>
                    <a:pt x="289" y="1109"/>
                  </a:cubicBezTo>
                  <a:close/>
                  <a:moveTo>
                    <a:pt x="251" y="51"/>
                  </a:moveTo>
                  <a:cubicBezTo>
                    <a:pt x="223" y="80"/>
                    <a:pt x="224" y="106"/>
                    <a:pt x="232" y="112"/>
                  </a:cubicBezTo>
                  <a:cubicBezTo>
                    <a:pt x="240" y="119"/>
                    <a:pt x="264" y="114"/>
                    <a:pt x="289" y="88"/>
                  </a:cubicBezTo>
                  <a:cubicBezTo>
                    <a:pt x="323" y="54"/>
                    <a:pt x="351" y="0"/>
                    <a:pt x="351" y="0"/>
                  </a:cubicBezTo>
                  <a:cubicBezTo>
                    <a:pt x="352" y="0"/>
                    <a:pt x="289" y="12"/>
                    <a:pt x="251" y="51"/>
                  </a:cubicBezTo>
                  <a:close/>
                </a:path>
              </a:pathLst>
            </a:custGeom>
            <a:solidFill>
              <a:schemeClr val="accent2"/>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微软雅黑 Light" panose="020B0502040204020203" pitchFamily="34" charset="-122"/>
                <a:ea typeface="微软雅黑 Light" panose="020B0502040204020203" pitchFamily="34" charset="-122"/>
              </a:endParaRPr>
            </a:p>
          </p:txBody>
        </p:sp>
        <p:sp>
          <p:nvSpPr>
            <p:cNvPr id="42" name="Freeform 6"/>
            <p:cNvSpPr>
              <a:spLocks noEditPoints="1"/>
            </p:cNvSpPr>
            <p:nvPr/>
          </p:nvSpPr>
          <p:spPr bwMode="auto">
            <a:xfrm>
              <a:off x="7678524" y="2208195"/>
              <a:ext cx="375948" cy="1148557"/>
            </a:xfrm>
            <a:custGeom>
              <a:avLst/>
              <a:gdLst>
                <a:gd name="T0" fmla="*/ 196 w 374"/>
                <a:gd name="T1" fmla="*/ 206 h 1121"/>
                <a:gd name="T2" fmla="*/ 71 w 374"/>
                <a:gd name="T3" fmla="*/ 140 h 1121"/>
                <a:gd name="T4" fmla="*/ 236 w 374"/>
                <a:gd name="T5" fmla="*/ 145 h 1121"/>
                <a:gd name="T6" fmla="*/ 177 w 374"/>
                <a:gd name="T7" fmla="*/ 140 h 1121"/>
                <a:gd name="T8" fmla="*/ 236 w 374"/>
                <a:gd name="T9" fmla="*/ 145 h 1121"/>
                <a:gd name="T10" fmla="*/ 248 w 374"/>
                <a:gd name="T11" fmla="*/ 316 h 1121"/>
                <a:gd name="T12" fmla="*/ 138 w 374"/>
                <a:gd name="T13" fmla="*/ 230 h 1121"/>
                <a:gd name="T14" fmla="*/ 299 w 374"/>
                <a:gd name="T15" fmla="*/ 263 h 1121"/>
                <a:gd name="T16" fmla="*/ 242 w 374"/>
                <a:gd name="T17" fmla="*/ 248 h 1121"/>
                <a:gd name="T18" fmla="*/ 299 w 374"/>
                <a:gd name="T19" fmla="*/ 263 h 1121"/>
                <a:gd name="T20" fmla="*/ 278 w 374"/>
                <a:gd name="T21" fmla="*/ 431 h 1121"/>
                <a:gd name="T22" fmla="*/ 187 w 374"/>
                <a:gd name="T23" fmla="*/ 329 h 1121"/>
                <a:gd name="T24" fmla="*/ 338 w 374"/>
                <a:gd name="T25" fmla="*/ 389 h 1121"/>
                <a:gd name="T26" fmla="*/ 285 w 374"/>
                <a:gd name="T27" fmla="*/ 364 h 1121"/>
                <a:gd name="T28" fmla="*/ 338 w 374"/>
                <a:gd name="T29" fmla="*/ 389 h 1121"/>
                <a:gd name="T30" fmla="*/ 288 w 374"/>
                <a:gd name="T31" fmla="*/ 550 h 1121"/>
                <a:gd name="T32" fmla="*/ 216 w 374"/>
                <a:gd name="T33" fmla="*/ 433 h 1121"/>
                <a:gd name="T34" fmla="*/ 354 w 374"/>
                <a:gd name="T35" fmla="*/ 519 h 1121"/>
                <a:gd name="T36" fmla="*/ 307 w 374"/>
                <a:gd name="T37" fmla="*/ 486 h 1121"/>
                <a:gd name="T38" fmla="*/ 354 w 374"/>
                <a:gd name="T39" fmla="*/ 519 h 1121"/>
                <a:gd name="T40" fmla="*/ 189 w 374"/>
                <a:gd name="T41" fmla="*/ 892 h 1121"/>
                <a:gd name="T42" fmla="*/ 189 w 374"/>
                <a:gd name="T43" fmla="*/ 753 h 1121"/>
                <a:gd name="T44" fmla="*/ 262 w 374"/>
                <a:gd name="T45" fmla="*/ 899 h 1121"/>
                <a:gd name="T46" fmla="*/ 239 w 374"/>
                <a:gd name="T47" fmla="*/ 845 h 1121"/>
                <a:gd name="T48" fmla="*/ 262 w 374"/>
                <a:gd name="T49" fmla="*/ 899 h 1121"/>
                <a:gd name="T50" fmla="*/ 243 w 374"/>
                <a:gd name="T51" fmla="*/ 783 h 1121"/>
                <a:gd name="T52" fmla="*/ 217 w 374"/>
                <a:gd name="T53" fmla="*/ 648 h 1121"/>
                <a:gd name="T54" fmla="*/ 316 w 374"/>
                <a:gd name="T55" fmla="*/ 778 h 1121"/>
                <a:gd name="T56" fmla="*/ 284 w 374"/>
                <a:gd name="T57" fmla="*/ 729 h 1121"/>
                <a:gd name="T58" fmla="*/ 316 w 374"/>
                <a:gd name="T59" fmla="*/ 778 h 1121"/>
                <a:gd name="T60" fmla="*/ 276 w 374"/>
                <a:gd name="T61" fmla="*/ 668 h 1121"/>
                <a:gd name="T62" fmla="*/ 226 w 374"/>
                <a:gd name="T63" fmla="*/ 541 h 1121"/>
                <a:gd name="T64" fmla="*/ 347 w 374"/>
                <a:gd name="T65" fmla="*/ 650 h 1121"/>
                <a:gd name="T66" fmla="*/ 306 w 374"/>
                <a:gd name="T67" fmla="*/ 608 h 1121"/>
                <a:gd name="T68" fmla="*/ 347 w 374"/>
                <a:gd name="T69" fmla="*/ 650 h 1121"/>
                <a:gd name="T70" fmla="*/ 114 w 374"/>
                <a:gd name="T71" fmla="*/ 991 h 1121"/>
                <a:gd name="T72" fmla="*/ 142 w 374"/>
                <a:gd name="T73" fmla="*/ 852 h 1121"/>
                <a:gd name="T74" fmla="*/ 185 w 374"/>
                <a:gd name="T75" fmla="*/ 1011 h 1121"/>
                <a:gd name="T76" fmla="*/ 173 w 374"/>
                <a:gd name="T77" fmla="*/ 953 h 1121"/>
                <a:gd name="T78" fmla="*/ 185 w 374"/>
                <a:gd name="T79" fmla="*/ 1011 h 1121"/>
                <a:gd name="T80" fmla="*/ 18 w 374"/>
                <a:gd name="T81" fmla="*/ 1077 h 1121"/>
                <a:gd name="T82" fmla="*/ 75 w 374"/>
                <a:gd name="T83" fmla="*/ 943 h 1121"/>
                <a:gd name="T84" fmla="*/ 85 w 374"/>
                <a:gd name="T85" fmla="*/ 1109 h 1121"/>
                <a:gd name="T86" fmla="*/ 85 w 374"/>
                <a:gd name="T87" fmla="*/ 1049 h 1121"/>
                <a:gd name="T88" fmla="*/ 85 w 374"/>
                <a:gd name="T89" fmla="*/ 1109 h 1121"/>
                <a:gd name="T90" fmla="*/ 142 w 374"/>
                <a:gd name="T91" fmla="*/ 112 h 1121"/>
                <a:gd name="T92" fmla="*/ 22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143" y="206"/>
                  </a:moveTo>
                  <a:cubicBezTo>
                    <a:pt x="171" y="222"/>
                    <a:pt x="192" y="216"/>
                    <a:pt x="196" y="206"/>
                  </a:cubicBezTo>
                  <a:cubicBezTo>
                    <a:pt x="200" y="196"/>
                    <a:pt x="191" y="168"/>
                    <a:pt x="161" y="152"/>
                  </a:cubicBezTo>
                  <a:cubicBezTo>
                    <a:pt x="120" y="129"/>
                    <a:pt x="70" y="140"/>
                    <a:pt x="71" y="140"/>
                  </a:cubicBezTo>
                  <a:cubicBezTo>
                    <a:pt x="71" y="140"/>
                    <a:pt x="106" y="184"/>
                    <a:pt x="143" y="206"/>
                  </a:cubicBezTo>
                  <a:close/>
                  <a:moveTo>
                    <a:pt x="236" y="145"/>
                  </a:moveTo>
                  <a:cubicBezTo>
                    <a:pt x="242" y="182"/>
                    <a:pt x="225" y="196"/>
                    <a:pt x="215" y="195"/>
                  </a:cubicBezTo>
                  <a:cubicBezTo>
                    <a:pt x="203" y="193"/>
                    <a:pt x="184" y="174"/>
                    <a:pt x="177" y="140"/>
                  </a:cubicBezTo>
                  <a:cubicBezTo>
                    <a:pt x="167" y="94"/>
                    <a:pt x="178" y="43"/>
                    <a:pt x="178" y="43"/>
                  </a:cubicBezTo>
                  <a:cubicBezTo>
                    <a:pt x="178" y="42"/>
                    <a:pt x="228" y="95"/>
                    <a:pt x="236" y="145"/>
                  </a:cubicBezTo>
                  <a:close/>
                  <a:moveTo>
                    <a:pt x="196" y="306"/>
                  </a:moveTo>
                  <a:cubicBezTo>
                    <a:pt x="220" y="327"/>
                    <a:pt x="242" y="324"/>
                    <a:pt x="248" y="316"/>
                  </a:cubicBezTo>
                  <a:cubicBezTo>
                    <a:pt x="254" y="306"/>
                    <a:pt x="250" y="278"/>
                    <a:pt x="224" y="257"/>
                  </a:cubicBezTo>
                  <a:cubicBezTo>
                    <a:pt x="188" y="227"/>
                    <a:pt x="138" y="230"/>
                    <a:pt x="138" y="230"/>
                  </a:cubicBezTo>
                  <a:cubicBezTo>
                    <a:pt x="139" y="230"/>
                    <a:pt x="164" y="278"/>
                    <a:pt x="196" y="306"/>
                  </a:cubicBezTo>
                  <a:close/>
                  <a:moveTo>
                    <a:pt x="299" y="263"/>
                  </a:moveTo>
                  <a:cubicBezTo>
                    <a:pt x="298" y="300"/>
                    <a:pt x="278" y="311"/>
                    <a:pt x="268" y="308"/>
                  </a:cubicBezTo>
                  <a:cubicBezTo>
                    <a:pt x="257" y="304"/>
                    <a:pt x="243" y="282"/>
                    <a:pt x="242" y="248"/>
                  </a:cubicBezTo>
                  <a:cubicBezTo>
                    <a:pt x="241" y="202"/>
                    <a:pt x="262" y="155"/>
                    <a:pt x="262" y="154"/>
                  </a:cubicBezTo>
                  <a:cubicBezTo>
                    <a:pt x="262" y="154"/>
                    <a:pt x="300" y="213"/>
                    <a:pt x="299" y="263"/>
                  </a:cubicBezTo>
                  <a:close/>
                  <a:moveTo>
                    <a:pt x="229" y="413"/>
                  </a:moveTo>
                  <a:cubicBezTo>
                    <a:pt x="249" y="437"/>
                    <a:pt x="271" y="439"/>
                    <a:pt x="278" y="431"/>
                  </a:cubicBezTo>
                  <a:cubicBezTo>
                    <a:pt x="286" y="423"/>
                    <a:pt x="288" y="395"/>
                    <a:pt x="266" y="370"/>
                  </a:cubicBezTo>
                  <a:cubicBezTo>
                    <a:pt x="236" y="335"/>
                    <a:pt x="187" y="329"/>
                    <a:pt x="187" y="329"/>
                  </a:cubicBezTo>
                  <a:cubicBezTo>
                    <a:pt x="187" y="329"/>
                    <a:pt x="203" y="380"/>
                    <a:pt x="229" y="413"/>
                  </a:cubicBezTo>
                  <a:close/>
                  <a:moveTo>
                    <a:pt x="338" y="389"/>
                  </a:moveTo>
                  <a:cubicBezTo>
                    <a:pt x="331" y="425"/>
                    <a:pt x="309" y="432"/>
                    <a:pt x="300" y="427"/>
                  </a:cubicBezTo>
                  <a:cubicBezTo>
                    <a:pt x="290" y="422"/>
                    <a:pt x="279" y="398"/>
                    <a:pt x="285" y="364"/>
                  </a:cubicBezTo>
                  <a:cubicBezTo>
                    <a:pt x="293" y="319"/>
                    <a:pt x="322" y="277"/>
                    <a:pt x="322" y="277"/>
                  </a:cubicBezTo>
                  <a:cubicBezTo>
                    <a:pt x="323" y="276"/>
                    <a:pt x="349" y="340"/>
                    <a:pt x="338" y="389"/>
                  </a:cubicBezTo>
                  <a:close/>
                  <a:moveTo>
                    <a:pt x="243" y="523"/>
                  </a:moveTo>
                  <a:cubicBezTo>
                    <a:pt x="258" y="551"/>
                    <a:pt x="280" y="556"/>
                    <a:pt x="288" y="550"/>
                  </a:cubicBezTo>
                  <a:cubicBezTo>
                    <a:pt x="297" y="543"/>
                    <a:pt x="303" y="516"/>
                    <a:pt x="287" y="487"/>
                  </a:cubicBezTo>
                  <a:cubicBezTo>
                    <a:pt x="264" y="448"/>
                    <a:pt x="216" y="433"/>
                    <a:pt x="216" y="433"/>
                  </a:cubicBezTo>
                  <a:cubicBezTo>
                    <a:pt x="217" y="434"/>
                    <a:pt x="223" y="486"/>
                    <a:pt x="243" y="523"/>
                  </a:cubicBezTo>
                  <a:close/>
                  <a:moveTo>
                    <a:pt x="354" y="519"/>
                  </a:moveTo>
                  <a:cubicBezTo>
                    <a:pt x="340" y="553"/>
                    <a:pt x="318" y="556"/>
                    <a:pt x="310" y="550"/>
                  </a:cubicBezTo>
                  <a:cubicBezTo>
                    <a:pt x="301" y="543"/>
                    <a:pt x="295" y="517"/>
                    <a:pt x="307" y="486"/>
                  </a:cubicBezTo>
                  <a:cubicBezTo>
                    <a:pt x="322" y="443"/>
                    <a:pt x="359" y="407"/>
                    <a:pt x="359" y="407"/>
                  </a:cubicBezTo>
                  <a:cubicBezTo>
                    <a:pt x="359" y="406"/>
                    <a:pt x="373" y="473"/>
                    <a:pt x="354" y="519"/>
                  </a:cubicBezTo>
                  <a:close/>
                  <a:moveTo>
                    <a:pt x="165" y="845"/>
                  </a:moveTo>
                  <a:cubicBezTo>
                    <a:pt x="164" y="877"/>
                    <a:pt x="179" y="893"/>
                    <a:pt x="189" y="892"/>
                  </a:cubicBezTo>
                  <a:cubicBezTo>
                    <a:pt x="201" y="891"/>
                    <a:pt x="221" y="870"/>
                    <a:pt x="221" y="836"/>
                  </a:cubicBezTo>
                  <a:cubicBezTo>
                    <a:pt x="222" y="790"/>
                    <a:pt x="189" y="753"/>
                    <a:pt x="189" y="753"/>
                  </a:cubicBezTo>
                  <a:cubicBezTo>
                    <a:pt x="189" y="754"/>
                    <a:pt x="168" y="802"/>
                    <a:pt x="165" y="845"/>
                  </a:cubicBezTo>
                  <a:close/>
                  <a:moveTo>
                    <a:pt x="262" y="899"/>
                  </a:moveTo>
                  <a:cubicBezTo>
                    <a:pt x="233" y="922"/>
                    <a:pt x="212" y="913"/>
                    <a:pt x="208" y="903"/>
                  </a:cubicBezTo>
                  <a:cubicBezTo>
                    <a:pt x="204" y="892"/>
                    <a:pt x="213" y="867"/>
                    <a:pt x="239" y="845"/>
                  </a:cubicBezTo>
                  <a:cubicBezTo>
                    <a:pt x="275" y="816"/>
                    <a:pt x="325" y="804"/>
                    <a:pt x="325" y="804"/>
                  </a:cubicBezTo>
                  <a:cubicBezTo>
                    <a:pt x="326" y="804"/>
                    <a:pt x="303" y="869"/>
                    <a:pt x="262" y="899"/>
                  </a:cubicBezTo>
                  <a:close/>
                  <a:moveTo>
                    <a:pt x="211" y="742"/>
                  </a:moveTo>
                  <a:cubicBezTo>
                    <a:pt x="215" y="774"/>
                    <a:pt x="233" y="786"/>
                    <a:pt x="243" y="783"/>
                  </a:cubicBezTo>
                  <a:cubicBezTo>
                    <a:pt x="254" y="781"/>
                    <a:pt x="270" y="757"/>
                    <a:pt x="264" y="724"/>
                  </a:cubicBezTo>
                  <a:cubicBezTo>
                    <a:pt x="257" y="679"/>
                    <a:pt x="217" y="648"/>
                    <a:pt x="217" y="648"/>
                  </a:cubicBezTo>
                  <a:cubicBezTo>
                    <a:pt x="218" y="649"/>
                    <a:pt x="205" y="700"/>
                    <a:pt x="211" y="742"/>
                  </a:cubicBezTo>
                  <a:close/>
                  <a:moveTo>
                    <a:pt x="316" y="778"/>
                  </a:moveTo>
                  <a:cubicBezTo>
                    <a:pt x="291" y="805"/>
                    <a:pt x="269" y="800"/>
                    <a:pt x="264" y="791"/>
                  </a:cubicBezTo>
                  <a:cubicBezTo>
                    <a:pt x="258" y="781"/>
                    <a:pt x="262" y="755"/>
                    <a:pt x="284" y="729"/>
                  </a:cubicBezTo>
                  <a:cubicBezTo>
                    <a:pt x="313" y="695"/>
                    <a:pt x="360" y="674"/>
                    <a:pt x="360" y="674"/>
                  </a:cubicBezTo>
                  <a:cubicBezTo>
                    <a:pt x="361" y="673"/>
                    <a:pt x="350" y="741"/>
                    <a:pt x="316" y="778"/>
                  </a:cubicBezTo>
                  <a:close/>
                  <a:moveTo>
                    <a:pt x="237" y="634"/>
                  </a:moveTo>
                  <a:cubicBezTo>
                    <a:pt x="247" y="664"/>
                    <a:pt x="267" y="673"/>
                    <a:pt x="276" y="668"/>
                  </a:cubicBezTo>
                  <a:cubicBezTo>
                    <a:pt x="286" y="664"/>
                    <a:pt x="297" y="638"/>
                    <a:pt x="286" y="606"/>
                  </a:cubicBezTo>
                  <a:cubicBezTo>
                    <a:pt x="270" y="563"/>
                    <a:pt x="226" y="541"/>
                    <a:pt x="226" y="541"/>
                  </a:cubicBezTo>
                  <a:cubicBezTo>
                    <a:pt x="227" y="541"/>
                    <a:pt x="224" y="593"/>
                    <a:pt x="237" y="634"/>
                  </a:cubicBezTo>
                  <a:close/>
                  <a:moveTo>
                    <a:pt x="347" y="650"/>
                  </a:moveTo>
                  <a:cubicBezTo>
                    <a:pt x="327" y="681"/>
                    <a:pt x="305" y="680"/>
                    <a:pt x="298" y="672"/>
                  </a:cubicBezTo>
                  <a:cubicBezTo>
                    <a:pt x="290" y="664"/>
                    <a:pt x="289" y="637"/>
                    <a:pt x="306" y="608"/>
                  </a:cubicBezTo>
                  <a:cubicBezTo>
                    <a:pt x="329" y="569"/>
                    <a:pt x="371" y="540"/>
                    <a:pt x="371" y="540"/>
                  </a:cubicBezTo>
                  <a:cubicBezTo>
                    <a:pt x="372" y="540"/>
                    <a:pt x="374" y="608"/>
                    <a:pt x="347" y="650"/>
                  </a:cubicBezTo>
                  <a:close/>
                  <a:moveTo>
                    <a:pt x="100" y="939"/>
                  </a:moveTo>
                  <a:cubicBezTo>
                    <a:pt x="92" y="971"/>
                    <a:pt x="104" y="990"/>
                    <a:pt x="114" y="991"/>
                  </a:cubicBezTo>
                  <a:cubicBezTo>
                    <a:pt x="126" y="992"/>
                    <a:pt x="150" y="975"/>
                    <a:pt x="157" y="941"/>
                  </a:cubicBezTo>
                  <a:cubicBezTo>
                    <a:pt x="167" y="895"/>
                    <a:pt x="141" y="852"/>
                    <a:pt x="142" y="852"/>
                  </a:cubicBezTo>
                  <a:cubicBezTo>
                    <a:pt x="142" y="853"/>
                    <a:pt x="111" y="897"/>
                    <a:pt x="100" y="939"/>
                  </a:cubicBezTo>
                  <a:close/>
                  <a:moveTo>
                    <a:pt x="185" y="1011"/>
                  </a:moveTo>
                  <a:cubicBezTo>
                    <a:pt x="151" y="1028"/>
                    <a:pt x="132" y="1016"/>
                    <a:pt x="130" y="1006"/>
                  </a:cubicBezTo>
                  <a:cubicBezTo>
                    <a:pt x="129" y="994"/>
                    <a:pt x="143" y="970"/>
                    <a:pt x="173" y="953"/>
                  </a:cubicBezTo>
                  <a:cubicBezTo>
                    <a:pt x="215" y="930"/>
                    <a:pt x="266" y="927"/>
                    <a:pt x="266" y="927"/>
                  </a:cubicBezTo>
                  <a:cubicBezTo>
                    <a:pt x="267" y="927"/>
                    <a:pt x="232" y="988"/>
                    <a:pt x="185" y="1011"/>
                  </a:cubicBezTo>
                  <a:close/>
                  <a:moveTo>
                    <a:pt x="15" y="1023"/>
                  </a:moveTo>
                  <a:cubicBezTo>
                    <a:pt x="0" y="1053"/>
                    <a:pt x="7" y="1074"/>
                    <a:pt x="18" y="1077"/>
                  </a:cubicBezTo>
                  <a:cubicBezTo>
                    <a:pt x="29" y="1080"/>
                    <a:pt x="57" y="1066"/>
                    <a:pt x="72" y="1034"/>
                  </a:cubicBezTo>
                  <a:cubicBezTo>
                    <a:pt x="92" y="990"/>
                    <a:pt x="75" y="942"/>
                    <a:pt x="75" y="943"/>
                  </a:cubicBezTo>
                  <a:cubicBezTo>
                    <a:pt x="75" y="943"/>
                    <a:pt x="35" y="982"/>
                    <a:pt x="15" y="1023"/>
                  </a:cubicBezTo>
                  <a:close/>
                  <a:moveTo>
                    <a:pt x="85" y="1109"/>
                  </a:moveTo>
                  <a:cubicBezTo>
                    <a:pt x="47" y="1121"/>
                    <a:pt x="30" y="1105"/>
                    <a:pt x="31" y="1094"/>
                  </a:cubicBezTo>
                  <a:cubicBezTo>
                    <a:pt x="32" y="1082"/>
                    <a:pt x="51" y="1060"/>
                    <a:pt x="85" y="1049"/>
                  </a:cubicBezTo>
                  <a:cubicBezTo>
                    <a:pt x="131" y="1033"/>
                    <a:pt x="183" y="1039"/>
                    <a:pt x="183" y="1039"/>
                  </a:cubicBezTo>
                  <a:cubicBezTo>
                    <a:pt x="184" y="1039"/>
                    <a:pt x="136" y="1094"/>
                    <a:pt x="85" y="1109"/>
                  </a:cubicBezTo>
                  <a:close/>
                  <a:moveTo>
                    <a:pt x="123" y="51"/>
                  </a:moveTo>
                  <a:cubicBezTo>
                    <a:pt x="151" y="80"/>
                    <a:pt x="149" y="106"/>
                    <a:pt x="142" y="112"/>
                  </a:cubicBezTo>
                  <a:cubicBezTo>
                    <a:pt x="134" y="119"/>
                    <a:pt x="110" y="114"/>
                    <a:pt x="85" y="88"/>
                  </a:cubicBezTo>
                  <a:cubicBezTo>
                    <a:pt x="51" y="54"/>
                    <a:pt x="23" y="0"/>
                    <a:pt x="22" y="0"/>
                  </a:cubicBezTo>
                  <a:cubicBezTo>
                    <a:pt x="22" y="0"/>
                    <a:pt x="85" y="12"/>
                    <a:pt x="123" y="51"/>
                  </a:cubicBezTo>
                  <a:close/>
                </a:path>
              </a:pathLst>
            </a:custGeom>
            <a:solidFill>
              <a:schemeClr val="accent2"/>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微软雅黑 Light" panose="020B0502040204020203" pitchFamily="34" charset="-122"/>
                <a:ea typeface="微软雅黑 Light" panose="020B0502040204020203" pitchFamily="34" charset="-122"/>
              </a:endParaRPr>
            </a:p>
          </p:txBody>
        </p:sp>
      </p:grpSp>
      <p:sp>
        <p:nvSpPr>
          <p:cNvPr id="43" name="矩形: 圆角 42"/>
          <p:cNvSpPr/>
          <p:nvPr/>
        </p:nvSpPr>
        <p:spPr bwMode="auto">
          <a:xfrm>
            <a:off x="4026017" y="1196752"/>
            <a:ext cx="4152254" cy="483024"/>
          </a:xfrm>
          <a:prstGeom prst="roundRect">
            <a:avLst>
              <a:gd name="adj" fmla="val 50000"/>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2400">
                <a:solidFill>
                  <a:schemeClr val="bg1"/>
                </a:solidFill>
                <a:latin typeface="+mj-ea"/>
                <a:ea typeface="+mj-ea"/>
                <a:cs typeface="+mn-ea"/>
              </a:rPr>
              <a:t>党支部工作须遵循的原则</a:t>
            </a:r>
          </a:p>
        </p:txBody>
      </p:sp>
      <p:sp>
        <p:nvSpPr>
          <p:cNvPr id="4" name="箭头: 五边形 3"/>
          <p:cNvSpPr/>
          <p:nvPr/>
        </p:nvSpPr>
        <p:spPr bwMode="auto">
          <a:xfrm>
            <a:off x="4522587" y="2219399"/>
            <a:ext cx="928048" cy="496505"/>
          </a:xfrm>
          <a:prstGeom prst="homePlate">
            <a:avLst>
              <a:gd name="adj" fmla="val 14948"/>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原则一</a:t>
            </a:r>
          </a:p>
        </p:txBody>
      </p:sp>
      <p:sp>
        <p:nvSpPr>
          <p:cNvPr id="46" name="矩形 45"/>
          <p:cNvSpPr/>
          <p:nvPr/>
        </p:nvSpPr>
        <p:spPr>
          <a:xfrm>
            <a:off x="5546541" y="3235925"/>
            <a:ext cx="5583555" cy="955005"/>
          </a:xfrm>
          <a:prstGeom prst="rect">
            <a:avLst/>
          </a:prstGeom>
        </p:spPr>
        <p:txBody>
          <a:bodyPr wrap="square">
            <a:spAutoFit/>
          </a:bodyPr>
          <a:lstStyle/>
          <a:p>
            <a:pPr algn="just" eaLnBrk="1" hangingPunct="1">
              <a:lnSpc>
                <a:spcPct val="120000"/>
              </a:lnSpc>
              <a:spcAft>
                <a:spcPts val="1000"/>
              </a:spcAft>
            </a:pPr>
            <a:r>
              <a:rPr lang="zh-CN" altLang="en-US" sz="1600" kern="0">
                <a:latin typeface="仿宋_GB2312" panose="02010609030101010101" pitchFamily="49" charset="-122"/>
                <a:ea typeface="微软雅黑" panose="020B0503020204020204" pitchFamily="34" charset="-122"/>
              </a:rPr>
              <a:t>坚持把党的政治建设摆在首位，牢固树立“四个意识”，坚定“四个自信”，做到“四个服从”，维护核心、维护党中央权威和集中统一领导。 </a:t>
            </a:r>
          </a:p>
        </p:txBody>
      </p:sp>
      <p:sp>
        <p:nvSpPr>
          <p:cNvPr id="47" name="箭头: 五边形 46"/>
          <p:cNvSpPr/>
          <p:nvPr/>
        </p:nvSpPr>
        <p:spPr bwMode="auto">
          <a:xfrm>
            <a:off x="4522587" y="3284224"/>
            <a:ext cx="928048" cy="496505"/>
          </a:xfrm>
          <a:prstGeom prst="homePlate">
            <a:avLst>
              <a:gd name="adj" fmla="val 14948"/>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原则二</a:t>
            </a:r>
          </a:p>
        </p:txBody>
      </p:sp>
      <p:sp>
        <p:nvSpPr>
          <p:cNvPr id="48" name="矩形 47"/>
          <p:cNvSpPr/>
          <p:nvPr/>
        </p:nvSpPr>
        <p:spPr>
          <a:xfrm>
            <a:off x="5546541" y="4355968"/>
            <a:ext cx="5583555" cy="364074"/>
          </a:xfrm>
          <a:prstGeom prst="rect">
            <a:avLst/>
          </a:prstGeom>
        </p:spPr>
        <p:txBody>
          <a:bodyPr wrap="square">
            <a:spAutoFit/>
          </a:bodyPr>
          <a:lstStyle/>
          <a:p>
            <a:pPr algn="just" eaLnBrk="1" hangingPunct="1">
              <a:lnSpc>
                <a:spcPct val="120000"/>
              </a:lnSpc>
              <a:spcAft>
                <a:spcPts val="1000"/>
              </a:spcAft>
            </a:pPr>
            <a:r>
              <a:rPr lang="zh-CN" altLang="en-US" sz="1600" kern="0">
                <a:latin typeface="仿宋_GB2312" panose="02010609030101010101" pitchFamily="49" charset="-122"/>
                <a:ea typeface="微软雅黑" panose="020B0503020204020204" pitchFamily="34" charset="-122"/>
              </a:rPr>
              <a:t>坚持践行党的宗旨和群众路线。 </a:t>
            </a:r>
          </a:p>
        </p:txBody>
      </p:sp>
      <p:sp>
        <p:nvSpPr>
          <p:cNvPr id="49" name="箭头: 五边形 48"/>
          <p:cNvSpPr/>
          <p:nvPr/>
        </p:nvSpPr>
        <p:spPr bwMode="auto">
          <a:xfrm>
            <a:off x="4522587" y="4348280"/>
            <a:ext cx="928048" cy="496505"/>
          </a:xfrm>
          <a:prstGeom prst="homePlate">
            <a:avLst>
              <a:gd name="adj" fmla="val 14948"/>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原则三</a:t>
            </a:r>
          </a:p>
        </p:txBody>
      </p:sp>
      <p:sp>
        <p:nvSpPr>
          <p:cNvPr id="50" name="矩形 49"/>
          <p:cNvSpPr/>
          <p:nvPr/>
        </p:nvSpPr>
        <p:spPr>
          <a:xfrm>
            <a:off x="5546541" y="4922518"/>
            <a:ext cx="5583555" cy="659540"/>
          </a:xfrm>
          <a:prstGeom prst="rect">
            <a:avLst/>
          </a:prstGeom>
        </p:spPr>
        <p:txBody>
          <a:bodyPr wrap="square">
            <a:spAutoFit/>
          </a:bodyPr>
          <a:lstStyle/>
          <a:p>
            <a:pPr algn="just" eaLnBrk="1" hangingPunct="1">
              <a:lnSpc>
                <a:spcPct val="120000"/>
              </a:lnSpc>
              <a:spcAft>
                <a:spcPts val="1000"/>
              </a:spcAft>
            </a:pPr>
            <a:r>
              <a:rPr lang="zh-CN" altLang="en-US" sz="1600" kern="0">
                <a:latin typeface="仿宋_GB2312" panose="02010609030101010101" pitchFamily="49" charset="-122"/>
                <a:ea typeface="微软雅黑" panose="020B0503020204020204" pitchFamily="34" charset="-122"/>
              </a:rPr>
              <a:t>坚持民主集中制，发扬党内民主，严肃党的纪律，提高解决自身问题的能力。 </a:t>
            </a:r>
          </a:p>
        </p:txBody>
      </p:sp>
      <p:sp>
        <p:nvSpPr>
          <p:cNvPr id="51" name="箭头: 五边形 50"/>
          <p:cNvSpPr/>
          <p:nvPr/>
        </p:nvSpPr>
        <p:spPr bwMode="auto">
          <a:xfrm>
            <a:off x="4522587" y="5044316"/>
            <a:ext cx="928048" cy="496505"/>
          </a:xfrm>
          <a:prstGeom prst="homePlate">
            <a:avLst>
              <a:gd name="adj" fmla="val 14948"/>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原则四</a:t>
            </a:r>
          </a:p>
        </p:txBody>
      </p:sp>
      <p:sp>
        <p:nvSpPr>
          <p:cNvPr id="52" name="矩形 51"/>
          <p:cNvSpPr/>
          <p:nvPr/>
        </p:nvSpPr>
        <p:spPr>
          <a:xfrm>
            <a:off x="5546541" y="5707259"/>
            <a:ext cx="5583555" cy="655564"/>
          </a:xfrm>
          <a:prstGeom prst="rect">
            <a:avLst/>
          </a:prstGeom>
        </p:spPr>
        <p:txBody>
          <a:bodyPr wrap="square">
            <a:spAutoFit/>
          </a:bodyPr>
          <a:lstStyle/>
          <a:p>
            <a:pPr algn="just" eaLnBrk="1" hangingPunct="1">
              <a:lnSpc>
                <a:spcPct val="120000"/>
              </a:lnSpc>
              <a:spcAft>
                <a:spcPts val="1000"/>
              </a:spcAft>
            </a:pPr>
            <a:r>
              <a:rPr lang="zh-CN" altLang="en-US" sz="1600" kern="0">
                <a:latin typeface="仿宋_GB2312" panose="02010609030101010101" pitchFamily="49" charset="-122"/>
                <a:ea typeface="微软雅黑" panose="020B0503020204020204" pitchFamily="34" charset="-122"/>
              </a:rPr>
              <a:t>坚持围绕中心、服务大局，确保党的路线方针政策和决策部署贯彻落实。</a:t>
            </a:r>
          </a:p>
        </p:txBody>
      </p:sp>
      <p:sp>
        <p:nvSpPr>
          <p:cNvPr id="53" name="箭头: 五边形 52"/>
          <p:cNvSpPr/>
          <p:nvPr/>
        </p:nvSpPr>
        <p:spPr bwMode="auto">
          <a:xfrm>
            <a:off x="4522587" y="5794943"/>
            <a:ext cx="928048" cy="496505"/>
          </a:xfrm>
          <a:prstGeom prst="homePlate">
            <a:avLst>
              <a:gd name="adj" fmla="val 14948"/>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原则五</a:t>
            </a:r>
          </a:p>
        </p:txBody>
      </p:sp>
      <p:grpSp>
        <p:nvGrpSpPr>
          <p:cNvPr id="2" name="组合 1"/>
          <p:cNvGrpSpPr/>
          <p:nvPr/>
        </p:nvGrpSpPr>
        <p:grpSpPr>
          <a:xfrm>
            <a:off x="804443" y="2250279"/>
            <a:ext cx="3266100" cy="3976675"/>
            <a:chOff x="804443" y="2250279"/>
            <a:chExt cx="3266100" cy="3976675"/>
          </a:xfrm>
        </p:grpSpPr>
        <p:grpSp>
          <p:nvGrpSpPr>
            <p:cNvPr id="6" name="组合 5"/>
            <p:cNvGrpSpPr/>
            <p:nvPr/>
          </p:nvGrpSpPr>
          <p:grpSpPr>
            <a:xfrm>
              <a:off x="804443" y="2250279"/>
              <a:ext cx="3266100" cy="3976675"/>
              <a:chOff x="804443" y="2250279"/>
              <a:chExt cx="3266100" cy="3976675"/>
            </a:xfrm>
          </p:grpSpPr>
          <p:sp>
            <p:nvSpPr>
              <p:cNvPr id="5" name="矩形 4"/>
              <p:cNvSpPr/>
              <p:nvPr/>
            </p:nvSpPr>
            <p:spPr bwMode="auto">
              <a:xfrm>
                <a:off x="2678138" y="2306471"/>
                <a:ext cx="1279713" cy="2920621"/>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54" name="组合 53"/>
              <p:cNvGrpSpPr/>
              <p:nvPr/>
            </p:nvGrpSpPr>
            <p:grpSpPr>
              <a:xfrm>
                <a:off x="804443" y="2250279"/>
                <a:ext cx="3266100" cy="3976675"/>
                <a:chOff x="7856825" y="2509035"/>
                <a:chExt cx="1280024" cy="1558507"/>
              </a:xfrm>
              <a:solidFill>
                <a:schemeClr val="tx1"/>
              </a:solidFill>
            </p:grpSpPr>
            <p:sp>
              <p:nvSpPr>
                <p:cNvPr id="55" name="Freeform 110"/>
                <p:cNvSpPr/>
                <p:nvPr/>
              </p:nvSpPr>
              <p:spPr bwMode="auto">
                <a:xfrm>
                  <a:off x="7856825" y="2762542"/>
                  <a:ext cx="841694" cy="1253799"/>
                </a:xfrm>
                <a:custGeom>
                  <a:avLst/>
                  <a:gdLst>
                    <a:gd name="T0" fmla="*/ 779 w 904"/>
                    <a:gd name="T1" fmla="*/ 173 h 1347"/>
                    <a:gd name="T2" fmla="*/ 811 w 904"/>
                    <a:gd name="T3" fmla="*/ 151 h 1347"/>
                    <a:gd name="T4" fmla="*/ 880 w 904"/>
                    <a:gd name="T5" fmla="*/ 98 h 1347"/>
                    <a:gd name="T6" fmla="*/ 885 w 904"/>
                    <a:gd name="T7" fmla="*/ 24 h 1347"/>
                    <a:gd name="T8" fmla="*/ 811 w 904"/>
                    <a:gd name="T9" fmla="*/ 18 h 1347"/>
                    <a:gd name="T10" fmla="*/ 811 w 904"/>
                    <a:gd name="T11" fmla="*/ 19 h 1347"/>
                    <a:gd name="T12" fmla="*/ 779 w 904"/>
                    <a:gd name="T13" fmla="*/ 45 h 1347"/>
                    <a:gd name="T14" fmla="*/ 469 w 904"/>
                    <a:gd name="T15" fmla="*/ 169 h 1347"/>
                    <a:gd name="T16" fmla="*/ 459 w 904"/>
                    <a:gd name="T17" fmla="*/ 168 h 1347"/>
                    <a:gd name="T18" fmla="*/ 423 w 904"/>
                    <a:gd name="T19" fmla="*/ 168 h 1347"/>
                    <a:gd name="T20" fmla="*/ 206 w 904"/>
                    <a:gd name="T21" fmla="*/ 168 h 1347"/>
                    <a:gd name="T22" fmla="*/ 197 w 904"/>
                    <a:gd name="T23" fmla="*/ 169 h 1347"/>
                    <a:gd name="T24" fmla="*/ 151 w 904"/>
                    <a:gd name="T25" fmla="*/ 177 h 1347"/>
                    <a:gd name="T26" fmla="*/ 49 w 904"/>
                    <a:gd name="T27" fmla="*/ 260 h 1347"/>
                    <a:gd name="T28" fmla="*/ 0 w 904"/>
                    <a:gd name="T29" fmla="*/ 474 h 1347"/>
                    <a:gd name="T30" fmla="*/ 33 w 904"/>
                    <a:gd name="T31" fmla="*/ 736 h 1347"/>
                    <a:gd name="T32" fmla="*/ 84 w 904"/>
                    <a:gd name="T33" fmla="*/ 777 h 1347"/>
                    <a:gd name="T34" fmla="*/ 95 w 904"/>
                    <a:gd name="T35" fmla="*/ 776 h 1347"/>
                    <a:gd name="T36" fmla="*/ 136 w 904"/>
                    <a:gd name="T37" fmla="*/ 713 h 1347"/>
                    <a:gd name="T38" fmla="*/ 105 w 904"/>
                    <a:gd name="T39" fmla="*/ 474 h 1347"/>
                    <a:gd name="T40" fmla="*/ 122 w 904"/>
                    <a:gd name="T41" fmla="*/ 350 h 1347"/>
                    <a:gd name="T42" fmla="*/ 155 w 904"/>
                    <a:gd name="T43" fmla="*/ 294 h 1347"/>
                    <a:gd name="T44" fmla="*/ 155 w 904"/>
                    <a:gd name="T45" fmla="*/ 543 h 1347"/>
                    <a:gd name="T46" fmla="*/ 155 w 904"/>
                    <a:gd name="T47" fmla="*/ 667 h 1347"/>
                    <a:gd name="T48" fmla="*/ 155 w 904"/>
                    <a:gd name="T49" fmla="*/ 1266 h 1347"/>
                    <a:gd name="T50" fmla="*/ 236 w 904"/>
                    <a:gd name="T51" fmla="*/ 1347 h 1347"/>
                    <a:gd name="T52" fmla="*/ 317 w 904"/>
                    <a:gd name="T53" fmla="*/ 1266 h 1347"/>
                    <a:gd name="T54" fmla="*/ 317 w 904"/>
                    <a:gd name="T55" fmla="*/ 718 h 1347"/>
                    <a:gd name="T56" fmla="*/ 347 w 904"/>
                    <a:gd name="T57" fmla="*/ 718 h 1347"/>
                    <a:gd name="T58" fmla="*/ 347 w 904"/>
                    <a:gd name="T59" fmla="*/ 1266 h 1347"/>
                    <a:gd name="T60" fmla="*/ 429 w 904"/>
                    <a:gd name="T61" fmla="*/ 1347 h 1347"/>
                    <a:gd name="T62" fmla="*/ 510 w 904"/>
                    <a:gd name="T63" fmla="*/ 1266 h 1347"/>
                    <a:gd name="T64" fmla="*/ 510 w 904"/>
                    <a:gd name="T65" fmla="*/ 667 h 1347"/>
                    <a:gd name="T66" fmla="*/ 510 w 904"/>
                    <a:gd name="T67" fmla="*/ 543 h 1347"/>
                    <a:gd name="T68" fmla="*/ 510 w 904"/>
                    <a:gd name="T69" fmla="*/ 284 h 1347"/>
                    <a:gd name="T70" fmla="*/ 510 w 904"/>
                    <a:gd name="T71" fmla="*/ 271 h 1347"/>
                    <a:gd name="T72" fmla="*/ 779 w 904"/>
                    <a:gd name="T73" fmla="*/ 173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4" h="1347">
                      <a:moveTo>
                        <a:pt x="779" y="173"/>
                      </a:moveTo>
                      <a:cubicBezTo>
                        <a:pt x="789" y="166"/>
                        <a:pt x="800" y="159"/>
                        <a:pt x="811" y="151"/>
                      </a:cubicBezTo>
                      <a:cubicBezTo>
                        <a:pt x="834" y="136"/>
                        <a:pt x="857" y="118"/>
                        <a:pt x="880" y="98"/>
                      </a:cubicBezTo>
                      <a:cubicBezTo>
                        <a:pt x="902" y="79"/>
                        <a:pt x="904" y="46"/>
                        <a:pt x="885" y="24"/>
                      </a:cubicBezTo>
                      <a:cubicBezTo>
                        <a:pt x="866" y="2"/>
                        <a:pt x="833" y="0"/>
                        <a:pt x="811" y="18"/>
                      </a:cubicBezTo>
                      <a:cubicBezTo>
                        <a:pt x="811" y="19"/>
                        <a:pt x="811" y="19"/>
                        <a:pt x="811" y="19"/>
                      </a:cubicBezTo>
                      <a:cubicBezTo>
                        <a:pt x="800" y="28"/>
                        <a:pt x="789" y="37"/>
                        <a:pt x="779" y="45"/>
                      </a:cubicBezTo>
                      <a:cubicBezTo>
                        <a:pt x="627" y="163"/>
                        <a:pt x="494" y="169"/>
                        <a:pt x="469" y="169"/>
                      </a:cubicBezTo>
                      <a:cubicBezTo>
                        <a:pt x="465" y="168"/>
                        <a:pt x="462" y="168"/>
                        <a:pt x="459" y="168"/>
                      </a:cubicBezTo>
                      <a:cubicBezTo>
                        <a:pt x="423" y="168"/>
                        <a:pt x="423" y="168"/>
                        <a:pt x="423" y="168"/>
                      </a:cubicBezTo>
                      <a:cubicBezTo>
                        <a:pt x="206" y="168"/>
                        <a:pt x="206" y="168"/>
                        <a:pt x="206" y="168"/>
                      </a:cubicBezTo>
                      <a:cubicBezTo>
                        <a:pt x="203" y="168"/>
                        <a:pt x="200" y="168"/>
                        <a:pt x="197" y="169"/>
                      </a:cubicBezTo>
                      <a:cubicBezTo>
                        <a:pt x="187" y="169"/>
                        <a:pt x="171" y="170"/>
                        <a:pt x="151" y="177"/>
                      </a:cubicBezTo>
                      <a:cubicBezTo>
                        <a:pt x="119" y="187"/>
                        <a:pt x="78" y="212"/>
                        <a:pt x="49" y="260"/>
                      </a:cubicBezTo>
                      <a:cubicBezTo>
                        <a:pt x="19" y="308"/>
                        <a:pt x="0" y="377"/>
                        <a:pt x="0" y="474"/>
                      </a:cubicBezTo>
                      <a:cubicBezTo>
                        <a:pt x="0" y="544"/>
                        <a:pt x="10" y="630"/>
                        <a:pt x="33" y="736"/>
                      </a:cubicBezTo>
                      <a:cubicBezTo>
                        <a:pt x="38" y="760"/>
                        <a:pt x="60" y="777"/>
                        <a:pt x="84" y="777"/>
                      </a:cubicBezTo>
                      <a:cubicBezTo>
                        <a:pt x="88" y="777"/>
                        <a:pt x="92" y="776"/>
                        <a:pt x="95" y="776"/>
                      </a:cubicBezTo>
                      <a:cubicBezTo>
                        <a:pt x="124" y="769"/>
                        <a:pt x="142" y="741"/>
                        <a:pt x="136" y="713"/>
                      </a:cubicBezTo>
                      <a:cubicBezTo>
                        <a:pt x="114" y="613"/>
                        <a:pt x="105" y="534"/>
                        <a:pt x="105" y="474"/>
                      </a:cubicBezTo>
                      <a:cubicBezTo>
                        <a:pt x="105" y="418"/>
                        <a:pt x="112" y="378"/>
                        <a:pt x="122" y="350"/>
                      </a:cubicBezTo>
                      <a:cubicBezTo>
                        <a:pt x="132" y="321"/>
                        <a:pt x="144" y="304"/>
                        <a:pt x="155" y="294"/>
                      </a:cubicBezTo>
                      <a:cubicBezTo>
                        <a:pt x="155" y="543"/>
                        <a:pt x="155" y="543"/>
                        <a:pt x="155" y="543"/>
                      </a:cubicBezTo>
                      <a:cubicBezTo>
                        <a:pt x="155" y="667"/>
                        <a:pt x="155" y="667"/>
                        <a:pt x="155" y="667"/>
                      </a:cubicBezTo>
                      <a:cubicBezTo>
                        <a:pt x="155" y="1266"/>
                        <a:pt x="155" y="1266"/>
                        <a:pt x="155" y="1266"/>
                      </a:cubicBezTo>
                      <a:cubicBezTo>
                        <a:pt x="155" y="1310"/>
                        <a:pt x="191" y="1347"/>
                        <a:pt x="236" y="1347"/>
                      </a:cubicBezTo>
                      <a:cubicBezTo>
                        <a:pt x="281" y="1347"/>
                        <a:pt x="317" y="1310"/>
                        <a:pt x="317" y="1266"/>
                      </a:cubicBezTo>
                      <a:cubicBezTo>
                        <a:pt x="317" y="718"/>
                        <a:pt x="317" y="718"/>
                        <a:pt x="317" y="718"/>
                      </a:cubicBezTo>
                      <a:cubicBezTo>
                        <a:pt x="347" y="718"/>
                        <a:pt x="347" y="718"/>
                        <a:pt x="347" y="718"/>
                      </a:cubicBezTo>
                      <a:cubicBezTo>
                        <a:pt x="347" y="1266"/>
                        <a:pt x="347" y="1266"/>
                        <a:pt x="347" y="1266"/>
                      </a:cubicBezTo>
                      <a:cubicBezTo>
                        <a:pt x="347" y="1310"/>
                        <a:pt x="384" y="1347"/>
                        <a:pt x="429" y="1347"/>
                      </a:cubicBezTo>
                      <a:cubicBezTo>
                        <a:pt x="473" y="1347"/>
                        <a:pt x="510" y="1310"/>
                        <a:pt x="510" y="1266"/>
                      </a:cubicBezTo>
                      <a:cubicBezTo>
                        <a:pt x="510" y="667"/>
                        <a:pt x="510" y="667"/>
                        <a:pt x="510" y="667"/>
                      </a:cubicBezTo>
                      <a:cubicBezTo>
                        <a:pt x="510" y="543"/>
                        <a:pt x="510" y="543"/>
                        <a:pt x="510" y="543"/>
                      </a:cubicBezTo>
                      <a:cubicBezTo>
                        <a:pt x="510" y="284"/>
                        <a:pt x="510" y="284"/>
                        <a:pt x="510" y="284"/>
                      </a:cubicBezTo>
                      <a:cubicBezTo>
                        <a:pt x="510" y="271"/>
                        <a:pt x="510" y="271"/>
                        <a:pt x="510" y="271"/>
                      </a:cubicBezTo>
                      <a:cubicBezTo>
                        <a:pt x="567" y="265"/>
                        <a:pt x="667" y="243"/>
                        <a:pt x="779" y="1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11"/>
                <p:cNvSpPr/>
                <p:nvPr/>
              </p:nvSpPr>
              <p:spPr bwMode="auto">
                <a:xfrm>
                  <a:off x="8006681" y="2588958"/>
                  <a:ext cx="300962" cy="302211"/>
                </a:xfrm>
                <a:custGeom>
                  <a:avLst/>
                  <a:gdLst>
                    <a:gd name="T0" fmla="*/ 196 w 324"/>
                    <a:gd name="T1" fmla="*/ 19 h 324"/>
                    <a:gd name="T2" fmla="*/ 19 w 324"/>
                    <a:gd name="T3" fmla="*/ 129 h 324"/>
                    <a:gd name="T4" fmla="*/ 129 w 324"/>
                    <a:gd name="T5" fmla="*/ 306 h 324"/>
                    <a:gd name="T6" fmla="*/ 306 w 324"/>
                    <a:gd name="T7" fmla="*/ 196 h 324"/>
                    <a:gd name="T8" fmla="*/ 196 w 324"/>
                    <a:gd name="T9" fmla="*/ 19 h 324"/>
                  </a:gdLst>
                  <a:ahLst/>
                  <a:cxnLst>
                    <a:cxn ang="0">
                      <a:pos x="T0" y="T1"/>
                    </a:cxn>
                    <a:cxn ang="0">
                      <a:pos x="T2" y="T3"/>
                    </a:cxn>
                    <a:cxn ang="0">
                      <a:pos x="T4" y="T5"/>
                    </a:cxn>
                    <a:cxn ang="0">
                      <a:pos x="T6" y="T7"/>
                    </a:cxn>
                    <a:cxn ang="0">
                      <a:pos x="T8" y="T9"/>
                    </a:cxn>
                  </a:cxnLst>
                  <a:rect l="0" t="0" r="r" b="b"/>
                  <a:pathLst>
                    <a:path w="324" h="324">
                      <a:moveTo>
                        <a:pt x="196" y="19"/>
                      </a:moveTo>
                      <a:cubicBezTo>
                        <a:pt x="116" y="0"/>
                        <a:pt x="37" y="49"/>
                        <a:pt x="19" y="129"/>
                      </a:cubicBezTo>
                      <a:cubicBezTo>
                        <a:pt x="0" y="208"/>
                        <a:pt x="49" y="288"/>
                        <a:pt x="129" y="306"/>
                      </a:cubicBezTo>
                      <a:cubicBezTo>
                        <a:pt x="208" y="324"/>
                        <a:pt x="287" y="275"/>
                        <a:pt x="306" y="196"/>
                      </a:cubicBezTo>
                      <a:cubicBezTo>
                        <a:pt x="324" y="116"/>
                        <a:pt x="275" y="37"/>
                        <a:pt x="196"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12"/>
                <p:cNvSpPr/>
                <p:nvPr/>
              </p:nvSpPr>
              <p:spPr bwMode="auto">
                <a:xfrm>
                  <a:off x="8562399" y="2509035"/>
                  <a:ext cx="574450" cy="1558507"/>
                </a:xfrm>
                <a:custGeom>
                  <a:avLst/>
                  <a:gdLst>
                    <a:gd name="T0" fmla="*/ 528 w 617"/>
                    <a:gd name="T1" fmla="*/ 1639 h 1675"/>
                    <a:gd name="T2" fmla="*/ 325 w 617"/>
                    <a:gd name="T3" fmla="*/ 1567 h 1675"/>
                    <a:gd name="T4" fmla="*/ 325 w 617"/>
                    <a:gd name="T5" fmla="*/ 1283 h 1675"/>
                    <a:gd name="T6" fmla="*/ 596 w 617"/>
                    <a:gd name="T7" fmla="*/ 1283 h 1675"/>
                    <a:gd name="T8" fmla="*/ 617 w 617"/>
                    <a:gd name="T9" fmla="*/ 1283 h 1675"/>
                    <a:gd name="T10" fmla="*/ 617 w 617"/>
                    <a:gd name="T11" fmla="*/ 1250 h 1675"/>
                    <a:gd name="T12" fmla="*/ 596 w 617"/>
                    <a:gd name="T13" fmla="*/ 1250 h 1675"/>
                    <a:gd name="T14" fmla="*/ 596 w 617"/>
                    <a:gd name="T15" fmla="*/ 33 h 1675"/>
                    <a:gd name="T16" fmla="*/ 617 w 617"/>
                    <a:gd name="T17" fmla="*/ 33 h 1675"/>
                    <a:gd name="T18" fmla="*/ 617 w 617"/>
                    <a:gd name="T19" fmla="*/ 0 h 1675"/>
                    <a:gd name="T20" fmla="*/ 0 w 617"/>
                    <a:gd name="T21" fmla="*/ 0 h 1675"/>
                    <a:gd name="T22" fmla="*/ 0 w 617"/>
                    <a:gd name="T23" fmla="*/ 33 h 1675"/>
                    <a:gd name="T24" fmla="*/ 21 w 617"/>
                    <a:gd name="T25" fmla="*/ 33 h 1675"/>
                    <a:gd name="T26" fmla="*/ 21 w 617"/>
                    <a:gd name="T27" fmla="*/ 302 h 1675"/>
                    <a:gd name="T28" fmla="*/ 44 w 617"/>
                    <a:gd name="T29" fmla="*/ 282 h 1675"/>
                    <a:gd name="T30" fmla="*/ 53 w 617"/>
                    <a:gd name="T31" fmla="*/ 275 h 1675"/>
                    <a:gd name="T32" fmla="*/ 53 w 617"/>
                    <a:gd name="T33" fmla="*/ 33 h 1675"/>
                    <a:gd name="T34" fmla="*/ 563 w 617"/>
                    <a:gd name="T35" fmla="*/ 33 h 1675"/>
                    <a:gd name="T36" fmla="*/ 563 w 617"/>
                    <a:gd name="T37" fmla="*/ 1250 h 1675"/>
                    <a:gd name="T38" fmla="*/ 53 w 617"/>
                    <a:gd name="T39" fmla="*/ 1250 h 1675"/>
                    <a:gd name="T40" fmla="*/ 53 w 617"/>
                    <a:gd name="T41" fmla="*/ 440 h 1675"/>
                    <a:gd name="T42" fmla="*/ 21 w 617"/>
                    <a:gd name="T43" fmla="*/ 462 h 1675"/>
                    <a:gd name="T44" fmla="*/ 21 w 617"/>
                    <a:gd name="T45" fmla="*/ 1250 h 1675"/>
                    <a:gd name="T46" fmla="*/ 0 w 617"/>
                    <a:gd name="T47" fmla="*/ 1250 h 1675"/>
                    <a:gd name="T48" fmla="*/ 0 w 617"/>
                    <a:gd name="T49" fmla="*/ 1283 h 1675"/>
                    <a:gd name="T50" fmla="*/ 21 w 617"/>
                    <a:gd name="T51" fmla="*/ 1283 h 1675"/>
                    <a:gd name="T52" fmla="*/ 292 w 617"/>
                    <a:gd name="T53" fmla="*/ 1283 h 1675"/>
                    <a:gd name="T54" fmla="*/ 292 w 617"/>
                    <a:gd name="T55" fmla="*/ 1567 h 1675"/>
                    <a:gd name="T56" fmla="*/ 89 w 617"/>
                    <a:gd name="T57" fmla="*/ 1639 h 1675"/>
                    <a:gd name="T58" fmla="*/ 308 w 617"/>
                    <a:gd name="T59" fmla="*/ 1675 h 1675"/>
                    <a:gd name="T60" fmla="*/ 528 w 617"/>
                    <a:gd name="T61" fmla="*/ 1639 h 1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17" h="1675">
                      <a:moveTo>
                        <a:pt x="528" y="1639"/>
                      </a:moveTo>
                      <a:cubicBezTo>
                        <a:pt x="528" y="1610"/>
                        <a:pt x="438" y="1570"/>
                        <a:pt x="325" y="1567"/>
                      </a:cubicBezTo>
                      <a:cubicBezTo>
                        <a:pt x="325" y="1283"/>
                        <a:pt x="325" y="1283"/>
                        <a:pt x="325" y="1283"/>
                      </a:cubicBezTo>
                      <a:cubicBezTo>
                        <a:pt x="596" y="1283"/>
                        <a:pt x="596" y="1283"/>
                        <a:pt x="596" y="1283"/>
                      </a:cubicBezTo>
                      <a:cubicBezTo>
                        <a:pt x="617" y="1283"/>
                        <a:pt x="617" y="1283"/>
                        <a:pt x="617" y="1283"/>
                      </a:cubicBezTo>
                      <a:cubicBezTo>
                        <a:pt x="617" y="1250"/>
                        <a:pt x="617" y="1250"/>
                        <a:pt x="617" y="1250"/>
                      </a:cubicBezTo>
                      <a:cubicBezTo>
                        <a:pt x="596" y="1250"/>
                        <a:pt x="596" y="1250"/>
                        <a:pt x="596" y="1250"/>
                      </a:cubicBezTo>
                      <a:cubicBezTo>
                        <a:pt x="596" y="33"/>
                        <a:pt x="596" y="33"/>
                        <a:pt x="596" y="33"/>
                      </a:cubicBezTo>
                      <a:cubicBezTo>
                        <a:pt x="617" y="33"/>
                        <a:pt x="617" y="33"/>
                        <a:pt x="617" y="33"/>
                      </a:cubicBezTo>
                      <a:cubicBezTo>
                        <a:pt x="617" y="0"/>
                        <a:pt x="617" y="0"/>
                        <a:pt x="617" y="0"/>
                      </a:cubicBezTo>
                      <a:cubicBezTo>
                        <a:pt x="0" y="0"/>
                        <a:pt x="0" y="0"/>
                        <a:pt x="0" y="0"/>
                      </a:cubicBezTo>
                      <a:cubicBezTo>
                        <a:pt x="0" y="33"/>
                        <a:pt x="0" y="33"/>
                        <a:pt x="0" y="33"/>
                      </a:cubicBezTo>
                      <a:cubicBezTo>
                        <a:pt x="21" y="33"/>
                        <a:pt x="21" y="33"/>
                        <a:pt x="21" y="33"/>
                      </a:cubicBezTo>
                      <a:cubicBezTo>
                        <a:pt x="21" y="302"/>
                        <a:pt x="21" y="302"/>
                        <a:pt x="21" y="302"/>
                      </a:cubicBezTo>
                      <a:cubicBezTo>
                        <a:pt x="28" y="295"/>
                        <a:pt x="36" y="289"/>
                        <a:pt x="44" y="282"/>
                      </a:cubicBezTo>
                      <a:cubicBezTo>
                        <a:pt x="47" y="280"/>
                        <a:pt x="50" y="277"/>
                        <a:pt x="53" y="275"/>
                      </a:cubicBezTo>
                      <a:cubicBezTo>
                        <a:pt x="53" y="33"/>
                        <a:pt x="53" y="33"/>
                        <a:pt x="53" y="33"/>
                      </a:cubicBezTo>
                      <a:cubicBezTo>
                        <a:pt x="563" y="33"/>
                        <a:pt x="563" y="33"/>
                        <a:pt x="563" y="33"/>
                      </a:cubicBezTo>
                      <a:cubicBezTo>
                        <a:pt x="563" y="1250"/>
                        <a:pt x="563" y="1250"/>
                        <a:pt x="563" y="1250"/>
                      </a:cubicBezTo>
                      <a:cubicBezTo>
                        <a:pt x="53" y="1250"/>
                        <a:pt x="53" y="1250"/>
                        <a:pt x="53" y="1250"/>
                      </a:cubicBezTo>
                      <a:cubicBezTo>
                        <a:pt x="53" y="440"/>
                        <a:pt x="53" y="440"/>
                        <a:pt x="53" y="440"/>
                      </a:cubicBezTo>
                      <a:cubicBezTo>
                        <a:pt x="42" y="448"/>
                        <a:pt x="31" y="455"/>
                        <a:pt x="21" y="462"/>
                      </a:cubicBezTo>
                      <a:cubicBezTo>
                        <a:pt x="21" y="1250"/>
                        <a:pt x="21" y="1250"/>
                        <a:pt x="21" y="1250"/>
                      </a:cubicBezTo>
                      <a:cubicBezTo>
                        <a:pt x="0" y="1250"/>
                        <a:pt x="0" y="1250"/>
                        <a:pt x="0" y="1250"/>
                      </a:cubicBezTo>
                      <a:cubicBezTo>
                        <a:pt x="0" y="1283"/>
                        <a:pt x="0" y="1283"/>
                        <a:pt x="0" y="1283"/>
                      </a:cubicBezTo>
                      <a:cubicBezTo>
                        <a:pt x="21" y="1283"/>
                        <a:pt x="21" y="1283"/>
                        <a:pt x="21" y="1283"/>
                      </a:cubicBezTo>
                      <a:cubicBezTo>
                        <a:pt x="292" y="1283"/>
                        <a:pt x="292" y="1283"/>
                        <a:pt x="292" y="1283"/>
                      </a:cubicBezTo>
                      <a:cubicBezTo>
                        <a:pt x="292" y="1567"/>
                        <a:pt x="292" y="1567"/>
                        <a:pt x="292" y="1567"/>
                      </a:cubicBezTo>
                      <a:cubicBezTo>
                        <a:pt x="178" y="1570"/>
                        <a:pt x="89" y="1610"/>
                        <a:pt x="89" y="1639"/>
                      </a:cubicBezTo>
                      <a:cubicBezTo>
                        <a:pt x="89" y="1669"/>
                        <a:pt x="187" y="1675"/>
                        <a:pt x="308" y="1675"/>
                      </a:cubicBezTo>
                      <a:cubicBezTo>
                        <a:pt x="430" y="1675"/>
                        <a:pt x="528" y="1669"/>
                        <a:pt x="528" y="16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7" name="文本框 6"/>
            <p:cNvSpPr txBox="1"/>
            <p:nvPr/>
          </p:nvSpPr>
          <p:spPr>
            <a:xfrm>
              <a:off x="2984847" y="2590042"/>
              <a:ext cx="615553" cy="2246769"/>
            </a:xfrm>
            <a:prstGeom prst="rect">
              <a:avLst/>
            </a:prstGeom>
            <a:noFill/>
          </p:spPr>
          <p:txBody>
            <a:bodyPr vert="eaVert" wrap="none" rtlCol="0">
              <a:spAutoFit/>
            </a:bodyPr>
            <a:lstStyle/>
            <a:p>
              <a:r>
                <a:rPr lang="zh-CN" altLang="en-US" sz="2800" b="1">
                  <a:solidFill>
                    <a:schemeClr val="accent1"/>
                  </a:solidFill>
                  <a:latin typeface="+mj-ea"/>
                  <a:ea typeface="+mj-ea"/>
                </a:rPr>
                <a:t>五条工作原则</a:t>
              </a:r>
            </a:p>
          </p:txBody>
        </p:sp>
      </p:grpSp>
      <p:sp>
        <p:nvSpPr>
          <p:cNvPr id="3" name="TextBox 42"/>
          <p:cNvSpPr txBox="1"/>
          <p:nvPr/>
        </p:nvSpPr>
        <p:spPr>
          <a:xfrm>
            <a:off x="1088788" y="306034"/>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第一章：总则</a:t>
            </a:r>
          </a:p>
        </p:txBody>
      </p:sp>
    </p:spTree>
  </p:cSld>
  <p:clrMapOvr>
    <a:masterClrMapping/>
  </p:clrMapOvr>
  <mc:AlternateContent xmlns:mc="http://schemas.openxmlformats.org/markup-compatibility/2006" xmlns:p14="http://schemas.microsoft.com/office/powerpoint/2010/main">
    <mc:Choice Requires="p14">
      <p:transition p14:dur="0" advClick="0" advTm="7850"/>
    </mc:Choice>
    <mc:Fallback xmlns="">
      <p:transition advClick="0" advTm="7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outVertical)">
                                      <p:cBhvr>
                                        <p:cTn id="7" dur="500"/>
                                        <p:tgtEl>
                                          <p:spTgt spid="43"/>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barn(outVertical)">
                                      <p:cBhvr>
                                        <p:cTn id="11" dur="500"/>
                                        <p:tgtEl>
                                          <p:spTgt spid="40"/>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anim calcmode="lin" valueType="num">
                                      <p:cBhvr>
                                        <p:cTn id="16" dur="500" fill="hold"/>
                                        <p:tgtEl>
                                          <p:spTgt spid="2"/>
                                        </p:tgtEl>
                                        <p:attrNameLst>
                                          <p:attrName>ppt_x</p:attrName>
                                        </p:attrNameLst>
                                      </p:cBhvr>
                                      <p:tavLst>
                                        <p:tav tm="0">
                                          <p:val>
                                            <p:strVal val="#ppt_x"/>
                                          </p:val>
                                        </p:tav>
                                        <p:tav tm="100000">
                                          <p:val>
                                            <p:strVal val="#ppt_x"/>
                                          </p:val>
                                        </p:tav>
                                      </p:tavLst>
                                    </p:anim>
                                    <p:anim calcmode="lin" valueType="num">
                                      <p:cBhvr>
                                        <p:cTn id="17" dur="5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400"/>
                                        <p:tgtEl>
                                          <p:spTgt spid="4"/>
                                        </p:tgtEl>
                                        <p:attrNameLst>
                                          <p:attrName>ppt_x</p:attrName>
                                        </p:attrNameLst>
                                      </p:cBhvr>
                                      <p:tavLst>
                                        <p:tav tm="0">
                                          <p:val>
                                            <p:strVal val="#ppt_x-#ppt_w*1.125000"/>
                                          </p:val>
                                        </p:tav>
                                        <p:tav tm="100000">
                                          <p:val>
                                            <p:strVal val="#ppt_x"/>
                                          </p:val>
                                        </p:tav>
                                      </p:tavLst>
                                    </p:anim>
                                    <p:animEffect transition="in" filter="wipe(right)">
                                      <p:cBhvr>
                                        <p:cTn id="22" dur="400"/>
                                        <p:tgtEl>
                                          <p:spTgt spid="4"/>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childTnLst>
                          </p:cTn>
                        </p:par>
                        <p:par>
                          <p:cTn id="27" fill="hold">
                            <p:stCondLst>
                              <p:cond delay="2500"/>
                            </p:stCondLst>
                            <p:childTnLst>
                              <p:par>
                                <p:cTn id="28" presetID="12" presetClass="entr" presetSubtype="8"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400"/>
                                        <p:tgtEl>
                                          <p:spTgt spid="47"/>
                                        </p:tgtEl>
                                        <p:attrNameLst>
                                          <p:attrName>ppt_x</p:attrName>
                                        </p:attrNameLst>
                                      </p:cBhvr>
                                      <p:tavLst>
                                        <p:tav tm="0">
                                          <p:val>
                                            <p:strVal val="#ppt_x-#ppt_w*1.125000"/>
                                          </p:val>
                                        </p:tav>
                                        <p:tav tm="100000">
                                          <p:val>
                                            <p:strVal val="#ppt_x"/>
                                          </p:val>
                                        </p:tav>
                                      </p:tavLst>
                                    </p:anim>
                                    <p:animEffect transition="in" filter="wipe(right)">
                                      <p:cBhvr>
                                        <p:cTn id="31" dur="400"/>
                                        <p:tgtEl>
                                          <p:spTgt spid="47"/>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childTnLst>
                          </p:cTn>
                        </p:par>
                        <p:par>
                          <p:cTn id="36" fill="hold">
                            <p:stCondLst>
                              <p:cond delay="3500"/>
                            </p:stCondLst>
                            <p:childTnLst>
                              <p:par>
                                <p:cTn id="37" presetID="12" presetClass="entr" presetSubtype="8" fill="hold" grpId="0" nodeType="after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400"/>
                                        <p:tgtEl>
                                          <p:spTgt spid="49"/>
                                        </p:tgtEl>
                                        <p:attrNameLst>
                                          <p:attrName>ppt_x</p:attrName>
                                        </p:attrNameLst>
                                      </p:cBhvr>
                                      <p:tavLst>
                                        <p:tav tm="0">
                                          <p:val>
                                            <p:strVal val="#ppt_x-#ppt_w*1.125000"/>
                                          </p:val>
                                        </p:tav>
                                        <p:tav tm="100000">
                                          <p:val>
                                            <p:strVal val="#ppt_x"/>
                                          </p:val>
                                        </p:tav>
                                      </p:tavLst>
                                    </p:anim>
                                    <p:animEffect transition="in" filter="wipe(right)">
                                      <p:cBhvr>
                                        <p:cTn id="40" dur="400"/>
                                        <p:tgtEl>
                                          <p:spTgt spid="49"/>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500"/>
                                        <p:tgtEl>
                                          <p:spTgt spid="48"/>
                                        </p:tgtEl>
                                      </p:cBhvr>
                                    </p:animEffect>
                                  </p:childTnLst>
                                </p:cTn>
                              </p:par>
                            </p:childTnLst>
                          </p:cTn>
                        </p:par>
                        <p:par>
                          <p:cTn id="45" fill="hold">
                            <p:stCondLst>
                              <p:cond delay="4500"/>
                            </p:stCondLst>
                            <p:childTnLst>
                              <p:par>
                                <p:cTn id="46" presetID="12" presetClass="entr" presetSubtype="8" fill="hold" grpId="0" nodeType="after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400"/>
                                        <p:tgtEl>
                                          <p:spTgt spid="51"/>
                                        </p:tgtEl>
                                        <p:attrNameLst>
                                          <p:attrName>ppt_x</p:attrName>
                                        </p:attrNameLst>
                                      </p:cBhvr>
                                      <p:tavLst>
                                        <p:tav tm="0">
                                          <p:val>
                                            <p:strVal val="#ppt_x-#ppt_w*1.125000"/>
                                          </p:val>
                                        </p:tav>
                                        <p:tav tm="100000">
                                          <p:val>
                                            <p:strVal val="#ppt_x"/>
                                          </p:val>
                                        </p:tav>
                                      </p:tavLst>
                                    </p:anim>
                                    <p:animEffect transition="in" filter="wipe(right)">
                                      <p:cBhvr>
                                        <p:cTn id="49" dur="400"/>
                                        <p:tgtEl>
                                          <p:spTgt spid="51"/>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left)">
                                      <p:cBhvr>
                                        <p:cTn id="53" dur="500"/>
                                        <p:tgtEl>
                                          <p:spTgt spid="50"/>
                                        </p:tgtEl>
                                      </p:cBhvr>
                                    </p:animEffect>
                                  </p:childTnLst>
                                </p:cTn>
                              </p:par>
                            </p:childTnLst>
                          </p:cTn>
                        </p:par>
                        <p:par>
                          <p:cTn id="54" fill="hold">
                            <p:stCondLst>
                              <p:cond delay="5500"/>
                            </p:stCondLst>
                            <p:childTnLst>
                              <p:par>
                                <p:cTn id="55" presetID="12" presetClass="entr" presetSubtype="8" fill="hold" grpId="0" nodeType="afterEffect">
                                  <p:stCondLst>
                                    <p:cond delay="0"/>
                                  </p:stCondLst>
                                  <p:childTnLst>
                                    <p:set>
                                      <p:cBhvr>
                                        <p:cTn id="56" dur="1" fill="hold">
                                          <p:stCondLst>
                                            <p:cond delay="0"/>
                                          </p:stCondLst>
                                        </p:cTn>
                                        <p:tgtEl>
                                          <p:spTgt spid="53"/>
                                        </p:tgtEl>
                                        <p:attrNameLst>
                                          <p:attrName>style.visibility</p:attrName>
                                        </p:attrNameLst>
                                      </p:cBhvr>
                                      <p:to>
                                        <p:strVal val="visible"/>
                                      </p:to>
                                    </p:set>
                                    <p:anim calcmode="lin" valueType="num">
                                      <p:cBhvr additive="base">
                                        <p:cTn id="57" dur="400"/>
                                        <p:tgtEl>
                                          <p:spTgt spid="53"/>
                                        </p:tgtEl>
                                        <p:attrNameLst>
                                          <p:attrName>ppt_x</p:attrName>
                                        </p:attrNameLst>
                                      </p:cBhvr>
                                      <p:tavLst>
                                        <p:tav tm="0">
                                          <p:val>
                                            <p:strVal val="#ppt_x-#ppt_w*1.125000"/>
                                          </p:val>
                                        </p:tav>
                                        <p:tav tm="100000">
                                          <p:val>
                                            <p:strVal val="#ppt_x"/>
                                          </p:val>
                                        </p:tav>
                                      </p:tavLst>
                                    </p:anim>
                                    <p:animEffect transition="in" filter="wipe(right)">
                                      <p:cBhvr>
                                        <p:cTn id="58" dur="400"/>
                                        <p:tgtEl>
                                          <p:spTgt spid="53"/>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wipe(left)">
                                      <p:cBhvr>
                                        <p:cTn id="6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3" grpId="0" animBg="1"/>
      <p:bldP spid="4" grpId="0" animBg="1"/>
      <p:bldP spid="46" grpId="0"/>
      <p:bldP spid="47" grpId="0" animBg="1"/>
      <p:bldP spid="48" grpId="0"/>
      <p:bldP spid="49" grpId="0" animBg="1"/>
      <p:bldP spid="50" grpId="0"/>
      <p:bldP spid="51" grpId="0" animBg="1"/>
      <p:bldP spid="52" grpId="0"/>
      <p:bldP spid="5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箭头: 五边形 4"/>
          <p:cNvSpPr/>
          <p:nvPr/>
        </p:nvSpPr>
        <p:spPr bwMode="auto">
          <a:xfrm>
            <a:off x="5176719" y="1531210"/>
            <a:ext cx="5892334" cy="446260"/>
          </a:xfrm>
          <a:prstGeom prst="homePlate">
            <a:avLst>
              <a:gd name="adj" fmla="val 22476"/>
            </a:avLst>
          </a:prstGeom>
          <a:gradFill>
            <a:gsLst>
              <a:gs pos="58000">
                <a:schemeClr val="accent2"/>
              </a:gs>
              <a:gs pos="100000">
                <a:srgbClr val="C80000"/>
              </a:gs>
              <a:gs pos="0">
                <a:srgbClr val="F20000"/>
              </a:gs>
            </a:gsLst>
            <a:lin ang="5400000" scaled="0"/>
          </a:gradFill>
          <a:ln w="12700" cap="flat">
            <a:noFill/>
            <a:prstDash val="solid"/>
            <a:miter lim="800000"/>
          </a:ln>
          <a:effectLst/>
        </p:spPr>
        <p:txBody>
          <a:bodyPr vert="horz" wrap="square" lIns="180000" tIns="0" rIns="0" bIns="0" numCol="1" anchor="ctr" anchorCtr="0" compatLnSpc="1"/>
          <a:lstStyle/>
          <a:p>
            <a:r>
              <a:rPr lang="zh-CN" altLang="en-US">
                <a:solidFill>
                  <a:schemeClr val="bg1"/>
                </a:solidFill>
                <a:latin typeface="+mj-ea"/>
                <a:ea typeface="+mj-ea"/>
                <a:cs typeface="+mn-ea"/>
              </a:rPr>
              <a:t>一般以单位、区域为主，以单独组建为主要方式。</a:t>
            </a:r>
          </a:p>
        </p:txBody>
      </p:sp>
      <p:sp>
        <p:nvSpPr>
          <p:cNvPr id="62" name="箭头: 五边形 61"/>
          <p:cNvSpPr/>
          <p:nvPr/>
        </p:nvSpPr>
        <p:spPr bwMode="auto">
          <a:xfrm>
            <a:off x="5176719" y="2092684"/>
            <a:ext cx="5892334" cy="446260"/>
          </a:xfrm>
          <a:prstGeom prst="homePlate">
            <a:avLst>
              <a:gd name="adj" fmla="val 19417"/>
            </a:avLst>
          </a:prstGeom>
          <a:gradFill>
            <a:gsLst>
              <a:gs pos="58000">
                <a:schemeClr val="accent2"/>
              </a:gs>
              <a:gs pos="100000">
                <a:srgbClr val="C80000"/>
              </a:gs>
              <a:gs pos="0">
                <a:srgbClr val="F20000"/>
              </a:gs>
            </a:gsLst>
            <a:lin ang="5400000" scaled="0"/>
          </a:gradFill>
          <a:ln w="12700" cap="flat">
            <a:noFill/>
            <a:prstDash val="solid"/>
            <a:miter lim="800000"/>
          </a:ln>
          <a:effectLst/>
        </p:spPr>
        <p:txBody>
          <a:bodyPr rot="0" spcFirstLastPara="0" vertOverflow="overflow" horzOverflow="overflow" vert="horz" wrap="square" lIns="180000" tIns="0" rIns="0" bIns="0" numCol="1" spcCol="0" rtlCol="0" fromWordArt="0" anchor="ctr" anchorCtr="0" forceAA="0" compatLnSpc="1">
            <a:noAutofit/>
          </a:bodyPr>
          <a:lstStyle/>
          <a:p>
            <a:r>
              <a:rPr lang="zh-CN" altLang="en-US">
                <a:solidFill>
                  <a:schemeClr val="bg1"/>
                </a:solidFill>
                <a:latin typeface="+mj-ea"/>
                <a:ea typeface="+mj-ea"/>
                <a:cs typeface="+mn-ea"/>
              </a:rPr>
              <a:t>正式党员</a:t>
            </a:r>
            <a:r>
              <a:rPr lang="en-US" altLang="zh-CN">
                <a:solidFill>
                  <a:schemeClr val="bg1"/>
                </a:solidFill>
                <a:latin typeface="+mj-ea"/>
                <a:ea typeface="+mj-ea"/>
                <a:cs typeface="+mn-ea"/>
              </a:rPr>
              <a:t>3</a:t>
            </a:r>
            <a:r>
              <a:rPr lang="zh-CN" altLang="en-US">
                <a:solidFill>
                  <a:schemeClr val="bg1"/>
                </a:solidFill>
                <a:latin typeface="+mj-ea"/>
                <a:ea typeface="+mj-ea"/>
                <a:cs typeface="+mn-ea"/>
              </a:rPr>
              <a:t>人以上，不超过</a:t>
            </a:r>
            <a:r>
              <a:rPr lang="en-US" altLang="zh-CN">
                <a:solidFill>
                  <a:schemeClr val="bg1"/>
                </a:solidFill>
                <a:latin typeface="+mj-ea"/>
                <a:ea typeface="+mj-ea"/>
                <a:cs typeface="+mn-ea"/>
              </a:rPr>
              <a:t>50</a:t>
            </a:r>
            <a:r>
              <a:rPr lang="zh-CN" altLang="en-US">
                <a:solidFill>
                  <a:schemeClr val="bg1"/>
                </a:solidFill>
                <a:latin typeface="+mj-ea"/>
                <a:ea typeface="+mj-ea"/>
                <a:cs typeface="+mn-ea"/>
              </a:rPr>
              <a:t>人。</a:t>
            </a:r>
          </a:p>
        </p:txBody>
      </p:sp>
      <p:sp>
        <p:nvSpPr>
          <p:cNvPr id="63" name="箭头: 五边形 62"/>
          <p:cNvSpPr/>
          <p:nvPr/>
        </p:nvSpPr>
        <p:spPr bwMode="auto">
          <a:xfrm>
            <a:off x="5176719" y="2654157"/>
            <a:ext cx="5892334" cy="446260"/>
          </a:xfrm>
          <a:prstGeom prst="homePlate">
            <a:avLst>
              <a:gd name="adj" fmla="val 19417"/>
            </a:avLst>
          </a:prstGeom>
          <a:gradFill>
            <a:gsLst>
              <a:gs pos="58000">
                <a:schemeClr val="accent2"/>
              </a:gs>
              <a:gs pos="100000">
                <a:srgbClr val="C80000"/>
              </a:gs>
              <a:gs pos="0">
                <a:srgbClr val="F20000"/>
              </a:gs>
            </a:gsLst>
            <a:lin ang="5400000" scaled="0"/>
          </a:gradFill>
          <a:ln w="12700" cap="flat">
            <a:noFill/>
            <a:prstDash val="solid"/>
            <a:miter lim="800000"/>
          </a:ln>
          <a:effectLst/>
        </p:spPr>
        <p:txBody>
          <a:bodyPr rot="0" spcFirstLastPara="0" vertOverflow="overflow" horzOverflow="overflow" vert="horz" wrap="square" lIns="180000" tIns="0" rIns="0" bIns="0" numCol="1" spcCol="0" rtlCol="0" fromWordArt="0" anchor="ctr" anchorCtr="0" forceAA="0" compatLnSpc="1">
            <a:noAutofit/>
          </a:bodyPr>
          <a:lstStyle/>
          <a:p>
            <a:r>
              <a:rPr lang="zh-CN" altLang="en-US">
                <a:solidFill>
                  <a:schemeClr val="bg1"/>
                </a:solidFill>
                <a:latin typeface="+mj-ea"/>
                <a:ea typeface="+mj-ea"/>
                <a:cs typeface="+mn-ea"/>
              </a:rPr>
              <a:t>正式党员不足</a:t>
            </a:r>
            <a:r>
              <a:rPr lang="en-US" altLang="zh-CN">
                <a:solidFill>
                  <a:schemeClr val="bg1"/>
                </a:solidFill>
                <a:latin typeface="+mj-ea"/>
                <a:ea typeface="+mj-ea"/>
                <a:cs typeface="+mn-ea"/>
              </a:rPr>
              <a:t>3</a:t>
            </a:r>
            <a:r>
              <a:rPr lang="zh-CN" altLang="en-US">
                <a:solidFill>
                  <a:schemeClr val="bg1"/>
                </a:solidFill>
                <a:latin typeface="+mj-ea"/>
                <a:ea typeface="+mj-ea"/>
                <a:cs typeface="+mn-ea"/>
              </a:rPr>
              <a:t>人，可就近成立联合党支部</a:t>
            </a:r>
          </a:p>
        </p:txBody>
      </p:sp>
      <p:sp>
        <p:nvSpPr>
          <p:cNvPr id="64" name="箭头: 五边形 63"/>
          <p:cNvSpPr/>
          <p:nvPr/>
        </p:nvSpPr>
        <p:spPr bwMode="auto">
          <a:xfrm>
            <a:off x="5176719" y="3215631"/>
            <a:ext cx="5892334" cy="446260"/>
          </a:xfrm>
          <a:prstGeom prst="homePlate">
            <a:avLst>
              <a:gd name="adj" fmla="val 16359"/>
            </a:avLst>
          </a:prstGeom>
          <a:gradFill>
            <a:gsLst>
              <a:gs pos="58000">
                <a:schemeClr val="accent2"/>
              </a:gs>
              <a:gs pos="100000">
                <a:srgbClr val="C80000"/>
              </a:gs>
              <a:gs pos="0">
                <a:srgbClr val="F20000"/>
              </a:gs>
            </a:gsLst>
            <a:lin ang="5400000" scaled="0"/>
          </a:gradFill>
          <a:ln w="12700" cap="flat">
            <a:noFill/>
            <a:prstDash val="solid"/>
            <a:miter lim="800000"/>
          </a:ln>
          <a:effectLst/>
        </p:spPr>
        <p:txBody>
          <a:bodyPr rot="0" spcFirstLastPara="0" vertOverflow="overflow" horzOverflow="overflow" vert="horz" wrap="square" lIns="180000" tIns="0" rIns="0" bIns="0" numCol="1" spcCol="0" rtlCol="0" fromWordArt="0" anchor="ctr" anchorCtr="0" forceAA="0" compatLnSpc="1">
            <a:noAutofit/>
          </a:bodyPr>
          <a:lstStyle/>
          <a:p>
            <a:r>
              <a:rPr lang="zh-CN" altLang="en-US">
                <a:solidFill>
                  <a:schemeClr val="bg1"/>
                </a:solidFill>
                <a:latin typeface="+mj-ea"/>
                <a:ea typeface="+mj-ea"/>
                <a:cs typeface="+mn-ea"/>
              </a:rPr>
              <a:t>为期</a:t>
            </a:r>
            <a:r>
              <a:rPr lang="en-US" altLang="zh-CN">
                <a:solidFill>
                  <a:schemeClr val="bg1"/>
                </a:solidFill>
                <a:latin typeface="+mj-ea"/>
                <a:ea typeface="+mj-ea"/>
                <a:cs typeface="+mn-ea"/>
              </a:rPr>
              <a:t>6</a:t>
            </a:r>
            <a:r>
              <a:rPr lang="zh-CN" altLang="en-US">
                <a:solidFill>
                  <a:schemeClr val="bg1"/>
                </a:solidFill>
                <a:latin typeface="+mj-ea"/>
                <a:ea typeface="+mj-ea"/>
                <a:cs typeface="+mn-ea"/>
              </a:rPr>
              <a:t>个月以上的组织，符合条件应成立党支部</a:t>
            </a:r>
          </a:p>
        </p:txBody>
      </p:sp>
      <p:sp>
        <p:nvSpPr>
          <p:cNvPr id="37" name="TextBox 42"/>
          <p:cNvSpPr txBox="1"/>
          <p:nvPr/>
        </p:nvSpPr>
        <p:spPr>
          <a:xfrm>
            <a:off x="1038623" y="201894"/>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第二章：组织设置</a:t>
            </a:r>
          </a:p>
        </p:txBody>
      </p:sp>
      <p:sp>
        <p:nvSpPr>
          <p:cNvPr id="40" name="文本框 39"/>
          <p:cNvSpPr txBox="1"/>
          <p:nvPr/>
        </p:nvSpPr>
        <p:spPr>
          <a:xfrm>
            <a:off x="1586225" y="5536466"/>
            <a:ext cx="3028393" cy="400110"/>
          </a:xfrm>
          <a:prstGeom prst="rect">
            <a:avLst/>
          </a:prstGeom>
          <a:noFill/>
        </p:spPr>
        <p:txBody>
          <a:bodyPr wrap="square" rtlCol="0">
            <a:spAutoFit/>
          </a:bodyPr>
          <a:lstStyle>
            <a:defPPr>
              <a:defRPr lang="zh-CN"/>
            </a:defPPr>
            <a:lvl1pPr fontAlgn="auto">
              <a:defRPr sz="2000">
                <a:latin typeface="+mn-ea"/>
                <a:ea typeface="+mn-ea"/>
                <a:cs typeface="华文细黑" panose="02010600040101010101" charset="-122"/>
              </a:defRPr>
            </a:lvl1pPr>
          </a:lstStyle>
          <a:p>
            <a:r>
              <a:rPr lang="zh-CN" altLang="en-US" noProof="1">
                <a:solidFill>
                  <a:schemeClr val="accent1"/>
                </a:solidFill>
              </a:rPr>
              <a:t>有利于加强党的领导；</a:t>
            </a:r>
          </a:p>
        </p:txBody>
      </p:sp>
      <p:sp>
        <p:nvSpPr>
          <p:cNvPr id="41" name="workers-team_50603"/>
          <p:cNvSpPr>
            <a:spLocks noChangeAspect="1"/>
          </p:cNvSpPr>
          <p:nvPr/>
        </p:nvSpPr>
        <p:spPr bwMode="auto">
          <a:xfrm>
            <a:off x="3197813" y="2151532"/>
            <a:ext cx="1112192" cy="1177827"/>
          </a:xfrm>
          <a:custGeom>
            <a:avLst/>
            <a:gdLst>
              <a:gd name="connsiteX0" fmla="*/ 435703 w 572779"/>
              <a:gd name="connsiteY0" fmla="*/ 160183 h 606580"/>
              <a:gd name="connsiteX1" fmla="*/ 479697 w 572779"/>
              <a:gd name="connsiteY1" fmla="*/ 160183 h 606580"/>
              <a:gd name="connsiteX2" fmla="*/ 479581 w 572779"/>
              <a:gd name="connsiteY2" fmla="*/ 160472 h 606580"/>
              <a:gd name="connsiteX3" fmla="*/ 479812 w 572779"/>
              <a:gd name="connsiteY3" fmla="*/ 160472 h 606580"/>
              <a:gd name="connsiteX4" fmla="*/ 478713 w 572779"/>
              <a:gd name="connsiteY4" fmla="*/ 162726 h 606580"/>
              <a:gd name="connsiteX5" fmla="*/ 469682 w 572779"/>
              <a:gd name="connsiteY5" fmla="*/ 187227 h 606580"/>
              <a:gd name="connsiteX6" fmla="*/ 474776 w 572779"/>
              <a:gd name="connsiteY6" fmla="*/ 242470 h 606580"/>
              <a:gd name="connsiteX7" fmla="*/ 494284 w 572779"/>
              <a:gd name="connsiteY7" fmla="*/ 242470 h 606580"/>
              <a:gd name="connsiteX8" fmla="*/ 510840 w 572779"/>
              <a:gd name="connsiteY8" fmla="*/ 160183 h 606580"/>
              <a:gd name="connsiteX9" fmla="*/ 527338 w 572779"/>
              <a:gd name="connsiteY9" fmla="*/ 160183 h 606580"/>
              <a:gd name="connsiteX10" fmla="*/ 572779 w 572779"/>
              <a:gd name="connsiteY10" fmla="*/ 205430 h 606580"/>
              <a:gd name="connsiteX11" fmla="*/ 572779 w 572779"/>
              <a:gd name="connsiteY11" fmla="*/ 337413 h 606580"/>
              <a:gd name="connsiteX12" fmla="*/ 527396 w 572779"/>
              <a:gd name="connsiteY12" fmla="*/ 382717 h 606580"/>
              <a:gd name="connsiteX13" fmla="*/ 521607 w 572779"/>
              <a:gd name="connsiteY13" fmla="*/ 382717 h 606580"/>
              <a:gd name="connsiteX14" fmla="*/ 521607 w 572779"/>
              <a:gd name="connsiteY14" fmla="*/ 574624 h 606580"/>
              <a:gd name="connsiteX15" fmla="*/ 489595 w 572779"/>
              <a:gd name="connsiteY15" fmla="*/ 606580 h 606580"/>
              <a:gd name="connsiteX16" fmla="*/ 457815 w 572779"/>
              <a:gd name="connsiteY16" fmla="*/ 578149 h 606580"/>
              <a:gd name="connsiteX17" fmla="*/ 425978 w 572779"/>
              <a:gd name="connsiteY17" fmla="*/ 606580 h 606580"/>
              <a:gd name="connsiteX18" fmla="*/ 393966 w 572779"/>
              <a:gd name="connsiteY18" fmla="*/ 574624 h 606580"/>
              <a:gd name="connsiteX19" fmla="*/ 393966 w 572779"/>
              <a:gd name="connsiteY19" fmla="*/ 392541 h 606580"/>
              <a:gd name="connsiteX20" fmla="*/ 422967 w 572779"/>
              <a:gd name="connsiteY20" fmla="*/ 337528 h 606580"/>
              <a:gd name="connsiteX21" fmla="*/ 422967 w 572779"/>
              <a:gd name="connsiteY21" fmla="*/ 242528 h 606580"/>
              <a:gd name="connsiteX22" fmla="*/ 440739 w 572779"/>
              <a:gd name="connsiteY22" fmla="*/ 242528 h 606580"/>
              <a:gd name="connsiteX23" fmla="*/ 445833 w 572779"/>
              <a:gd name="connsiteY23" fmla="*/ 186996 h 606580"/>
              <a:gd name="connsiteX24" fmla="*/ 445196 w 572779"/>
              <a:gd name="connsiteY24" fmla="*/ 183991 h 606580"/>
              <a:gd name="connsiteX25" fmla="*/ 436860 w 572779"/>
              <a:gd name="connsiteY25" fmla="*/ 162726 h 606580"/>
              <a:gd name="connsiteX26" fmla="*/ 435818 w 572779"/>
              <a:gd name="connsiteY26" fmla="*/ 160472 h 606580"/>
              <a:gd name="connsiteX27" fmla="*/ 435876 w 572779"/>
              <a:gd name="connsiteY27" fmla="*/ 160472 h 606580"/>
              <a:gd name="connsiteX28" fmla="*/ 435703 w 572779"/>
              <a:gd name="connsiteY28" fmla="*/ 160183 h 606580"/>
              <a:gd name="connsiteX29" fmla="*/ 264349 w 572779"/>
              <a:gd name="connsiteY29" fmla="*/ 160183 h 606580"/>
              <a:gd name="connsiteX30" fmla="*/ 308327 w 572779"/>
              <a:gd name="connsiteY30" fmla="*/ 160183 h 606580"/>
              <a:gd name="connsiteX31" fmla="*/ 308154 w 572779"/>
              <a:gd name="connsiteY31" fmla="*/ 160472 h 606580"/>
              <a:gd name="connsiteX32" fmla="*/ 308385 w 572779"/>
              <a:gd name="connsiteY32" fmla="*/ 160472 h 606580"/>
              <a:gd name="connsiteX33" fmla="*/ 307344 w 572779"/>
              <a:gd name="connsiteY33" fmla="*/ 162726 h 606580"/>
              <a:gd name="connsiteX34" fmla="*/ 298316 w 572779"/>
              <a:gd name="connsiteY34" fmla="*/ 187227 h 606580"/>
              <a:gd name="connsiteX35" fmla="*/ 303409 w 572779"/>
              <a:gd name="connsiteY35" fmla="*/ 242470 h 606580"/>
              <a:gd name="connsiteX36" fmla="*/ 322910 w 572779"/>
              <a:gd name="connsiteY36" fmla="*/ 242470 h 606580"/>
              <a:gd name="connsiteX37" fmla="*/ 339401 w 572779"/>
              <a:gd name="connsiteY37" fmla="*/ 160183 h 606580"/>
              <a:gd name="connsiteX38" fmla="*/ 355951 w 572779"/>
              <a:gd name="connsiteY38" fmla="*/ 160183 h 606580"/>
              <a:gd name="connsiteX39" fmla="*/ 401376 w 572779"/>
              <a:gd name="connsiteY39" fmla="*/ 205430 h 606580"/>
              <a:gd name="connsiteX40" fmla="*/ 401376 w 572779"/>
              <a:gd name="connsiteY40" fmla="*/ 337413 h 606580"/>
              <a:gd name="connsiteX41" fmla="*/ 356009 w 572779"/>
              <a:gd name="connsiteY41" fmla="*/ 382717 h 606580"/>
              <a:gd name="connsiteX42" fmla="*/ 350222 w 572779"/>
              <a:gd name="connsiteY42" fmla="*/ 382717 h 606580"/>
              <a:gd name="connsiteX43" fmla="*/ 350222 w 572779"/>
              <a:gd name="connsiteY43" fmla="*/ 574624 h 606580"/>
              <a:gd name="connsiteX44" fmla="*/ 318222 w 572779"/>
              <a:gd name="connsiteY44" fmla="*/ 606580 h 606580"/>
              <a:gd name="connsiteX45" fmla="*/ 286396 w 572779"/>
              <a:gd name="connsiteY45" fmla="*/ 578149 h 606580"/>
              <a:gd name="connsiteX46" fmla="*/ 254628 w 572779"/>
              <a:gd name="connsiteY46" fmla="*/ 606580 h 606580"/>
              <a:gd name="connsiteX47" fmla="*/ 222628 w 572779"/>
              <a:gd name="connsiteY47" fmla="*/ 574624 h 606580"/>
              <a:gd name="connsiteX48" fmla="*/ 222628 w 572779"/>
              <a:gd name="connsiteY48" fmla="*/ 382833 h 606580"/>
              <a:gd name="connsiteX49" fmla="*/ 216841 w 572779"/>
              <a:gd name="connsiteY49" fmla="*/ 382833 h 606580"/>
              <a:gd name="connsiteX50" fmla="*/ 171474 w 572779"/>
              <a:gd name="connsiteY50" fmla="*/ 337528 h 606580"/>
              <a:gd name="connsiteX51" fmla="*/ 171474 w 572779"/>
              <a:gd name="connsiteY51" fmla="*/ 205545 h 606580"/>
              <a:gd name="connsiteX52" fmla="*/ 216841 w 572779"/>
              <a:gd name="connsiteY52" fmla="*/ 160241 h 606580"/>
              <a:gd name="connsiteX53" fmla="*/ 233333 w 572779"/>
              <a:gd name="connsiteY53" fmla="*/ 160241 h 606580"/>
              <a:gd name="connsiteX54" fmla="*/ 249825 w 572779"/>
              <a:gd name="connsiteY54" fmla="*/ 242528 h 606580"/>
              <a:gd name="connsiteX55" fmla="*/ 269383 w 572779"/>
              <a:gd name="connsiteY55" fmla="*/ 242528 h 606580"/>
              <a:gd name="connsiteX56" fmla="*/ 274476 w 572779"/>
              <a:gd name="connsiteY56" fmla="*/ 186996 h 606580"/>
              <a:gd name="connsiteX57" fmla="*/ 273839 w 572779"/>
              <a:gd name="connsiteY57" fmla="*/ 183991 h 606580"/>
              <a:gd name="connsiteX58" fmla="*/ 265506 w 572779"/>
              <a:gd name="connsiteY58" fmla="*/ 162726 h 606580"/>
              <a:gd name="connsiteX59" fmla="*/ 264407 w 572779"/>
              <a:gd name="connsiteY59" fmla="*/ 160472 h 606580"/>
              <a:gd name="connsiteX60" fmla="*/ 264523 w 572779"/>
              <a:gd name="connsiteY60" fmla="*/ 160472 h 606580"/>
              <a:gd name="connsiteX61" fmla="*/ 264349 w 572779"/>
              <a:gd name="connsiteY61" fmla="*/ 160183 h 606580"/>
              <a:gd name="connsiteX62" fmla="*/ 92987 w 572779"/>
              <a:gd name="connsiteY62" fmla="*/ 160183 h 606580"/>
              <a:gd name="connsiteX63" fmla="*/ 136964 w 572779"/>
              <a:gd name="connsiteY63" fmla="*/ 160183 h 606580"/>
              <a:gd name="connsiteX64" fmla="*/ 136791 w 572779"/>
              <a:gd name="connsiteY64" fmla="*/ 160472 h 606580"/>
              <a:gd name="connsiteX65" fmla="*/ 137022 w 572779"/>
              <a:gd name="connsiteY65" fmla="*/ 160472 h 606580"/>
              <a:gd name="connsiteX66" fmla="*/ 135923 w 572779"/>
              <a:gd name="connsiteY66" fmla="*/ 162726 h 606580"/>
              <a:gd name="connsiteX67" fmla="*/ 126896 w 572779"/>
              <a:gd name="connsiteY67" fmla="*/ 187227 h 606580"/>
              <a:gd name="connsiteX68" fmla="*/ 131988 w 572779"/>
              <a:gd name="connsiteY68" fmla="*/ 242470 h 606580"/>
              <a:gd name="connsiteX69" fmla="*/ 149752 w 572779"/>
              <a:gd name="connsiteY69" fmla="*/ 242470 h 606580"/>
              <a:gd name="connsiteX70" fmla="*/ 149752 w 572779"/>
              <a:gd name="connsiteY70" fmla="*/ 337471 h 606580"/>
              <a:gd name="connsiteX71" fmla="*/ 178742 w 572779"/>
              <a:gd name="connsiteY71" fmla="*/ 392483 h 606580"/>
              <a:gd name="connsiteX72" fmla="*/ 178742 w 572779"/>
              <a:gd name="connsiteY72" fmla="*/ 574624 h 606580"/>
              <a:gd name="connsiteX73" fmla="*/ 146743 w 572779"/>
              <a:gd name="connsiteY73" fmla="*/ 606580 h 606580"/>
              <a:gd name="connsiteX74" fmla="*/ 114976 w 572779"/>
              <a:gd name="connsiteY74" fmla="*/ 578149 h 606580"/>
              <a:gd name="connsiteX75" fmla="*/ 83151 w 572779"/>
              <a:gd name="connsiteY75" fmla="*/ 606580 h 606580"/>
              <a:gd name="connsiteX76" fmla="*/ 51152 w 572779"/>
              <a:gd name="connsiteY76" fmla="*/ 574624 h 606580"/>
              <a:gd name="connsiteX77" fmla="*/ 51152 w 572779"/>
              <a:gd name="connsiteY77" fmla="*/ 382833 h 606580"/>
              <a:gd name="connsiteX78" fmla="*/ 45365 w 572779"/>
              <a:gd name="connsiteY78" fmla="*/ 382833 h 606580"/>
              <a:gd name="connsiteX79" fmla="*/ 0 w 572779"/>
              <a:gd name="connsiteY79" fmla="*/ 337528 h 606580"/>
              <a:gd name="connsiteX80" fmla="*/ 0 w 572779"/>
              <a:gd name="connsiteY80" fmla="*/ 205545 h 606580"/>
              <a:gd name="connsiteX81" fmla="*/ 45365 w 572779"/>
              <a:gd name="connsiteY81" fmla="*/ 160241 h 606580"/>
              <a:gd name="connsiteX82" fmla="*/ 61972 w 572779"/>
              <a:gd name="connsiteY82" fmla="*/ 160241 h 606580"/>
              <a:gd name="connsiteX83" fmla="*/ 78464 w 572779"/>
              <a:gd name="connsiteY83" fmla="*/ 242528 h 606580"/>
              <a:gd name="connsiteX84" fmla="*/ 97964 w 572779"/>
              <a:gd name="connsiteY84" fmla="*/ 242528 h 606580"/>
              <a:gd name="connsiteX85" fmla="*/ 103056 w 572779"/>
              <a:gd name="connsiteY85" fmla="*/ 186996 h 606580"/>
              <a:gd name="connsiteX86" fmla="*/ 102477 w 572779"/>
              <a:gd name="connsiteY86" fmla="*/ 183991 h 606580"/>
              <a:gd name="connsiteX87" fmla="*/ 94145 w 572779"/>
              <a:gd name="connsiteY87" fmla="*/ 162726 h 606580"/>
              <a:gd name="connsiteX88" fmla="*/ 93045 w 572779"/>
              <a:gd name="connsiteY88" fmla="*/ 160472 h 606580"/>
              <a:gd name="connsiteX89" fmla="*/ 93103 w 572779"/>
              <a:gd name="connsiteY89" fmla="*/ 160472 h 606580"/>
              <a:gd name="connsiteX90" fmla="*/ 92987 w 572779"/>
              <a:gd name="connsiteY90" fmla="*/ 160183 h 606580"/>
              <a:gd name="connsiteX91" fmla="*/ 457411 w 572779"/>
              <a:gd name="connsiteY91" fmla="*/ 751 h 606580"/>
              <a:gd name="connsiteX92" fmla="*/ 458047 w 572779"/>
              <a:gd name="connsiteY92" fmla="*/ 751 h 606580"/>
              <a:gd name="connsiteX93" fmla="*/ 521621 w 572779"/>
              <a:gd name="connsiteY93" fmla="*/ 49915 h 606580"/>
              <a:gd name="connsiteX94" fmla="*/ 523761 w 572779"/>
              <a:gd name="connsiteY94" fmla="*/ 66553 h 606580"/>
              <a:gd name="connsiteX95" fmla="*/ 458105 w 572779"/>
              <a:gd name="connsiteY95" fmla="*/ 132124 h 606580"/>
              <a:gd name="connsiteX96" fmla="*/ 457469 w 572779"/>
              <a:gd name="connsiteY96" fmla="*/ 132124 h 606580"/>
              <a:gd name="connsiteX97" fmla="*/ 393895 w 572779"/>
              <a:gd name="connsiteY97" fmla="*/ 82960 h 606580"/>
              <a:gd name="connsiteX98" fmla="*/ 391755 w 572779"/>
              <a:gd name="connsiteY98" fmla="*/ 66322 h 606580"/>
              <a:gd name="connsiteX99" fmla="*/ 457411 w 572779"/>
              <a:gd name="connsiteY99" fmla="*/ 751 h 606580"/>
              <a:gd name="connsiteX100" fmla="*/ 285868 w 572779"/>
              <a:gd name="connsiteY100" fmla="*/ 751 h 606580"/>
              <a:gd name="connsiteX101" fmla="*/ 286621 w 572779"/>
              <a:gd name="connsiteY101" fmla="*/ 751 h 606580"/>
              <a:gd name="connsiteX102" fmla="*/ 350227 w 572779"/>
              <a:gd name="connsiteY102" fmla="*/ 49915 h 606580"/>
              <a:gd name="connsiteX103" fmla="*/ 352369 w 572779"/>
              <a:gd name="connsiteY103" fmla="*/ 66553 h 606580"/>
              <a:gd name="connsiteX104" fmla="*/ 286736 w 572779"/>
              <a:gd name="connsiteY104" fmla="*/ 132124 h 606580"/>
              <a:gd name="connsiteX105" fmla="*/ 286100 w 572779"/>
              <a:gd name="connsiteY105" fmla="*/ 132124 h 606580"/>
              <a:gd name="connsiteX106" fmla="*/ 222493 w 572779"/>
              <a:gd name="connsiteY106" fmla="*/ 82845 h 606580"/>
              <a:gd name="connsiteX107" fmla="*/ 220351 w 572779"/>
              <a:gd name="connsiteY107" fmla="*/ 66264 h 606580"/>
              <a:gd name="connsiteX108" fmla="*/ 285868 w 572779"/>
              <a:gd name="connsiteY108" fmla="*/ 751 h 606580"/>
              <a:gd name="connsiteX109" fmla="*/ 114639 w 572779"/>
              <a:gd name="connsiteY109" fmla="*/ 751 h 606580"/>
              <a:gd name="connsiteX110" fmla="*/ 115275 w 572779"/>
              <a:gd name="connsiteY110" fmla="*/ 751 h 606580"/>
              <a:gd name="connsiteX111" fmla="*/ 178882 w 572779"/>
              <a:gd name="connsiteY111" fmla="*/ 49915 h 606580"/>
              <a:gd name="connsiteX112" fmla="*/ 181024 w 572779"/>
              <a:gd name="connsiteY112" fmla="*/ 66553 h 606580"/>
              <a:gd name="connsiteX113" fmla="*/ 115333 w 572779"/>
              <a:gd name="connsiteY113" fmla="*/ 132124 h 606580"/>
              <a:gd name="connsiteX114" fmla="*/ 114754 w 572779"/>
              <a:gd name="connsiteY114" fmla="*/ 132124 h 606580"/>
              <a:gd name="connsiteX115" fmla="*/ 51148 w 572779"/>
              <a:gd name="connsiteY115" fmla="*/ 82960 h 606580"/>
              <a:gd name="connsiteX116" fmla="*/ 49006 w 572779"/>
              <a:gd name="connsiteY116" fmla="*/ 66322 h 606580"/>
              <a:gd name="connsiteX117" fmla="*/ 114639 w 572779"/>
              <a:gd name="connsiteY117" fmla="*/ 751 h 606580"/>
              <a:gd name="connsiteX118" fmla="*/ 457410 w 572779"/>
              <a:gd name="connsiteY118" fmla="*/ 423 h 606580"/>
              <a:gd name="connsiteX119" fmla="*/ 391355 w 572779"/>
              <a:gd name="connsiteY119" fmla="*/ 66356 h 606580"/>
              <a:gd name="connsiteX120" fmla="*/ 393497 w 572779"/>
              <a:gd name="connsiteY120" fmla="*/ 83056 h 606580"/>
              <a:gd name="connsiteX121" fmla="*/ 457468 w 572779"/>
              <a:gd name="connsiteY121" fmla="*/ 132521 h 606580"/>
              <a:gd name="connsiteX122" fmla="*/ 457815 w 572779"/>
              <a:gd name="connsiteY122" fmla="*/ 132521 h 606580"/>
              <a:gd name="connsiteX123" fmla="*/ 458104 w 572779"/>
              <a:gd name="connsiteY123" fmla="*/ 132521 h 606580"/>
              <a:gd name="connsiteX124" fmla="*/ 524159 w 572779"/>
              <a:gd name="connsiteY124" fmla="*/ 66587 h 606580"/>
              <a:gd name="connsiteX125" fmla="*/ 522017 w 572779"/>
              <a:gd name="connsiteY125" fmla="*/ 49887 h 606580"/>
              <a:gd name="connsiteX126" fmla="*/ 458046 w 572779"/>
              <a:gd name="connsiteY126" fmla="*/ 423 h 606580"/>
              <a:gd name="connsiteX127" fmla="*/ 457699 w 572779"/>
              <a:gd name="connsiteY127" fmla="*/ 423 h 606580"/>
              <a:gd name="connsiteX128" fmla="*/ 114646 w 572779"/>
              <a:gd name="connsiteY128" fmla="*/ 423 h 606580"/>
              <a:gd name="connsiteX129" fmla="*/ 48620 w 572779"/>
              <a:gd name="connsiteY129" fmla="*/ 66356 h 606580"/>
              <a:gd name="connsiteX130" fmla="*/ 50761 w 572779"/>
              <a:gd name="connsiteY130" fmla="*/ 83056 h 606580"/>
              <a:gd name="connsiteX131" fmla="*/ 114762 w 572779"/>
              <a:gd name="connsiteY131" fmla="*/ 132521 h 606580"/>
              <a:gd name="connsiteX132" fmla="*/ 115051 w 572779"/>
              <a:gd name="connsiteY132" fmla="*/ 132521 h 606580"/>
              <a:gd name="connsiteX133" fmla="*/ 115340 w 572779"/>
              <a:gd name="connsiteY133" fmla="*/ 132521 h 606580"/>
              <a:gd name="connsiteX134" fmla="*/ 181424 w 572779"/>
              <a:gd name="connsiteY134" fmla="*/ 66587 h 606580"/>
              <a:gd name="connsiteX135" fmla="*/ 179225 w 572779"/>
              <a:gd name="connsiteY135" fmla="*/ 49887 h 606580"/>
              <a:gd name="connsiteX136" fmla="*/ 115282 w 572779"/>
              <a:gd name="connsiteY136" fmla="*/ 423 h 606580"/>
              <a:gd name="connsiteX137" fmla="*/ 114993 w 572779"/>
              <a:gd name="connsiteY137" fmla="*/ 423 h 606580"/>
              <a:gd name="connsiteX138" fmla="*/ 286036 w 572779"/>
              <a:gd name="connsiteY138" fmla="*/ 397 h 606580"/>
              <a:gd name="connsiteX139" fmla="*/ 219952 w 572779"/>
              <a:gd name="connsiteY139" fmla="*/ 66286 h 606580"/>
              <a:gd name="connsiteX140" fmla="*/ 222151 w 572779"/>
              <a:gd name="connsiteY140" fmla="*/ 82990 h 606580"/>
              <a:gd name="connsiteX141" fmla="*/ 286094 w 572779"/>
              <a:gd name="connsiteY141" fmla="*/ 132522 h 606580"/>
              <a:gd name="connsiteX142" fmla="*/ 286383 w 572779"/>
              <a:gd name="connsiteY142" fmla="*/ 132522 h 606580"/>
              <a:gd name="connsiteX143" fmla="*/ 286730 w 572779"/>
              <a:gd name="connsiteY143" fmla="*/ 132522 h 606580"/>
              <a:gd name="connsiteX144" fmla="*/ 352756 w 572779"/>
              <a:gd name="connsiteY144" fmla="*/ 66575 h 606580"/>
              <a:gd name="connsiteX145" fmla="*/ 350615 w 572779"/>
              <a:gd name="connsiteY145" fmla="*/ 49872 h 606580"/>
              <a:gd name="connsiteX146" fmla="*/ 286614 w 572779"/>
              <a:gd name="connsiteY146" fmla="*/ 397 h 606580"/>
              <a:gd name="connsiteX147" fmla="*/ 286325 w 572779"/>
              <a:gd name="connsiteY147" fmla="*/ 397 h 606580"/>
              <a:gd name="connsiteX148" fmla="*/ 457411 w 572779"/>
              <a:gd name="connsiteY148" fmla="*/ 0 h 606580"/>
              <a:gd name="connsiteX149" fmla="*/ 458047 w 572779"/>
              <a:gd name="connsiteY149" fmla="*/ 0 h 606580"/>
              <a:gd name="connsiteX150" fmla="*/ 522315 w 572779"/>
              <a:gd name="connsiteY150" fmla="*/ 49741 h 606580"/>
              <a:gd name="connsiteX151" fmla="*/ 524513 w 572779"/>
              <a:gd name="connsiteY151" fmla="*/ 66553 h 606580"/>
              <a:gd name="connsiteX152" fmla="*/ 458105 w 572779"/>
              <a:gd name="connsiteY152" fmla="*/ 132875 h 606580"/>
              <a:gd name="connsiteX153" fmla="*/ 457469 w 572779"/>
              <a:gd name="connsiteY153" fmla="*/ 132875 h 606580"/>
              <a:gd name="connsiteX154" fmla="*/ 393201 w 572779"/>
              <a:gd name="connsiteY154" fmla="*/ 83133 h 606580"/>
              <a:gd name="connsiteX155" fmla="*/ 391003 w 572779"/>
              <a:gd name="connsiteY155" fmla="*/ 66322 h 606580"/>
              <a:gd name="connsiteX156" fmla="*/ 457411 w 572779"/>
              <a:gd name="connsiteY156" fmla="*/ 0 h 606580"/>
              <a:gd name="connsiteX157" fmla="*/ 285868 w 572779"/>
              <a:gd name="connsiteY157" fmla="*/ 0 h 606580"/>
              <a:gd name="connsiteX158" fmla="*/ 286621 w 572779"/>
              <a:gd name="connsiteY158" fmla="*/ 0 h 606580"/>
              <a:gd name="connsiteX159" fmla="*/ 350980 w 572779"/>
              <a:gd name="connsiteY159" fmla="*/ 49741 h 606580"/>
              <a:gd name="connsiteX160" fmla="*/ 353179 w 572779"/>
              <a:gd name="connsiteY160" fmla="*/ 66553 h 606580"/>
              <a:gd name="connsiteX161" fmla="*/ 286736 w 572779"/>
              <a:gd name="connsiteY161" fmla="*/ 132875 h 606580"/>
              <a:gd name="connsiteX162" fmla="*/ 286100 w 572779"/>
              <a:gd name="connsiteY162" fmla="*/ 132875 h 606580"/>
              <a:gd name="connsiteX163" fmla="*/ 221740 w 572779"/>
              <a:gd name="connsiteY163" fmla="*/ 83076 h 606580"/>
              <a:gd name="connsiteX164" fmla="*/ 219599 w 572779"/>
              <a:gd name="connsiteY164" fmla="*/ 66264 h 606580"/>
              <a:gd name="connsiteX165" fmla="*/ 285868 w 572779"/>
              <a:gd name="connsiteY165" fmla="*/ 0 h 606580"/>
              <a:gd name="connsiteX166" fmla="*/ 114639 w 572779"/>
              <a:gd name="connsiteY166" fmla="*/ 0 h 606580"/>
              <a:gd name="connsiteX167" fmla="*/ 115275 w 572779"/>
              <a:gd name="connsiteY167" fmla="*/ 0 h 606580"/>
              <a:gd name="connsiteX168" fmla="*/ 179635 w 572779"/>
              <a:gd name="connsiteY168" fmla="*/ 49741 h 606580"/>
              <a:gd name="connsiteX169" fmla="*/ 181776 w 572779"/>
              <a:gd name="connsiteY169" fmla="*/ 66553 h 606580"/>
              <a:gd name="connsiteX170" fmla="*/ 115333 w 572779"/>
              <a:gd name="connsiteY170" fmla="*/ 132875 h 606580"/>
              <a:gd name="connsiteX171" fmla="*/ 114754 w 572779"/>
              <a:gd name="connsiteY171" fmla="*/ 132875 h 606580"/>
              <a:gd name="connsiteX172" fmla="*/ 50395 w 572779"/>
              <a:gd name="connsiteY172" fmla="*/ 83133 h 606580"/>
              <a:gd name="connsiteX173" fmla="*/ 48196 w 572779"/>
              <a:gd name="connsiteY173" fmla="*/ 66322 h 606580"/>
              <a:gd name="connsiteX174" fmla="*/ 114639 w 572779"/>
              <a:gd name="connsiteY174"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572779" h="606580">
                <a:moveTo>
                  <a:pt x="435703" y="160183"/>
                </a:moveTo>
                <a:lnTo>
                  <a:pt x="479697" y="160183"/>
                </a:lnTo>
                <a:cubicBezTo>
                  <a:pt x="479639" y="160241"/>
                  <a:pt x="479639" y="160414"/>
                  <a:pt x="479581" y="160472"/>
                </a:cubicBezTo>
                <a:lnTo>
                  <a:pt x="479812" y="160472"/>
                </a:lnTo>
                <a:cubicBezTo>
                  <a:pt x="479407" y="161281"/>
                  <a:pt x="478713" y="162726"/>
                  <a:pt x="478713" y="162726"/>
                </a:cubicBezTo>
                <a:cubicBezTo>
                  <a:pt x="474834" y="170989"/>
                  <a:pt x="471245" y="178848"/>
                  <a:pt x="469682" y="187227"/>
                </a:cubicBezTo>
                <a:lnTo>
                  <a:pt x="474776" y="242470"/>
                </a:lnTo>
                <a:lnTo>
                  <a:pt x="494284" y="242470"/>
                </a:lnTo>
                <a:lnTo>
                  <a:pt x="510840" y="160183"/>
                </a:lnTo>
                <a:lnTo>
                  <a:pt x="527338" y="160183"/>
                </a:lnTo>
                <a:cubicBezTo>
                  <a:pt x="552345" y="160183"/>
                  <a:pt x="572663" y="180466"/>
                  <a:pt x="572779" y="205430"/>
                </a:cubicBezTo>
                <a:lnTo>
                  <a:pt x="572779" y="337413"/>
                </a:lnTo>
                <a:cubicBezTo>
                  <a:pt x="572779" y="362434"/>
                  <a:pt x="552519" y="382717"/>
                  <a:pt x="527396" y="382717"/>
                </a:cubicBezTo>
                <a:lnTo>
                  <a:pt x="521607" y="382717"/>
                </a:lnTo>
                <a:lnTo>
                  <a:pt x="521607" y="574624"/>
                </a:lnTo>
                <a:cubicBezTo>
                  <a:pt x="521607" y="592249"/>
                  <a:pt x="507251" y="606580"/>
                  <a:pt x="489595" y="606580"/>
                </a:cubicBezTo>
                <a:cubicBezTo>
                  <a:pt x="473155" y="606580"/>
                  <a:pt x="459552" y="594098"/>
                  <a:pt x="457815" y="578149"/>
                </a:cubicBezTo>
                <a:cubicBezTo>
                  <a:pt x="456021" y="594214"/>
                  <a:pt x="442417" y="606580"/>
                  <a:pt x="425978" y="606580"/>
                </a:cubicBezTo>
                <a:cubicBezTo>
                  <a:pt x="408322" y="606580"/>
                  <a:pt x="393966" y="592249"/>
                  <a:pt x="393966" y="574624"/>
                </a:cubicBezTo>
                <a:lnTo>
                  <a:pt x="393966" y="392541"/>
                </a:lnTo>
                <a:cubicBezTo>
                  <a:pt x="411506" y="380521"/>
                  <a:pt x="422967" y="360354"/>
                  <a:pt x="422967" y="337528"/>
                </a:cubicBezTo>
                <a:lnTo>
                  <a:pt x="422967" y="242528"/>
                </a:lnTo>
                <a:lnTo>
                  <a:pt x="440739" y="242528"/>
                </a:lnTo>
                <a:lnTo>
                  <a:pt x="445833" y="186996"/>
                </a:lnTo>
                <a:cubicBezTo>
                  <a:pt x="445659" y="186013"/>
                  <a:pt x="445428" y="184973"/>
                  <a:pt x="445196" y="183991"/>
                </a:cubicBezTo>
                <a:cubicBezTo>
                  <a:pt x="443459" y="176768"/>
                  <a:pt x="440276" y="169891"/>
                  <a:pt x="436860" y="162726"/>
                </a:cubicBezTo>
                <a:cubicBezTo>
                  <a:pt x="436860" y="162726"/>
                  <a:pt x="436166" y="161281"/>
                  <a:pt x="435818" y="160472"/>
                </a:cubicBezTo>
                <a:lnTo>
                  <a:pt x="435876" y="160472"/>
                </a:lnTo>
                <a:cubicBezTo>
                  <a:pt x="435818" y="160356"/>
                  <a:pt x="435818" y="160241"/>
                  <a:pt x="435703" y="160183"/>
                </a:cubicBezTo>
                <a:close/>
                <a:moveTo>
                  <a:pt x="264349" y="160183"/>
                </a:moveTo>
                <a:lnTo>
                  <a:pt x="308327" y="160183"/>
                </a:lnTo>
                <a:cubicBezTo>
                  <a:pt x="308269" y="160241"/>
                  <a:pt x="308269" y="160414"/>
                  <a:pt x="308154" y="160472"/>
                </a:cubicBezTo>
                <a:lnTo>
                  <a:pt x="308385" y="160472"/>
                </a:lnTo>
                <a:cubicBezTo>
                  <a:pt x="308038" y="161281"/>
                  <a:pt x="307344" y="162726"/>
                  <a:pt x="307344" y="162726"/>
                </a:cubicBezTo>
                <a:cubicBezTo>
                  <a:pt x="303467" y="170989"/>
                  <a:pt x="299821" y="178848"/>
                  <a:pt x="298316" y="187227"/>
                </a:cubicBezTo>
                <a:lnTo>
                  <a:pt x="303409" y="242470"/>
                </a:lnTo>
                <a:lnTo>
                  <a:pt x="322910" y="242470"/>
                </a:lnTo>
                <a:lnTo>
                  <a:pt x="339401" y="160183"/>
                </a:lnTo>
                <a:lnTo>
                  <a:pt x="355951" y="160183"/>
                </a:lnTo>
                <a:cubicBezTo>
                  <a:pt x="380949" y="160183"/>
                  <a:pt x="401202" y="180466"/>
                  <a:pt x="401376" y="205430"/>
                </a:cubicBezTo>
                <a:lnTo>
                  <a:pt x="401376" y="337413"/>
                </a:lnTo>
                <a:cubicBezTo>
                  <a:pt x="401376" y="362434"/>
                  <a:pt x="381065" y="382717"/>
                  <a:pt x="356009" y="382717"/>
                </a:cubicBezTo>
                <a:lnTo>
                  <a:pt x="350222" y="382717"/>
                </a:lnTo>
                <a:lnTo>
                  <a:pt x="350222" y="574624"/>
                </a:lnTo>
                <a:cubicBezTo>
                  <a:pt x="350222" y="592249"/>
                  <a:pt x="335872" y="606580"/>
                  <a:pt x="318222" y="606580"/>
                </a:cubicBezTo>
                <a:cubicBezTo>
                  <a:pt x="301788" y="606580"/>
                  <a:pt x="288190" y="594098"/>
                  <a:pt x="286396" y="578149"/>
                </a:cubicBezTo>
                <a:cubicBezTo>
                  <a:pt x="284660" y="594214"/>
                  <a:pt x="271062" y="606580"/>
                  <a:pt x="254628" y="606580"/>
                </a:cubicBezTo>
                <a:cubicBezTo>
                  <a:pt x="236978" y="606580"/>
                  <a:pt x="222628" y="592249"/>
                  <a:pt x="222628" y="574624"/>
                </a:cubicBezTo>
                <a:lnTo>
                  <a:pt x="222628" y="382833"/>
                </a:lnTo>
                <a:lnTo>
                  <a:pt x="216841" y="382833"/>
                </a:lnTo>
                <a:cubicBezTo>
                  <a:pt x="191727" y="382833"/>
                  <a:pt x="171474" y="362608"/>
                  <a:pt x="171474" y="337528"/>
                </a:cubicBezTo>
                <a:lnTo>
                  <a:pt x="171474" y="205545"/>
                </a:lnTo>
                <a:cubicBezTo>
                  <a:pt x="171474" y="180524"/>
                  <a:pt x="191727" y="160241"/>
                  <a:pt x="216841" y="160241"/>
                </a:cubicBezTo>
                <a:lnTo>
                  <a:pt x="233333" y="160241"/>
                </a:lnTo>
                <a:lnTo>
                  <a:pt x="249825" y="242528"/>
                </a:lnTo>
                <a:lnTo>
                  <a:pt x="269383" y="242528"/>
                </a:lnTo>
                <a:lnTo>
                  <a:pt x="274476" y="186996"/>
                </a:lnTo>
                <a:cubicBezTo>
                  <a:pt x="274302" y="186013"/>
                  <a:pt x="274071" y="184973"/>
                  <a:pt x="273839" y="183991"/>
                </a:cubicBezTo>
                <a:cubicBezTo>
                  <a:pt x="272045" y="176768"/>
                  <a:pt x="268921" y="169891"/>
                  <a:pt x="265506" y="162726"/>
                </a:cubicBezTo>
                <a:cubicBezTo>
                  <a:pt x="265506" y="162726"/>
                  <a:pt x="264812" y="161281"/>
                  <a:pt x="264407" y="160472"/>
                </a:cubicBezTo>
                <a:lnTo>
                  <a:pt x="264523" y="160472"/>
                </a:lnTo>
                <a:cubicBezTo>
                  <a:pt x="264407" y="160356"/>
                  <a:pt x="264407" y="160241"/>
                  <a:pt x="264349" y="160183"/>
                </a:cubicBezTo>
                <a:close/>
                <a:moveTo>
                  <a:pt x="92987" y="160183"/>
                </a:moveTo>
                <a:lnTo>
                  <a:pt x="136964" y="160183"/>
                </a:lnTo>
                <a:cubicBezTo>
                  <a:pt x="136848" y="160241"/>
                  <a:pt x="136848" y="160414"/>
                  <a:pt x="136791" y="160472"/>
                </a:cubicBezTo>
                <a:lnTo>
                  <a:pt x="137022" y="160472"/>
                </a:lnTo>
                <a:cubicBezTo>
                  <a:pt x="136617" y="161281"/>
                  <a:pt x="135923" y="162726"/>
                  <a:pt x="135923" y="162726"/>
                </a:cubicBezTo>
                <a:cubicBezTo>
                  <a:pt x="132104" y="170989"/>
                  <a:pt x="128458" y="178848"/>
                  <a:pt x="126896" y="187227"/>
                </a:cubicBezTo>
                <a:lnTo>
                  <a:pt x="131988" y="242470"/>
                </a:lnTo>
                <a:lnTo>
                  <a:pt x="149752" y="242470"/>
                </a:lnTo>
                <a:lnTo>
                  <a:pt x="149752" y="337471"/>
                </a:lnTo>
                <a:cubicBezTo>
                  <a:pt x="149752" y="360296"/>
                  <a:pt x="161267" y="380406"/>
                  <a:pt x="178742" y="392483"/>
                </a:cubicBezTo>
                <a:lnTo>
                  <a:pt x="178742" y="574624"/>
                </a:lnTo>
                <a:cubicBezTo>
                  <a:pt x="178742" y="592249"/>
                  <a:pt x="164392" y="606580"/>
                  <a:pt x="146743" y="606580"/>
                </a:cubicBezTo>
                <a:cubicBezTo>
                  <a:pt x="130310" y="606580"/>
                  <a:pt x="116712" y="594098"/>
                  <a:pt x="114976" y="578149"/>
                </a:cubicBezTo>
                <a:cubicBezTo>
                  <a:pt x="113182" y="594214"/>
                  <a:pt x="99584" y="606580"/>
                  <a:pt x="83151" y="606580"/>
                </a:cubicBezTo>
                <a:cubicBezTo>
                  <a:pt x="65502" y="606580"/>
                  <a:pt x="51152" y="592249"/>
                  <a:pt x="51152" y="574624"/>
                </a:cubicBezTo>
                <a:lnTo>
                  <a:pt x="51152" y="382833"/>
                </a:lnTo>
                <a:lnTo>
                  <a:pt x="45365" y="382833"/>
                </a:lnTo>
                <a:cubicBezTo>
                  <a:pt x="20310" y="382833"/>
                  <a:pt x="0" y="362608"/>
                  <a:pt x="0" y="337528"/>
                </a:cubicBezTo>
                <a:lnTo>
                  <a:pt x="0" y="205545"/>
                </a:lnTo>
                <a:cubicBezTo>
                  <a:pt x="0" y="180524"/>
                  <a:pt x="20310" y="160241"/>
                  <a:pt x="45365" y="160241"/>
                </a:cubicBezTo>
                <a:lnTo>
                  <a:pt x="61972" y="160241"/>
                </a:lnTo>
                <a:lnTo>
                  <a:pt x="78464" y="242528"/>
                </a:lnTo>
                <a:lnTo>
                  <a:pt x="97964" y="242528"/>
                </a:lnTo>
                <a:lnTo>
                  <a:pt x="103056" y="186996"/>
                </a:lnTo>
                <a:cubicBezTo>
                  <a:pt x="102940" y="186013"/>
                  <a:pt x="102709" y="184973"/>
                  <a:pt x="102477" y="183991"/>
                </a:cubicBezTo>
                <a:cubicBezTo>
                  <a:pt x="100683" y="176768"/>
                  <a:pt x="97501" y="169891"/>
                  <a:pt x="94145" y="162726"/>
                </a:cubicBezTo>
                <a:cubicBezTo>
                  <a:pt x="94145" y="162726"/>
                  <a:pt x="93450" y="161281"/>
                  <a:pt x="93045" y="160472"/>
                </a:cubicBezTo>
                <a:lnTo>
                  <a:pt x="93103" y="160472"/>
                </a:lnTo>
                <a:cubicBezTo>
                  <a:pt x="93045" y="160356"/>
                  <a:pt x="93045" y="160241"/>
                  <a:pt x="92987" y="160183"/>
                </a:cubicBezTo>
                <a:close/>
                <a:moveTo>
                  <a:pt x="457411" y="751"/>
                </a:moveTo>
                <a:lnTo>
                  <a:pt x="458047" y="751"/>
                </a:lnTo>
                <a:cubicBezTo>
                  <a:pt x="488012" y="751"/>
                  <a:pt x="514158" y="20971"/>
                  <a:pt x="521621" y="49915"/>
                </a:cubicBezTo>
                <a:cubicBezTo>
                  <a:pt x="523009" y="55403"/>
                  <a:pt x="523761" y="61007"/>
                  <a:pt x="523761" y="66553"/>
                </a:cubicBezTo>
                <a:cubicBezTo>
                  <a:pt x="523761" y="102718"/>
                  <a:pt x="494317" y="132124"/>
                  <a:pt x="458105" y="132124"/>
                </a:cubicBezTo>
                <a:lnTo>
                  <a:pt x="457469" y="132124"/>
                </a:lnTo>
                <a:cubicBezTo>
                  <a:pt x="427504" y="132124"/>
                  <a:pt x="401358" y="111904"/>
                  <a:pt x="393895" y="82960"/>
                </a:cubicBezTo>
                <a:cubicBezTo>
                  <a:pt x="392507" y="77472"/>
                  <a:pt x="391755" y="71868"/>
                  <a:pt x="391755" y="66322"/>
                </a:cubicBezTo>
                <a:cubicBezTo>
                  <a:pt x="391755" y="30157"/>
                  <a:pt x="421199" y="751"/>
                  <a:pt x="457411" y="751"/>
                </a:cubicBezTo>
                <a:close/>
                <a:moveTo>
                  <a:pt x="285868" y="751"/>
                </a:moveTo>
                <a:lnTo>
                  <a:pt x="286621" y="751"/>
                </a:lnTo>
                <a:cubicBezTo>
                  <a:pt x="316601" y="751"/>
                  <a:pt x="342761" y="20971"/>
                  <a:pt x="350227" y="49915"/>
                </a:cubicBezTo>
                <a:cubicBezTo>
                  <a:pt x="351674" y="55403"/>
                  <a:pt x="352369" y="61007"/>
                  <a:pt x="352369" y="66553"/>
                </a:cubicBezTo>
                <a:cubicBezTo>
                  <a:pt x="352369" y="102718"/>
                  <a:pt x="322909" y="132124"/>
                  <a:pt x="286736" y="132124"/>
                </a:cubicBezTo>
                <a:lnTo>
                  <a:pt x="286100" y="132124"/>
                </a:lnTo>
                <a:cubicBezTo>
                  <a:pt x="256119" y="132124"/>
                  <a:pt x="229959" y="111846"/>
                  <a:pt x="222493" y="82845"/>
                </a:cubicBezTo>
                <a:cubicBezTo>
                  <a:pt x="221046" y="77414"/>
                  <a:pt x="220351" y="71810"/>
                  <a:pt x="220351" y="66264"/>
                </a:cubicBezTo>
                <a:cubicBezTo>
                  <a:pt x="220351" y="30157"/>
                  <a:pt x="249753" y="751"/>
                  <a:pt x="285868" y="751"/>
                </a:cubicBezTo>
                <a:close/>
                <a:moveTo>
                  <a:pt x="114639" y="751"/>
                </a:moveTo>
                <a:lnTo>
                  <a:pt x="115275" y="751"/>
                </a:lnTo>
                <a:cubicBezTo>
                  <a:pt x="145256" y="751"/>
                  <a:pt x="171416" y="20971"/>
                  <a:pt x="178882" y="49915"/>
                </a:cubicBezTo>
                <a:cubicBezTo>
                  <a:pt x="180329" y="55403"/>
                  <a:pt x="181024" y="61007"/>
                  <a:pt x="181024" y="66553"/>
                </a:cubicBezTo>
                <a:cubicBezTo>
                  <a:pt x="181024" y="102718"/>
                  <a:pt x="151564" y="132124"/>
                  <a:pt x="115333" y="132124"/>
                </a:cubicBezTo>
                <a:lnTo>
                  <a:pt x="114754" y="132124"/>
                </a:lnTo>
                <a:cubicBezTo>
                  <a:pt x="84774" y="132124"/>
                  <a:pt x="58614" y="111904"/>
                  <a:pt x="51148" y="82960"/>
                </a:cubicBezTo>
                <a:cubicBezTo>
                  <a:pt x="49701" y="77472"/>
                  <a:pt x="49006" y="71868"/>
                  <a:pt x="49006" y="66322"/>
                </a:cubicBezTo>
                <a:cubicBezTo>
                  <a:pt x="49006" y="30157"/>
                  <a:pt x="78466" y="751"/>
                  <a:pt x="114639" y="751"/>
                </a:cubicBezTo>
                <a:close/>
                <a:moveTo>
                  <a:pt x="457410" y="423"/>
                </a:moveTo>
                <a:cubicBezTo>
                  <a:pt x="420880" y="423"/>
                  <a:pt x="391355" y="29894"/>
                  <a:pt x="391355" y="66356"/>
                </a:cubicBezTo>
                <a:cubicBezTo>
                  <a:pt x="391355" y="72135"/>
                  <a:pt x="392108" y="77740"/>
                  <a:pt x="393497" y="83056"/>
                </a:cubicBezTo>
                <a:cubicBezTo>
                  <a:pt x="400849" y="111487"/>
                  <a:pt x="426669" y="132521"/>
                  <a:pt x="457468" y="132521"/>
                </a:cubicBezTo>
                <a:lnTo>
                  <a:pt x="457815" y="132521"/>
                </a:lnTo>
                <a:lnTo>
                  <a:pt x="458104" y="132521"/>
                </a:lnTo>
                <a:cubicBezTo>
                  <a:pt x="494634" y="132521"/>
                  <a:pt x="524159" y="103050"/>
                  <a:pt x="524159" y="66587"/>
                </a:cubicBezTo>
                <a:cubicBezTo>
                  <a:pt x="524159" y="60809"/>
                  <a:pt x="523406" y="55204"/>
                  <a:pt x="522017" y="49887"/>
                </a:cubicBezTo>
                <a:cubicBezTo>
                  <a:pt x="514665" y="21457"/>
                  <a:pt x="488845" y="423"/>
                  <a:pt x="458046" y="423"/>
                </a:cubicBezTo>
                <a:lnTo>
                  <a:pt x="457699" y="423"/>
                </a:lnTo>
                <a:close/>
                <a:moveTo>
                  <a:pt x="114646" y="423"/>
                </a:moveTo>
                <a:cubicBezTo>
                  <a:pt x="78190" y="423"/>
                  <a:pt x="48620" y="29894"/>
                  <a:pt x="48620" y="66356"/>
                </a:cubicBezTo>
                <a:cubicBezTo>
                  <a:pt x="48620" y="72135"/>
                  <a:pt x="49372" y="77740"/>
                  <a:pt x="50761" y="83056"/>
                </a:cubicBezTo>
                <a:cubicBezTo>
                  <a:pt x="58110" y="111487"/>
                  <a:pt x="83977" y="132521"/>
                  <a:pt x="114762" y="132521"/>
                </a:cubicBezTo>
                <a:lnTo>
                  <a:pt x="115051" y="132521"/>
                </a:lnTo>
                <a:lnTo>
                  <a:pt x="115340" y="132521"/>
                </a:lnTo>
                <a:cubicBezTo>
                  <a:pt x="151854" y="132521"/>
                  <a:pt x="181424" y="103050"/>
                  <a:pt x="181424" y="66587"/>
                </a:cubicBezTo>
                <a:cubicBezTo>
                  <a:pt x="181424" y="60809"/>
                  <a:pt x="180614" y="55204"/>
                  <a:pt x="179225" y="49887"/>
                </a:cubicBezTo>
                <a:cubicBezTo>
                  <a:pt x="171934" y="21457"/>
                  <a:pt x="146067" y="423"/>
                  <a:pt x="115282" y="423"/>
                </a:cubicBezTo>
                <a:lnTo>
                  <a:pt x="114993" y="423"/>
                </a:lnTo>
                <a:close/>
                <a:moveTo>
                  <a:pt x="286036" y="397"/>
                </a:moveTo>
                <a:cubicBezTo>
                  <a:pt x="249522" y="282"/>
                  <a:pt x="219952" y="29874"/>
                  <a:pt x="219952" y="66286"/>
                </a:cubicBezTo>
                <a:cubicBezTo>
                  <a:pt x="219952" y="72066"/>
                  <a:pt x="220762" y="77672"/>
                  <a:pt x="222151" y="82990"/>
                </a:cubicBezTo>
                <a:cubicBezTo>
                  <a:pt x="229442" y="111484"/>
                  <a:pt x="255309" y="132522"/>
                  <a:pt x="286094" y="132522"/>
                </a:cubicBezTo>
                <a:lnTo>
                  <a:pt x="286383" y="132522"/>
                </a:lnTo>
                <a:lnTo>
                  <a:pt x="286730" y="132522"/>
                </a:lnTo>
                <a:cubicBezTo>
                  <a:pt x="323186" y="132522"/>
                  <a:pt x="352756" y="103045"/>
                  <a:pt x="352756" y="66575"/>
                </a:cubicBezTo>
                <a:cubicBezTo>
                  <a:pt x="352756" y="60796"/>
                  <a:pt x="352004" y="55189"/>
                  <a:pt x="350615" y="49872"/>
                </a:cubicBezTo>
                <a:cubicBezTo>
                  <a:pt x="343266" y="21436"/>
                  <a:pt x="317399" y="397"/>
                  <a:pt x="286614" y="397"/>
                </a:cubicBezTo>
                <a:lnTo>
                  <a:pt x="286325" y="397"/>
                </a:lnTo>
                <a:close/>
                <a:moveTo>
                  <a:pt x="457411" y="0"/>
                </a:moveTo>
                <a:lnTo>
                  <a:pt x="458047" y="0"/>
                </a:lnTo>
                <a:cubicBezTo>
                  <a:pt x="488359" y="0"/>
                  <a:pt x="514795" y="20451"/>
                  <a:pt x="522315" y="49741"/>
                </a:cubicBezTo>
                <a:cubicBezTo>
                  <a:pt x="523761" y="55230"/>
                  <a:pt x="524513" y="60891"/>
                  <a:pt x="524513" y="66553"/>
                </a:cubicBezTo>
                <a:cubicBezTo>
                  <a:pt x="524513" y="103122"/>
                  <a:pt x="494722" y="132875"/>
                  <a:pt x="458105" y="132875"/>
                </a:cubicBezTo>
                <a:lnTo>
                  <a:pt x="457469" y="132875"/>
                </a:lnTo>
                <a:cubicBezTo>
                  <a:pt x="427157" y="132875"/>
                  <a:pt x="400721" y="112424"/>
                  <a:pt x="393201" y="83133"/>
                </a:cubicBezTo>
                <a:cubicBezTo>
                  <a:pt x="391755" y="77645"/>
                  <a:pt x="391003" y="71983"/>
                  <a:pt x="391003" y="66322"/>
                </a:cubicBezTo>
                <a:cubicBezTo>
                  <a:pt x="391003" y="29752"/>
                  <a:pt x="420794" y="0"/>
                  <a:pt x="457411" y="0"/>
                </a:cubicBezTo>
                <a:close/>
                <a:moveTo>
                  <a:pt x="285868" y="0"/>
                </a:moveTo>
                <a:lnTo>
                  <a:pt x="286621" y="0"/>
                </a:lnTo>
                <a:cubicBezTo>
                  <a:pt x="316948" y="0"/>
                  <a:pt x="343456" y="20451"/>
                  <a:pt x="350980" y="49741"/>
                </a:cubicBezTo>
                <a:cubicBezTo>
                  <a:pt x="352427" y="55287"/>
                  <a:pt x="353179" y="60891"/>
                  <a:pt x="353179" y="66553"/>
                </a:cubicBezTo>
                <a:cubicBezTo>
                  <a:pt x="353179" y="103122"/>
                  <a:pt x="323372" y="132875"/>
                  <a:pt x="286736" y="132875"/>
                </a:cubicBezTo>
                <a:lnTo>
                  <a:pt x="286100" y="132875"/>
                </a:lnTo>
                <a:cubicBezTo>
                  <a:pt x="255772" y="132875"/>
                  <a:pt x="229322" y="112366"/>
                  <a:pt x="221740" y="83076"/>
                </a:cubicBezTo>
                <a:cubicBezTo>
                  <a:pt x="220294" y="77530"/>
                  <a:pt x="219599" y="71868"/>
                  <a:pt x="219599" y="66264"/>
                </a:cubicBezTo>
                <a:cubicBezTo>
                  <a:pt x="219599" y="29695"/>
                  <a:pt x="249348" y="0"/>
                  <a:pt x="285868" y="0"/>
                </a:cubicBezTo>
                <a:close/>
                <a:moveTo>
                  <a:pt x="114639" y="0"/>
                </a:moveTo>
                <a:lnTo>
                  <a:pt x="115275" y="0"/>
                </a:lnTo>
                <a:cubicBezTo>
                  <a:pt x="145603" y="0"/>
                  <a:pt x="172053" y="20451"/>
                  <a:pt x="179635" y="49741"/>
                </a:cubicBezTo>
                <a:cubicBezTo>
                  <a:pt x="181081" y="55230"/>
                  <a:pt x="181776" y="60891"/>
                  <a:pt x="181776" y="66553"/>
                </a:cubicBezTo>
                <a:cubicBezTo>
                  <a:pt x="181776" y="103122"/>
                  <a:pt x="151969" y="132875"/>
                  <a:pt x="115333" y="132875"/>
                </a:cubicBezTo>
                <a:lnTo>
                  <a:pt x="114754" y="132875"/>
                </a:lnTo>
                <a:cubicBezTo>
                  <a:pt x="84427" y="132875"/>
                  <a:pt x="57919" y="112424"/>
                  <a:pt x="50395" y="83133"/>
                </a:cubicBezTo>
                <a:cubicBezTo>
                  <a:pt x="48948" y="77645"/>
                  <a:pt x="48196" y="71983"/>
                  <a:pt x="48196" y="66322"/>
                </a:cubicBezTo>
                <a:cubicBezTo>
                  <a:pt x="48196" y="29752"/>
                  <a:pt x="78003" y="0"/>
                  <a:pt x="114639" y="0"/>
                </a:cubicBezTo>
                <a:close/>
              </a:path>
            </a:pathLst>
          </a:custGeom>
          <a:solidFill>
            <a:schemeClr val="tx1"/>
          </a:solidFill>
          <a:ln>
            <a:noFill/>
          </a:ln>
        </p:spPr>
      </p:sp>
      <p:sp>
        <p:nvSpPr>
          <p:cNvPr id="42" name="文本框 41"/>
          <p:cNvSpPr txBox="1"/>
          <p:nvPr/>
        </p:nvSpPr>
        <p:spPr>
          <a:xfrm>
            <a:off x="1166488" y="2067475"/>
            <a:ext cx="2031326" cy="1261884"/>
          </a:xfrm>
          <a:prstGeom prst="rect">
            <a:avLst/>
          </a:prstGeom>
          <a:noFill/>
        </p:spPr>
        <p:txBody>
          <a:bodyPr wrap="none" rtlCol="0">
            <a:spAutoFit/>
          </a:bodyPr>
          <a:lstStyle/>
          <a:p>
            <a:pPr algn="ctr"/>
            <a:r>
              <a:rPr lang="zh-CN" altLang="en-US" sz="3600">
                <a:latin typeface="Lifeline JL" panose="00000400000000000000" pitchFamily="2" charset="0"/>
                <a:ea typeface="+mj-ea"/>
              </a:rPr>
              <a:t>党支部的</a:t>
            </a:r>
            <a:endParaRPr lang="en-US" altLang="zh-CN" sz="3600">
              <a:latin typeface="Lifeline JL" panose="00000400000000000000" pitchFamily="2" charset="0"/>
              <a:ea typeface="+mj-ea"/>
            </a:endParaRPr>
          </a:p>
          <a:p>
            <a:pPr algn="ctr"/>
            <a:r>
              <a:rPr lang="zh-CN" altLang="en-US" sz="4000" b="1">
                <a:latin typeface="Lifeline JL" panose="00000400000000000000" pitchFamily="2" charset="0"/>
                <a:ea typeface="+mj-ea"/>
              </a:rPr>
              <a:t>设  立</a:t>
            </a:r>
            <a:endParaRPr lang="zh-CN" altLang="en-US" sz="4000" b="1" dirty="0">
              <a:latin typeface="Lifeline JL" panose="00000400000000000000" pitchFamily="2" charset="0"/>
              <a:ea typeface="+mj-ea"/>
            </a:endParaRPr>
          </a:p>
        </p:txBody>
      </p:sp>
      <p:sp>
        <p:nvSpPr>
          <p:cNvPr id="43" name="空心弧 42"/>
          <p:cNvSpPr/>
          <p:nvPr/>
        </p:nvSpPr>
        <p:spPr bwMode="auto">
          <a:xfrm rot="5400000">
            <a:off x="2006763" y="1330345"/>
            <a:ext cx="2824608" cy="2824608"/>
          </a:xfrm>
          <a:prstGeom prst="blockArc">
            <a:avLst>
              <a:gd name="adj1" fmla="val 7814590"/>
              <a:gd name="adj2" fmla="val 3279098"/>
              <a:gd name="adj3" fmla="val 7457"/>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endParaRPr lang="zh-CN" altLang="en-US">
              <a:solidFill>
                <a:schemeClr val="bg1"/>
              </a:solidFill>
              <a:latin typeface="+mj-ea"/>
              <a:ea typeface="+mj-ea"/>
              <a:cs typeface="+mn-ea"/>
            </a:endParaRPr>
          </a:p>
        </p:txBody>
      </p:sp>
      <p:sp>
        <p:nvSpPr>
          <p:cNvPr id="52" name="矩形: 圆角 51"/>
          <p:cNvSpPr/>
          <p:nvPr/>
        </p:nvSpPr>
        <p:spPr bwMode="auto">
          <a:xfrm>
            <a:off x="1182298" y="5533487"/>
            <a:ext cx="379576" cy="379576"/>
          </a:xfrm>
          <a:prstGeom prst="roundRect">
            <a:avLst>
              <a:gd name="adj" fmla="val 6366"/>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en-US" altLang="zh-CN">
                <a:solidFill>
                  <a:schemeClr val="bg1"/>
                </a:solidFill>
                <a:latin typeface="+mj-ea"/>
                <a:ea typeface="+mj-ea"/>
                <a:cs typeface="+mn-ea"/>
              </a:rPr>
              <a:t>1</a:t>
            </a:r>
            <a:endParaRPr lang="zh-CN" altLang="en-US">
              <a:solidFill>
                <a:schemeClr val="bg1"/>
              </a:solidFill>
              <a:latin typeface="+mj-ea"/>
              <a:ea typeface="+mj-ea"/>
              <a:cs typeface="+mn-ea"/>
            </a:endParaRPr>
          </a:p>
        </p:txBody>
      </p:sp>
      <p:sp>
        <p:nvSpPr>
          <p:cNvPr id="53" name="文本框 52"/>
          <p:cNvSpPr txBox="1"/>
          <p:nvPr/>
        </p:nvSpPr>
        <p:spPr>
          <a:xfrm>
            <a:off x="4971109" y="5536466"/>
            <a:ext cx="3028393" cy="400110"/>
          </a:xfrm>
          <a:prstGeom prst="rect">
            <a:avLst/>
          </a:prstGeom>
          <a:noFill/>
        </p:spPr>
        <p:txBody>
          <a:bodyPr wrap="square" rtlCol="0">
            <a:spAutoFit/>
          </a:bodyPr>
          <a:lstStyle>
            <a:defPPr>
              <a:defRPr lang="zh-CN"/>
            </a:defPPr>
            <a:lvl1pPr fontAlgn="auto">
              <a:defRPr sz="2000">
                <a:latin typeface="+mn-ea"/>
                <a:ea typeface="+mn-ea"/>
                <a:cs typeface="华文细黑" panose="02010600040101010101" charset="-122"/>
              </a:defRPr>
            </a:lvl1pPr>
          </a:lstStyle>
          <a:p>
            <a:r>
              <a:rPr lang="zh-CN" altLang="en-US" noProof="1">
                <a:solidFill>
                  <a:schemeClr val="accent1"/>
                </a:solidFill>
              </a:rPr>
              <a:t>有利于加强党员管理；</a:t>
            </a:r>
          </a:p>
        </p:txBody>
      </p:sp>
      <p:sp>
        <p:nvSpPr>
          <p:cNvPr id="54" name="矩形: 圆角 53"/>
          <p:cNvSpPr/>
          <p:nvPr/>
        </p:nvSpPr>
        <p:spPr bwMode="auto">
          <a:xfrm>
            <a:off x="4567182" y="5533487"/>
            <a:ext cx="379576" cy="379576"/>
          </a:xfrm>
          <a:prstGeom prst="roundRect">
            <a:avLst>
              <a:gd name="adj" fmla="val 6366"/>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en-US" altLang="zh-CN">
                <a:solidFill>
                  <a:schemeClr val="bg1"/>
                </a:solidFill>
                <a:latin typeface="+mj-ea"/>
                <a:ea typeface="+mj-ea"/>
                <a:cs typeface="+mn-ea"/>
              </a:rPr>
              <a:t>2</a:t>
            </a:r>
            <a:endParaRPr lang="zh-CN" altLang="en-US">
              <a:solidFill>
                <a:schemeClr val="bg1"/>
              </a:solidFill>
              <a:latin typeface="+mj-ea"/>
              <a:ea typeface="+mj-ea"/>
              <a:cs typeface="+mn-ea"/>
            </a:endParaRPr>
          </a:p>
        </p:txBody>
      </p:sp>
      <p:sp>
        <p:nvSpPr>
          <p:cNvPr id="55" name="文本框 54"/>
          <p:cNvSpPr txBox="1"/>
          <p:nvPr/>
        </p:nvSpPr>
        <p:spPr>
          <a:xfrm>
            <a:off x="8291824" y="5536466"/>
            <a:ext cx="3028393" cy="400110"/>
          </a:xfrm>
          <a:prstGeom prst="rect">
            <a:avLst/>
          </a:prstGeom>
          <a:noFill/>
        </p:spPr>
        <p:txBody>
          <a:bodyPr wrap="square" rtlCol="0">
            <a:spAutoFit/>
          </a:bodyPr>
          <a:lstStyle>
            <a:defPPr>
              <a:defRPr lang="zh-CN"/>
            </a:defPPr>
            <a:lvl1pPr fontAlgn="auto">
              <a:defRPr sz="2000">
                <a:latin typeface="+mn-ea"/>
                <a:ea typeface="+mn-ea"/>
                <a:cs typeface="华文细黑" panose="02010600040101010101" charset="-122"/>
              </a:defRPr>
            </a:lvl1pPr>
          </a:lstStyle>
          <a:p>
            <a:r>
              <a:rPr lang="zh-CN" altLang="en-US" noProof="1">
                <a:solidFill>
                  <a:schemeClr val="accent1"/>
                </a:solidFill>
              </a:rPr>
              <a:t>有利于服务群众。</a:t>
            </a:r>
          </a:p>
        </p:txBody>
      </p:sp>
      <p:sp>
        <p:nvSpPr>
          <p:cNvPr id="56" name="矩形: 圆角 55"/>
          <p:cNvSpPr/>
          <p:nvPr/>
        </p:nvSpPr>
        <p:spPr bwMode="auto">
          <a:xfrm>
            <a:off x="7887897" y="5533487"/>
            <a:ext cx="379576" cy="379576"/>
          </a:xfrm>
          <a:prstGeom prst="roundRect">
            <a:avLst>
              <a:gd name="adj" fmla="val 6366"/>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en-US" altLang="zh-CN">
                <a:solidFill>
                  <a:schemeClr val="bg1"/>
                </a:solidFill>
                <a:latin typeface="+mj-ea"/>
                <a:ea typeface="+mj-ea"/>
                <a:cs typeface="+mn-ea"/>
              </a:rPr>
              <a:t>3</a:t>
            </a:r>
            <a:endParaRPr lang="zh-CN" altLang="en-US">
              <a:solidFill>
                <a:schemeClr val="bg1"/>
              </a:solidFill>
              <a:latin typeface="+mj-ea"/>
              <a:ea typeface="+mj-ea"/>
              <a:cs typeface="+mn-ea"/>
            </a:endParaRPr>
          </a:p>
        </p:txBody>
      </p:sp>
      <p:sp>
        <p:nvSpPr>
          <p:cNvPr id="57" name="任意多边形: 形状 56"/>
          <p:cNvSpPr/>
          <p:nvPr/>
        </p:nvSpPr>
        <p:spPr bwMode="auto">
          <a:xfrm>
            <a:off x="945820" y="5069306"/>
            <a:ext cx="10374397" cy="1226988"/>
          </a:xfrm>
          <a:custGeom>
            <a:avLst/>
            <a:gdLst>
              <a:gd name="connsiteX0" fmla="*/ 0 w 10374397"/>
              <a:gd name="connsiteY0" fmla="*/ 0 h 1002171"/>
              <a:gd name="connsiteX1" fmla="*/ 3668798 w 10374397"/>
              <a:gd name="connsiteY1" fmla="*/ 0 h 1002171"/>
              <a:gd name="connsiteX2" fmla="*/ 3668798 w 10374397"/>
              <a:gd name="connsiteY2" fmla="*/ 186439 h 1002171"/>
              <a:gd name="connsiteX3" fmla="*/ 6642096 w 10374397"/>
              <a:gd name="connsiteY3" fmla="*/ 186439 h 1002171"/>
              <a:gd name="connsiteX4" fmla="*/ 6642096 w 10374397"/>
              <a:gd name="connsiteY4" fmla="*/ 0 h 1002171"/>
              <a:gd name="connsiteX5" fmla="*/ 10374397 w 10374397"/>
              <a:gd name="connsiteY5" fmla="*/ 0 h 1002171"/>
              <a:gd name="connsiteX6" fmla="*/ 10374397 w 10374397"/>
              <a:gd name="connsiteY6" fmla="*/ 1002171 h 1002171"/>
              <a:gd name="connsiteX7" fmla="*/ 0 w 10374397"/>
              <a:gd name="connsiteY7" fmla="*/ 1002171 h 1002171"/>
              <a:gd name="connsiteX0-1" fmla="*/ 6642096 w 10374397"/>
              <a:gd name="connsiteY0-2" fmla="*/ 186439 h 1002171"/>
              <a:gd name="connsiteX1-3" fmla="*/ 6642096 w 10374397"/>
              <a:gd name="connsiteY1-4" fmla="*/ 0 h 1002171"/>
              <a:gd name="connsiteX2-5" fmla="*/ 10374397 w 10374397"/>
              <a:gd name="connsiteY2-6" fmla="*/ 0 h 1002171"/>
              <a:gd name="connsiteX3-7" fmla="*/ 10374397 w 10374397"/>
              <a:gd name="connsiteY3-8" fmla="*/ 1002171 h 1002171"/>
              <a:gd name="connsiteX4-9" fmla="*/ 0 w 10374397"/>
              <a:gd name="connsiteY4-10" fmla="*/ 1002171 h 1002171"/>
              <a:gd name="connsiteX5-11" fmla="*/ 0 w 10374397"/>
              <a:gd name="connsiteY5-12" fmla="*/ 0 h 1002171"/>
              <a:gd name="connsiteX6-13" fmla="*/ 3668798 w 10374397"/>
              <a:gd name="connsiteY6-14" fmla="*/ 0 h 1002171"/>
              <a:gd name="connsiteX7-15" fmla="*/ 3760238 w 10374397"/>
              <a:gd name="connsiteY7-16" fmla="*/ 277879 h 1002171"/>
              <a:gd name="connsiteX0-17" fmla="*/ 6642096 w 10374397"/>
              <a:gd name="connsiteY0-18" fmla="*/ 0 h 1002171"/>
              <a:gd name="connsiteX1-19" fmla="*/ 10374397 w 10374397"/>
              <a:gd name="connsiteY1-20" fmla="*/ 0 h 1002171"/>
              <a:gd name="connsiteX2-21" fmla="*/ 10374397 w 10374397"/>
              <a:gd name="connsiteY2-22" fmla="*/ 1002171 h 1002171"/>
              <a:gd name="connsiteX3-23" fmla="*/ 0 w 10374397"/>
              <a:gd name="connsiteY3-24" fmla="*/ 1002171 h 1002171"/>
              <a:gd name="connsiteX4-25" fmla="*/ 0 w 10374397"/>
              <a:gd name="connsiteY4-26" fmla="*/ 0 h 1002171"/>
              <a:gd name="connsiteX5-27" fmla="*/ 3668798 w 10374397"/>
              <a:gd name="connsiteY5-28" fmla="*/ 0 h 1002171"/>
              <a:gd name="connsiteX6-29" fmla="*/ 3760238 w 10374397"/>
              <a:gd name="connsiteY6-30" fmla="*/ 277879 h 1002171"/>
              <a:gd name="connsiteX0-31" fmla="*/ 6642096 w 10374397"/>
              <a:gd name="connsiteY0-32" fmla="*/ 0 h 1002171"/>
              <a:gd name="connsiteX1-33" fmla="*/ 10374397 w 10374397"/>
              <a:gd name="connsiteY1-34" fmla="*/ 0 h 1002171"/>
              <a:gd name="connsiteX2-35" fmla="*/ 10374397 w 10374397"/>
              <a:gd name="connsiteY2-36" fmla="*/ 1002171 h 1002171"/>
              <a:gd name="connsiteX3-37" fmla="*/ 0 w 10374397"/>
              <a:gd name="connsiteY3-38" fmla="*/ 1002171 h 1002171"/>
              <a:gd name="connsiteX4-39" fmla="*/ 0 w 10374397"/>
              <a:gd name="connsiteY4-40" fmla="*/ 0 h 1002171"/>
              <a:gd name="connsiteX5-41" fmla="*/ 3668798 w 10374397"/>
              <a:gd name="connsiteY5-42" fmla="*/ 0 h 100217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374397" h="1002171">
                <a:moveTo>
                  <a:pt x="6642096" y="0"/>
                </a:moveTo>
                <a:lnTo>
                  <a:pt x="10374397" y="0"/>
                </a:lnTo>
                <a:lnTo>
                  <a:pt x="10374397" y="1002171"/>
                </a:lnTo>
                <a:lnTo>
                  <a:pt x="0" y="1002171"/>
                </a:lnTo>
                <a:lnTo>
                  <a:pt x="0" y="0"/>
                </a:lnTo>
                <a:lnTo>
                  <a:pt x="3668798" y="0"/>
                </a:ln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58" name="矩形: 圆角 57"/>
          <p:cNvSpPr/>
          <p:nvPr/>
        </p:nvSpPr>
        <p:spPr bwMode="auto">
          <a:xfrm>
            <a:off x="4614618" y="4777205"/>
            <a:ext cx="2989340" cy="481264"/>
          </a:xfrm>
          <a:prstGeom prst="roundRect">
            <a:avLst>
              <a:gd name="adj" fmla="val 50000"/>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2000" b="1">
                <a:solidFill>
                  <a:schemeClr val="bg1"/>
                </a:solidFill>
                <a:latin typeface="+mj-ea"/>
                <a:ea typeface="+mj-ea"/>
                <a:cs typeface="+mn-ea"/>
              </a:rPr>
              <a:t>党组织设置的原则</a:t>
            </a:r>
          </a:p>
        </p:txBody>
      </p:sp>
      <p:sp>
        <p:nvSpPr>
          <p:cNvPr id="65" name="箭头: 五边形 64"/>
          <p:cNvSpPr/>
          <p:nvPr/>
        </p:nvSpPr>
        <p:spPr bwMode="auto">
          <a:xfrm>
            <a:off x="5176719" y="3761063"/>
            <a:ext cx="5892334" cy="446260"/>
          </a:xfrm>
          <a:prstGeom prst="homePlate">
            <a:avLst>
              <a:gd name="adj" fmla="val 22476"/>
            </a:avLst>
          </a:prstGeom>
          <a:gradFill>
            <a:gsLst>
              <a:gs pos="58000">
                <a:schemeClr val="accent2"/>
              </a:gs>
              <a:gs pos="100000">
                <a:srgbClr val="C80000"/>
              </a:gs>
              <a:gs pos="0">
                <a:srgbClr val="F20000"/>
              </a:gs>
            </a:gsLst>
            <a:lin ang="5400000" scaled="0"/>
          </a:gradFill>
          <a:ln w="12700" cap="flat">
            <a:noFill/>
            <a:prstDash val="solid"/>
            <a:miter lim="800000"/>
          </a:ln>
          <a:effectLst/>
        </p:spPr>
        <p:txBody>
          <a:bodyPr rot="0" spcFirstLastPara="0" vertOverflow="overflow" horzOverflow="overflow" vert="horz" wrap="square" lIns="180000" tIns="0" rIns="0" bIns="0" numCol="1" spcCol="0" rtlCol="0" fromWordArt="0" anchor="ctr" anchorCtr="0" forceAA="0" compatLnSpc="1">
            <a:noAutofit/>
          </a:bodyPr>
          <a:lstStyle/>
          <a:p>
            <a:r>
              <a:rPr lang="zh-CN" altLang="en-US">
                <a:solidFill>
                  <a:schemeClr val="bg1"/>
                </a:solidFill>
                <a:latin typeface="+mj-ea"/>
                <a:ea typeface="+mj-ea"/>
                <a:cs typeface="+mn-ea"/>
              </a:rPr>
              <a:t>流动党员较多应成立流动党支部</a:t>
            </a:r>
          </a:p>
        </p:txBody>
      </p:sp>
    </p:spTree>
  </p:cSld>
  <p:clrMapOvr>
    <a:masterClrMapping/>
  </p:clrMapOvr>
  <mc:AlternateContent xmlns:mc="http://schemas.openxmlformats.org/markup-compatibility/2006" xmlns:p14="http://schemas.microsoft.com/office/powerpoint/2010/main">
    <mc:Choice Requires="p14">
      <p:transition spd="med" p14:dur="600" advClick="0" advTm="7703">
        <p14:pan/>
      </p:transition>
    </mc:Choice>
    <mc:Fallback xmlns="">
      <p:transition advClick="0" advTm="77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 calcmode="lin" valueType="num">
                                      <p:cBhvr>
                                        <p:cTn id="9" dur="500" fill="hold"/>
                                        <p:tgtEl>
                                          <p:spTgt spid="43"/>
                                        </p:tgtEl>
                                        <p:attrNameLst>
                                          <p:attrName>style.rotation</p:attrName>
                                        </p:attrNameLst>
                                      </p:cBhvr>
                                      <p:tavLst>
                                        <p:tav tm="0">
                                          <p:val>
                                            <p:fltVal val="90"/>
                                          </p:val>
                                        </p:tav>
                                        <p:tav tm="100000">
                                          <p:val>
                                            <p:fltVal val="0"/>
                                          </p:val>
                                        </p:tav>
                                      </p:tavLst>
                                    </p:anim>
                                    <p:animEffect transition="in" filter="fade">
                                      <p:cBhvr>
                                        <p:cTn id="10" dur="500"/>
                                        <p:tgtEl>
                                          <p:spTgt spid="43"/>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 calcmode="lin" valueType="num">
                                      <p:cBhvr>
                                        <p:cTn id="14" dur="500" fill="hold"/>
                                        <p:tgtEl>
                                          <p:spTgt spid="41"/>
                                        </p:tgtEl>
                                        <p:attrNameLst>
                                          <p:attrName>ppt_w</p:attrName>
                                        </p:attrNameLst>
                                      </p:cBhvr>
                                      <p:tavLst>
                                        <p:tav tm="0">
                                          <p:val>
                                            <p:fltVal val="0"/>
                                          </p:val>
                                        </p:tav>
                                        <p:tav tm="100000">
                                          <p:val>
                                            <p:strVal val="#ppt_w"/>
                                          </p:val>
                                        </p:tav>
                                      </p:tavLst>
                                    </p:anim>
                                    <p:anim calcmode="lin" valueType="num">
                                      <p:cBhvr>
                                        <p:cTn id="15" dur="500" fill="hold"/>
                                        <p:tgtEl>
                                          <p:spTgt spid="41"/>
                                        </p:tgtEl>
                                        <p:attrNameLst>
                                          <p:attrName>ppt_h</p:attrName>
                                        </p:attrNameLst>
                                      </p:cBhvr>
                                      <p:tavLst>
                                        <p:tav tm="0">
                                          <p:val>
                                            <p:fltVal val="0"/>
                                          </p:val>
                                        </p:tav>
                                        <p:tav tm="100000">
                                          <p:val>
                                            <p:strVal val="#ppt_h"/>
                                          </p:val>
                                        </p:tav>
                                      </p:tavLst>
                                    </p:anim>
                                    <p:animEffect transition="in" filter="fade">
                                      <p:cBhvr>
                                        <p:cTn id="16" dur="500"/>
                                        <p:tgtEl>
                                          <p:spTgt spid="41"/>
                                        </p:tgtEl>
                                      </p:cBhvr>
                                    </p:animEffect>
                                  </p:childTnLst>
                                </p:cTn>
                              </p:par>
                            </p:childTnLst>
                          </p:cTn>
                        </p:par>
                        <p:par>
                          <p:cTn id="17" fill="hold">
                            <p:stCondLst>
                              <p:cond delay="1000"/>
                            </p:stCondLst>
                            <p:childTnLst>
                              <p:par>
                                <p:cTn id="18" presetID="22" presetClass="entr" presetSubtype="2"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wipe(right)">
                                      <p:cBhvr>
                                        <p:cTn id="20" dur="500"/>
                                        <p:tgtEl>
                                          <p:spTgt spid="42"/>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100"/>
                                  </p:stCondLst>
                                  <p:childTnLst>
                                    <p:set>
                                      <p:cBhvr>
                                        <p:cTn id="27" dur="1" fill="hold">
                                          <p:stCondLst>
                                            <p:cond delay="0"/>
                                          </p:stCondLst>
                                        </p:cTn>
                                        <p:tgtEl>
                                          <p:spTgt spid="62"/>
                                        </p:tgtEl>
                                        <p:attrNameLst>
                                          <p:attrName>style.visibility</p:attrName>
                                        </p:attrNameLst>
                                      </p:cBhvr>
                                      <p:to>
                                        <p:strVal val="visible"/>
                                      </p:to>
                                    </p:set>
                                    <p:anim calcmode="lin" valueType="num">
                                      <p:cBhvr additive="base">
                                        <p:cTn id="28" dur="500" fill="hold"/>
                                        <p:tgtEl>
                                          <p:spTgt spid="62"/>
                                        </p:tgtEl>
                                        <p:attrNameLst>
                                          <p:attrName>ppt_x</p:attrName>
                                        </p:attrNameLst>
                                      </p:cBhvr>
                                      <p:tavLst>
                                        <p:tav tm="0">
                                          <p:val>
                                            <p:strVal val="0-#ppt_w/2"/>
                                          </p:val>
                                        </p:tav>
                                        <p:tav tm="100000">
                                          <p:val>
                                            <p:strVal val="#ppt_x"/>
                                          </p:val>
                                        </p:tav>
                                      </p:tavLst>
                                    </p:anim>
                                    <p:anim calcmode="lin" valueType="num">
                                      <p:cBhvr additive="base">
                                        <p:cTn id="29" dur="500" fill="hold"/>
                                        <p:tgtEl>
                                          <p:spTgt spid="62"/>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200"/>
                                  </p:stCondLst>
                                  <p:childTnLst>
                                    <p:set>
                                      <p:cBhvr>
                                        <p:cTn id="31" dur="1" fill="hold">
                                          <p:stCondLst>
                                            <p:cond delay="0"/>
                                          </p:stCondLst>
                                        </p:cTn>
                                        <p:tgtEl>
                                          <p:spTgt spid="63"/>
                                        </p:tgtEl>
                                        <p:attrNameLst>
                                          <p:attrName>style.visibility</p:attrName>
                                        </p:attrNameLst>
                                      </p:cBhvr>
                                      <p:to>
                                        <p:strVal val="visible"/>
                                      </p:to>
                                    </p:set>
                                    <p:anim calcmode="lin" valueType="num">
                                      <p:cBhvr additive="base">
                                        <p:cTn id="32" dur="500" fill="hold"/>
                                        <p:tgtEl>
                                          <p:spTgt spid="63"/>
                                        </p:tgtEl>
                                        <p:attrNameLst>
                                          <p:attrName>ppt_x</p:attrName>
                                        </p:attrNameLst>
                                      </p:cBhvr>
                                      <p:tavLst>
                                        <p:tav tm="0">
                                          <p:val>
                                            <p:strVal val="0-#ppt_w/2"/>
                                          </p:val>
                                        </p:tav>
                                        <p:tav tm="100000">
                                          <p:val>
                                            <p:strVal val="#ppt_x"/>
                                          </p:val>
                                        </p:tav>
                                      </p:tavLst>
                                    </p:anim>
                                    <p:anim calcmode="lin" valueType="num">
                                      <p:cBhvr additive="base">
                                        <p:cTn id="33" dur="500" fill="hold"/>
                                        <p:tgtEl>
                                          <p:spTgt spid="63"/>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300"/>
                                  </p:stCondLst>
                                  <p:childTnLst>
                                    <p:set>
                                      <p:cBhvr>
                                        <p:cTn id="35" dur="1" fill="hold">
                                          <p:stCondLst>
                                            <p:cond delay="0"/>
                                          </p:stCondLst>
                                        </p:cTn>
                                        <p:tgtEl>
                                          <p:spTgt spid="64"/>
                                        </p:tgtEl>
                                        <p:attrNameLst>
                                          <p:attrName>style.visibility</p:attrName>
                                        </p:attrNameLst>
                                      </p:cBhvr>
                                      <p:to>
                                        <p:strVal val="visible"/>
                                      </p:to>
                                    </p:set>
                                    <p:anim calcmode="lin" valueType="num">
                                      <p:cBhvr additive="base">
                                        <p:cTn id="36" dur="500" fill="hold"/>
                                        <p:tgtEl>
                                          <p:spTgt spid="64"/>
                                        </p:tgtEl>
                                        <p:attrNameLst>
                                          <p:attrName>ppt_x</p:attrName>
                                        </p:attrNameLst>
                                      </p:cBhvr>
                                      <p:tavLst>
                                        <p:tav tm="0">
                                          <p:val>
                                            <p:strVal val="0-#ppt_w/2"/>
                                          </p:val>
                                        </p:tav>
                                        <p:tav tm="100000">
                                          <p:val>
                                            <p:strVal val="#ppt_x"/>
                                          </p:val>
                                        </p:tav>
                                      </p:tavLst>
                                    </p:anim>
                                    <p:anim calcmode="lin" valueType="num">
                                      <p:cBhvr additive="base">
                                        <p:cTn id="37" dur="500" fill="hold"/>
                                        <p:tgtEl>
                                          <p:spTgt spid="64"/>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400"/>
                                  </p:stCondLst>
                                  <p:childTnLst>
                                    <p:set>
                                      <p:cBhvr>
                                        <p:cTn id="39" dur="1" fill="hold">
                                          <p:stCondLst>
                                            <p:cond delay="0"/>
                                          </p:stCondLst>
                                        </p:cTn>
                                        <p:tgtEl>
                                          <p:spTgt spid="65"/>
                                        </p:tgtEl>
                                        <p:attrNameLst>
                                          <p:attrName>style.visibility</p:attrName>
                                        </p:attrNameLst>
                                      </p:cBhvr>
                                      <p:to>
                                        <p:strVal val="visible"/>
                                      </p:to>
                                    </p:set>
                                    <p:anim calcmode="lin" valueType="num">
                                      <p:cBhvr additive="base">
                                        <p:cTn id="40" dur="500" fill="hold"/>
                                        <p:tgtEl>
                                          <p:spTgt spid="65"/>
                                        </p:tgtEl>
                                        <p:attrNameLst>
                                          <p:attrName>ppt_x</p:attrName>
                                        </p:attrNameLst>
                                      </p:cBhvr>
                                      <p:tavLst>
                                        <p:tav tm="0">
                                          <p:val>
                                            <p:strVal val="0-#ppt_w/2"/>
                                          </p:val>
                                        </p:tav>
                                        <p:tav tm="100000">
                                          <p:val>
                                            <p:strVal val="#ppt_x"/>
                                          </p:val>
                                        </p:tav>
                                      </p:tavLst>
                                    </p:anim>
                                    <p:anim calcmode="lin" valueType="num">
                                      <p:cBhvr additive="base">
                                        <p:cTn id="41" dur="500" fill="hold"/>
                                        <p:tgtEl>
                                          <p:spTgt spid="65"/>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31" presetClass="entr" presetSubtype="0" fill="hold" grpId="0" nodeType="afterEffect">
                                  <p:stCondLst>
                                    <p:cond delay="500"/>
                                  </p:stCondLst>
                                  <p:childTnLst>
                                    <p:set>
                                      <p:cBhvr>
                                        <p:cTn id="44" dur="1" fill="hold">
                                          <p:stCondLst>
                                            <p:cond delay="0"/>
                                          </p:stCondLst>
                                        </p:cTn>
                                        <p:tgtEl>
                                          <p:spTgt spid="58"/>
                                        </p:tgtEl>
                                        <p:attrNameLst>
                                          <p:attrName>style.visibility</p:attrName>
                                        </p:attrNameLst>
                                      </p:cBhvr>
                                      <p:to>
                                        <p:strVal val="visible"/>
                                      </p:to>
                                    </p:set>
                                    <p:anim calcmode="lin" valueType="num">
                                      <p:cBhvr>
                                        <p:cTn id="45" dur="500" fill="hold"/>
                                        <p:tgtEl>
                                          <p:spTgt spid="58"/>
                                        </p:tgtEl>
                                        <p:attrNameLst>
                                          <p:attrName>ppt_w</p:attrName>
                                        </p:attrNameLst>
                                      </p:cBhvr>
                                      <p:tavLst>
                                        <p:tav tm="0">
                                          <p:val>
                                            <p:fltVal val="0"/>
                                          </p:val>
                                        </p:tav>
                                        <p:tav tm="100000">
                                          <p:val>
                                            <p:strVal val="#ppt_w"/>
                                          </p:val>
                                        </p:tav>
                                      </p:tavLst>
                                    </p:anim>
                                    <p:anim calcmode="lin" valueType="num">
                                      <p:cBhvr>
                                        <p:cTn id="46" dur="500" fill="hold"/>
                                        <p:tgtEl>
                                          <p:spTgt spid="58"/>
                                        </p:tgtEl>
                                        <p:attrNameLst>
                                          <p:attrName>ppt_h</p:attrName>
                                        </p:attrNameLst>
                                      </p:cBhvr>
                                      <p:tavLst>
                                        <p:tav tm="0">
                                          <p:val>
                                            <p:fltVal val="0"/>
                                          </p:val>
                                        </p:tav>
                                        <p:tav tm="100000">
                                          <p:val>
                                            <p:strVal val="#ppt_h"/>
                                          </p:val>
                                        </p:tav>
                                      </p:tavLst>
                                    </p:anim>
                                    <p:anim calcmode="lin" valueType="num">
                                      <p:cBhvr>
                                        <p:cTn id="47" dur="500" fill="hold"/>
                                        <p:tgtEl>
                                          <p:spTgt spid="58"/>
                                        </p:tgtEl>
                                        <p:attrNameLst>
                                          <p:attrName>style.rotation</p:attrName>
                                        </p:attrNameLst>
                                      </p:cBhvr>
                                      <p:tavLst>
                                        <p:tav tm="0">
                                          <p:val>
                                            <p:fltVal val="90"/>
                                          </p:val>
                                        </p:tav>
                                        <p:tav tm="100000">
                                          <p:val>
                                            <p:fltVal val="0"/>
                                          </p:val>
                                        </p:tav>
                                      </p:tavLst>
                                    </p:anim>
                                    <p:animEffect transition="in" filter="fade">
                                      <p:cBhvr>
                                        <p:cTn id="48" dur="500"/>
                                        <p:tgtEl>
                                          <p:spTgt spid="58"/>
                                        </p:tgtEl>
                                      </p:cBhvr>
                                    </p:animEffect>
                                  </p:childTnLst>
                                </p:cTn>
                              </p:par>
                            </p:childTnLst>
                          </p:cTn>
                        </p:par>
                        <p:par>
                          <p:cTn id="49" fill="hold">
                            <p:stCondLst>
                              <p:cond delay="3000"/>
                            </p:stCondLst>
                            <p:childTnLst>
                              <p:par>
                                <p:cTn id="50" presetID="21" presetClass="entr" presetSubtype="1" fill="hold" grpId="0" nodeType="after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wheel(1)">
                                      <p:cBhvr>
                                        <p:cTn id="52" dur="1000"/>
                                        <p:tgtEl>
                                          <p:spTgt spid="57"/>
                                        </p:tgtEl>
                                      </p:cBhvr>
                                    </p:animEffect>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52"/>
                                        </p:tgtEl>
                                        <p:attrNameLst>
                                          <p:attrName>style.visibility</p:attrName>
                                        </p:attrNameLst>
                                      </p:cBhvr>
                                      <p:to>
                                        <p:strVal val="visible"/>
                                      </p:to>
                                    </p:set>
                                    <p:anim calcmode="lin" valueType="num">
                                      <p:cBhvr>
                                        <p:cTn id="56" dur="300" fill="hold"/>
                                        <p:tgtEl>
                                          <p:spTgt spid="52"/>
                                        </p:tgtEl>
                                        <p:attrNameLst>
                                          <p:attrName>ppt_w</p:attrName>
                                        </p:attrNameLst>
                                      </p:cBhvr>
                                      <p:tavLst>
                                        <p:tav tm="0">
                                          <p:val>
                                            <p:fltVal val="0"/>
                                          </p:val>
                                        </p:tav>
                                        <p:tav tm="100000">
                                          <p:val>
                                            <p:strVal val="#ppt_w"/>
                                          </p:val>
                                        </p:tav>
                                      </p:tavLst>
                                    </p:anim>
                                    <p:anim calcmode="lin" valueType="num">
                                      <p:cBhvr>
                                        <p:cTn id="57" dur="300" fill="hold"/>
                                        <p:tgtEl>
                                          <p:spTgt spid="52"/>
                                        </p:tgtEl>
                                        <p:attrNameLst>
                                          <p:attrName>ppt_h</p:attrName>
                                        </p:attrNameLst>
                                      </p:cBhvr>
                                      <p:tavLst>
                                        <p:tav tm="0">
                                          <p:val>
                                            <p:fltVal val="0"/>
                                          </p:val>
                                        </p:tav>
                                        <p:tav tm="100000">
                                          <p:val>
                                            <p:strVal val="#ppt_h"/>
                                          </p:val>
                                        </p:tav>
                                      </p:tavLst>
                                    </p:anim>
                                    <p:animEffect transition="in" filter="fade">
                                      <p:cBhvr>
                                        <p:cTn id="58" dur="300"/>
                                        <p:tgtEl>
                                          <p:spTgt spid="52"/>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300" fill="hold"/>
                                        <p:tgtEl>
                                          <p:spTgt spid="54"/>
                                        </p:tgtEl>
                                        <p:attrNameLst>
                                          <p:attrName>ppt_w</p:attrName>
                                        </p:attrNameLst>
                                      </p:cBhvr>
                                      <p:tavLst>
                                        <p:tav tm="0">
                                          <p:val>
                                            <p:fltVal val="0"/>
                                          </p:val>
                                        </p:tav>
                                        <p:tav tm="100000">
                                          <p:val>
                                            <p:strVal val="#ppt_w"/>
                                          </p:val>
                                        </p:tav>
                                      </p:tavLst>
                                    </p:anim>
                                    <p:anim calcmode="lin" valueType="num">
                                      <p:cBhvr>
                                        <p:cTn id="62" dur="300" fill="hold"/>
                                        <p:tgtEl>
                                          <p:spTgt spid="54"/>
                                        </p:tgtEl>
                                        <p:attrNameLst>
                                          <p:attrName>ppt_h</p:attrName>
                                        </p:attrNameLst>
                                      </p:cBhvr>
                                      <p:tavLst>
                                        <p:tav tm="0">
                                          <p:val>
                                            <p:fltVal val="0"/>
                                          </p:val>
                                        </p:tav>
                                        <p:tav tm="100000">
                                          <p:val>
                                            <p:strVal val="#ppt_h"/>
                                          </p:val>
                                        </p:tav>
                                      </p:tavLst>
                                    </p:anim>
                                    <p:animEffect transition="in" filter="fade">
                                      <p:cBhvr>
                                        <p:cTn id="63" dur="300"/>
                                        <p:tgtEl>
                                          <p:spTgt spid="54"/>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p:cTn id="66" dur="300" fill="hold"/>
                                        <p:tgtEl>
                                          <p:spTgt spid="56"/>
                                        </p:tgtEl>
                                        <p:attrNameLst>
                                          <p:attrName>ppt_w</p:attrName>
                                        </p:attrNameLst>
                                      </p:cBhvr>
                                      <p:tavLst>
                                        <p:tav tm="0">
                                          <p:val>
                                            <p:fltVal val="0"/>
                                          </p:val>
                                        </p:tav>
                                        <p:tav tm="100000">
                                          <p:val>
                                            <p:strVal val="#ppt_w"/>
                                          </p:val>
                                        </p:tav>
                                      </p:tavLst>
                                    </p:anim>
                                    <p:anim calcmode="lin" valueType="num">
                                      <p:cBhvr>
                                        <p:cTn id="67" dur="300" fill="hold"/>
                                        <p:tgtEl>
                                          <p:spTgt spid="56"/>
                                        </p:tgtEl>
                                        <p:attrNameLst>
                                          <p:attrName>ppt_h</p:attrName>
                                        </p:attrNameLst>
                                      </p:cBhvr>
                                      <p:tavLst>
                                        <p:tav tm="0">
                                          <p:val>
                                            <p:fltVal val="0"/>
                                          </p:val>
                                        </p:tav>
                                        <p:tav tm="100000">
                                          <p:val>
                                            <p:strVal val="#ppt_h"/>
                                          </p:val>
                                        </p:tav>
                                      </p:tavLst>
                                    </p:anim>
                                    <p:animEffect transition="in" filter="fade">
                                      <p:cBhvr>
                                        <p:cTn id="68" dur="300"/>
                                        <p:tgtEl>
                                          <p:spTgt spid="56"/>
                                        </p:tgtEl>
                                      </p:cBhvr>
                                    </p:animEffect>
                                  </p:childTnLst>
                                </p:cTn>
                              </p:par>
                            </p:childTnLst>
                          </p:cTn>
                        </p:par>
                        <p:par>
                          <p:cTn id="69" fill="hold">
                            <p:stCondLst>
                              <p:cond delay="4500"/>
                            </p:stCondLst>
                            <p:childTnLst>
                              <p:par>
                                <p:cTn id="70" presetID="22" presetClass="entr" presetSubtype="8" fill="hold" grpId="0" nodeType="after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ipe(left)">
                                      <p:cBhvr>
                                        <p:cTn id="72" dur="500"/>
                                        <p:tgtEl>
                                          <p:spTgt spid="40"/>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wipe(left)">
                                      <p:cBhvr>
                                        <p:cTn id="75" dur="500"/>
                                        <p:tgtEl>
                                          <p:spTgt spid="53"/>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wipe(left)">
                                      <p:cBhvr>
                                        <p:cTn id="7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2" grpId="0" animBg="1"/>
      <p:bldP spid="63" grpId="0" animBg="1"/>
      <p:bldP spid="64" grpId="0" animBg="1"/>
      <p:bldP spid="40" grpId="0"/>
      <p:bldP spid="42" grpId="0"/>
      <p:bldP spid="43" grpId="0" animBg="1"/>
      <p:bldP spid="52" grpId="0" animBg="1"/>
      <p:bldP spid="53" grpId="0"/>
      <p:bldP spid="54" grpId="0" animBg="1"/>
      <p:bldP spid="55" grpId="0"/>
      <p:bldP spid="56" grpId="0" animBg="1"/>
      <p:bldP spid="57" grpId="0" animBg="1"/>
      <p:bldP spid="58" grpId="0" animBg="1"/>
      <p:bldP spid="6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42"/>
          <p:cNvSpPr txBox="1"/>
          <p:nvPr/>
        </p:nvSpPr>
        <p:spPr>
          <a:xfrm>
            <a:off x="1044973" y="299049"/>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第二章：组织设置</a:t>
            </a:r>
          </a:p>
        </p:txBody>
      </p:sp>
      <p:grpSp>
        <p:nvGrpSpPr>
          <p:cNvPr id="39" name="组合 38"/>
          <p:cNvGrpSpPr/>
          <p:nvPr/>
        </p:nvGrpSpPr>
        <p:grpSpPr>
          <a:xfrm rot="16200000">
            <a:off x="2008761" y="2861639"/>
            <a:ext cx="3278363" cy="591536"/>
            <a:chOff x="2065933" y="3669632"/>
            <a:chExt cx="7920880" cy="842210"/>
          </a:xfrm>
        </p:grpSpPr>
        <p:cxnSp>
          <p:nvCxnSpPr>
            <p:cNvPr id="40" name="直接连接符 39"/>
            <p:cNvCxnSpPr/>
            <p:nvPr/>
          </p:nvCxnSpPr>
          <p:spPr bwMode="auto">
            <a:xfrm>
              <a:off x="2065933" y="4077072"/>
              <a:ext cx="7920880"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直接连接符 40"/>
            <p:cNvCxnSpPr/>
            <p:nvPr/>
          </p:nvCxnSpPr>
          <p:spPr bwMode="auto">
            <a:xfrm>
              <a:off x="2065933" y="4077072"/>
              <a:ext cx="0" cy="43477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直接连接符 41"/>
            <p:cNvCxnSpPr/>
            <p:nvPr/>
          </p:nvCxnSpPr>
          <p:spPr bwMode="auto">
            <a:xfrm rot="5400000">
              <a:off x="5844666" y="3873353"/>
              <a:ext cx="407441"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直接连接符 42"/>
            <p:cNvCxnSpPr/>
            <p:nvPr/>
          </p:nvCxnSpPr>
          <p:spPr bwMode="auto">
            <a:xfrm>
              <a:off x="9982712" y="4077072"/>
              <a:ext cx="0" cy="43477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44" name="组合 43"/>
          <p:cNvGrpSpPr/>
          <p:nvPr/>
        </p:nvGrpSpPr>
        <p:grpSpPr>
          <a:xfrm>
            <a:off x="869537" y="1853180"/>
            <a:ext cx="2340914" cy="2854460"/>
            <a:chOff x="1402055" y="2021305"/>
            <a:chExt cx="3651207" cy="5644262"/>
          </a:xfrm>
        </p:grpSpPr>
        <p:grpSp>
          <p:nvGrpSpPr>
            <p:cNvPr id="45" name="组合 44"/>
            <p:cNvGrpSpPr/>
            <p:nvPr/>
          </p:nvGrpSpPr>
          <p:grpSpPr>
            <a:xfrm>
              <a:off x="1402055" y="2021305"/>
              <a:ext cx="3651207" cy="5644262"/>
              <a:chOff x="1402056" y="2313103"/>
              <a:chExt cx="3228104" cy="5490433"/>
            </a:xfrm>
          </p:grpSpPr>
          <p:sp>
            <p:nvSpPr>
              <p:cNvPr id="49" name="Freeform 139"/>
              <p:cNvSpPr/>
              <p:nvPr/>
            </p:nvSpPr>
            <p:spPr bwMode="auto">
              <a:xfrm>
                <a:off x="1402056" y="2313103"/>
                <a:ext cx="3228104" cy="5490433"/>
              </a:xfrm>
              <a:custGeom>
                <a:avLst/>
                <a:gdLst>
                  <a:gd name="T0" fmla="*/ 0 w 534"/>
                  <a:gd name="T1" fmla="*/ 0 h 666"/>
                  <a:gd name="T2" fmla="*/ 0 w 534"/>
                  <a:gd name="T3" fmla="*/ 666 h 666"/>
                  <a:gd name="T4" fmla="*/ 534 w 534"/>
                  <a:gd name="T5" fmla="*/ 666 h 666"/>
                  <a:gd name="T6" fmla="*/ 534 w 534"/>
                  <a:gd name="T7" fmla="*/ 144 h 666"/>
                  <a:gd name="T8" fmla="*/ 390 w 534"/>
                  <a:gd name="T9" fmla="*/ 0 h 666"/>
                  <a:gd name="T10" fmla="*/ 0 w 534"/>
                  <a:gd name="T11" fmla="*/ 0 h 666"/>
                </a:gdLst>
                <a:ahLst/>
                <a:cxnLst>
                  <a:cxn ang="0">
                    <a:pos x="T0" y="T1"/>
                  </a:cxn>
                  <a:cxn ang="0">
                    <a:pos x="T2" y="T3"/>
                  </a:cxn>
                  <a:cxn ang="0">
                    <a:pos x="T4" y="T5"/>
                  </a:cxn>
                  <a:cxn ang="0">
                    <a:pos x="T6" y="T7"/>
                  </a:cxn>
                  <a:cxn ang="0">
                    <a:pos x="T8" y="T9"/>
                  </a:cxn>
                  <a:cxn ang="0">
                    <a:pos x="T10" y="T11"/>
                  </a:cxn>
                </a:cxnLst>
                <a:rect l="0" t="0" r="r" b="b"/>
                <a:pathLst>
                  <a:path w="534" h="666">
                    <a:moveTo>
                      <a:pt x="0" y="0"/>
                    </a:moveTo>
                    <a:lnTo>
                      <a:pt x="0" y="666"/>
                    </a:lnTo>
                    <a:lnTo>
                      <a:pt x="534" y="666"/>
                    </a:lnTo>
                    <a:lnTo>
                      <a:pt x="534" y="144"/>
                    </a:lnTo>
                    <a:lnTo>
                      <a:pt x="390" y="0"/>
                    </a:lnTo>
                    <a:lnTo>
                      <a:pt x="0" y="0"/>
                    </a:lnTo>
                    <a:close/>
                  </a:path>
                </a:pathLst>
              </a:custGeom>
              <a:solidFill>
                <a:srgbClr val="FFFFFF"/>
              </a:solidFill>
              <a:ln w="9525">
                <a:solidFill>
                  <a:schemeClr val="tx2"/>
                </a:solidFill>
                <a:round/>
              </a:ln>
            </p:spPr>
            <p:txBody>
              <a:bodyPr vert="horz" wrap="square" lIns="91440" tIns="45720" rIns="91440" bIns="45720" numCol="1" anchor="t" anchorCtr="0" compatLnSpc="1"/>
              <a:lstStyle/>
              <a:p>
                <a:endParaRPr lang="en-US">
                  <a:latin typeface="+mn-lt"/>
                  <a:ea typeface="+mn-ea"/>
                  <a:cs typeface="+mn-ea"/>
                  <a:sym typeface="+mn-lt"/>
                </a:endParaRPr>
              </a:p>
            </p:txBody>
          </p:sp>
          <p:sp>
            <p:nvSpPr>
              <p:cNvPr id="50" name="Freeform 140"/>
              <p:cNvSpPr/>
              <p:nvPr/>
            </p:nvSpPr>
            <p:spPr bwMode="auto">
              <a:xfrm>
                <a:off x="3759660" y="2313103"/>
                <a:ext cx="870500" cy="1187120"/>
              </a:xfrm>
              <a:custGeom>
                <a:avLst/>
                <a:gdLst>
                  <a:gd name="T0" fmla="*/ 144 w 144"/>
                  <a:gd name="T1" fmla="*/ 144 h 144"/>
                  <a:gd name="T2" fmla="*/ 0 w 144"/>
                  <a:gd name="T3" fmla="*/ 0 h 144"/>
                  <a:gd name="T4" fmla="*/ 0 w 144"/>
                  <a:gd name="T5" fmla="*/ 144 h 144"/>
                  <a:gd name="T6" fmla="*/ 144 w 144"/>
                  <a:gd name="T7" fmla="*/ 144 h 144"/>
                </a:gdLst>
                <a:ahLst/>
                <a:cxnLst>
                  <a:cxn ang="0">
                    <a:pos x="T0" y="T1"/>
                  </a:cxn>
                  <a:cxn ang="0">
                    <a:pos x="T2" y="T3"/>
                  </a:cxn>
                  <a:cxn ang="0">
                    <a:pos x="T4" y="T5"/>
                  </a:cxn>
                  <a:cxn ang="0">
                    <a:pos x="T6" y="T7"/>
                  </a:cxn>
                </a:cxnLst>
                <a:rect l="0" t="0" r="r" b="b"/>
                <a:pathLst>
                  <a:path w="144" h="144">
                    <a:moveTo>
                      <a:pt x="144" y="144"/>
                    </a:moveTo>
                    <a:lnTo>
                      <a:pt x="0" y="0"/>
                    </a:lnTo>
                    <a:lnTo>
                      <a:pt x="0" y="144"/>
                    </a:lnTo>
                    <a:lnTo>
                      <a:pt x="144" y="144"/>
                    </a:lnTo>
                    <a:close/>
                  </a:path>
                </a:pathLst>
              </a:custGeom>
              <a:solidFill>
                <a:schemeClr val="accent5"/>
              </a:solidFill>
              <a:ln>
                <a:noFill/>
              </a:ln>
            </p:spPr>
            <p:txBody>
              <a:bodyPr vert="horz" wrap="square" lIns="91440" tIns="45720" rIns="91440" bIns="45720" numCol="1" anchor="t" anchorCtr="0" compatLnSpc="1"/>
              <a:lstStyle/>
              <a:p>
                <a:endParaRPr lang="en-US">
                  <a:latin typeface="+mn-lt"/>
                  <a:ea typeface="+mn-ea"/>
                  <a:cs typeface="+mn-ea"/>
                  <a:sym typeface="+mn-lt"/>
                </a:endParaRPr>
              </a:p>
            </p:txBody>
          </p:sp>
        </p:grpSp>
        <p:grpSp>
          <p:nvGrpSpPr>
            <p:cNvPr id="46" name="组合 45"/>
            <p:cNvGrpSpPr/>
            <p:nvPr/>
          </p:nvGrpSpPr>
          <p:grpSpPr>
            <a:xfrm rot="5400000">
              <a:off x="3140637" y="1798004"/>
              <a:ext cx="99600" cy="1341491"/>
              <a:chOff x="1564670" y="3436456"/>
              <a:chExt cx="99600" cy="1341491"/>
            </a:xfrm>
          </p:grpSpPr>
          <p:sp>
            <p:nvSpPr>
              <p:cNvPr id="47" name="Oval 149"/>
              <p:cNvSpPr>
                <a:spLocks noChangeArrowheads="1"/>
              </p:cNvSpPr>
              <p:nvPr/>
            </p:nvSpPr>
            <p:spPr bwMode="auto">
              <a:xfrm>
                <a:off x="1564671" y="3436456"/>
                <a:ext cx="99597" cy="90523"/>
              </a:xfrm>
              <a:prstGeom prst="ellipse">
                <a:avLst/>
              </a:prstGeom>
              <a:solidFill>
                <a:srgbClr val="5F66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lt"/>
                  <a:ea typeface="+mn-ea"/>
                  <a:cs typeface="+mn-ea"/>
                  <a:sym typeface="+mn-lt"/>
                </a:endParaRPr>
              </a:p>
            </p:txBody>
          </p:sp>
          <p:sp>
            <p:nvSpPr>
              <p:cNvPr id="48" name="Oval 150"/>
              <p:cNvSpPr>
                <a:spLocks noChangeArrowheads="1"/>
              </p:cNvSpPr>
              <p:nvPr/>
            </p:nvSpPr>
            <p:spPr bwMode="auto">
              <a:xfrm>
                <a:off x="1564670" y="4689936"/>
                <a:ext cx="99600" cy="88011"/>
              </a:xfrm>
              <a:prstGeom prst="ellipse">
                <a:avLst/>
              </a:prstGeom>
              <a:solidFill>
                <a:srgbClr val="5F66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lt"/>
                  <a:ea typeface="+mn-ea"/>
                  <a:cs typeface="+mn-ea"/>
                  <a:sym typeface="+mn-lt"/>
                </a:endParaRPr>
              </a:p>
            </p:txBody>
          </p:sp>
        </p:grpSp>
      </p:grpSp>
      <p:sp>
        <p:nvSpPr>
          <p:cNvPr id="51" name="Freeform 6"/>
          <p:cNvSpPr/>
          <p:nvPr/>
        </p:nvSpPr>
        <p:spPr bwMode="auto">
          <a:xfrm>
            <a:off x="1595655" y="2459563"/>
            <a:ext cx="855040" cy="748452"/>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chemeClr val="accent2"/>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52" name="矩形 51"/>
          <p:cNvSpPr/>
          <p:nvPr/>
        </p:nvSpPr>
        <p:spPr>
          <a:xfrm>
            <a:off x="1091046" y="3552725"/>
            <a:ext cx="1997678" cy="400110"/>
          </a:xfrm>
          <a:prstGeom prst="rect">
            <a:avLst/>
          </a:prstGeom>
        </p:spPr>
        <p:txBody>
          <a:bodyPr wrap="square">
            <a:spAutoFit/>
          </a:bodyPr>
          <a:lstStyle/>
          <a:p>
            <a:pPr algn="ctr"/>
            <a:r>
              <a:rPr lang="zh-CN" altLang="en-US" sz="2000">
                <a:latin typeface="+mj-ea"/>
                <a:ea typeface="+mj-ea"/>
              </a:rPr>
              <a:t>党支部的设立</a:t>
            </a:r>
            <a:endParaRPr lang="zh-CN" altLang="en-US" sz="2000" dirty="0">
              <a:latin typeface="+mj-ea"/>
              <a:ea typeface="+mj-ea"/>
            </a:endParaRPr>
          </a:p>
        </p:txBody>
      </p:sp>
      <p:sp>
        <p:nvSpPr>
          <p:cNvPr id="53" name="矩形 52"/>
          <p:cNvSpPr/>
          <p:nvPr/>
        </p:nvSpPr>
        <p:spPr>
          <a:xfrm>
            <a:off x="1028701" y="3839710"/>
            <a:ext cx="1997678" cy="523220"/>
          </a:xfrm>
          <a:prstGeom prst="rect">
            <a:avLst/>
          </a:prstGeom>
        </p:spPr>
        <p:txBody>
          <a:bodyPr wrap="square">
            <a:spAutoFit/>
          </a:bodyPr>
          <a:lstStyle/>
          <a:p>
            <a:pPr algn="ctr"/>
            <a:r>
              <a:rPr lang="zh-CN" altLang="en-US" sz="2800" b="1">
                <a:solidFill>
                  <a:schemeClr val="accent2"/>
                </a:solidFill>
                <a:latin typeface="+mj-ea"/>
                <a:ea typeface="+mj-ea"/>
              </a:rPr>
              <a:t>一般程序</a:t>
            </a:r>
            <a:endParaRPr lang="zh-CN" altLang="en-US" sz="2800" b="1" dirty="0">
              <a:solidFill>
                <a:schemeClr val="accent2"/>
              </a:solidFill>
              <a:latin typeface="+mj-ea"/>
              <a:ea typeface="+mj-ea"/>
            </a:endParaRPr>
          </a:p>
        </p:txBody>
      </p:sp>
      <p:sp>
        <p:nvSpPr>
          <p:cNvPr id="54" name="矩形: 圆角 53"/>
          <p:cNvSpPr/>
          <p:nvPr/>
        </p:nvSpPr>
        <p:spPr bwMode="auto">
          <a:xfrm>
            <a:off x="4010778" y="1201365"/>
            <a:ext cx="3399672" cy="676901"/>
          </a:xfrm>
          <a:prstGeom prst="roundRect">
            <a:avLst>
              <a:gd name="adj" fmla="val 9995"/>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180000" tIns="0" rIns="0" bIns="0" numCol="1" anchor="ctr" anchorCtr="0" compatLnSpc="1"/>
          <a:lstStyle/>
          <a:p>
            <a:r>
              <a:rPr lang="en-US" altLang="zh-CN" sz="2000">
                <a:solidFill>
                  <a:schemeClr val="bg1"/>
                </a:solidFill>
                <a:latin typeface="+mj-ea"/>
                <a:ea typeface="+mj-ea"/>
                <a:cs typeface="+mn-ea"/>
              </a:rPr>
              <a:t>1</a:t>
            </a:r>
            <a:r>
              <a:rPr lang="zh-CN" altLang="en-US" sz="2000">
                <a:solidFill>
                  <a:schemeClr val="bg1"/>
                </a:solidFill>
                <a:latin typeface="+mj-ea"/>
                <a:ea typeface="+mj-ea"/>
                <a:cs typeface="+mn-ea"/>
              </a:rPr>
              <a:t>、向上级党委请示</a:t>
            </a:r>
          </a:p>
        </p:txBody>
      </p:sp>
      <p:sp>
        <p:nvSpPr>
          <p:cNvPr id="55" name="矩形: 圆角 54"/>
          <p:cNvSpPr/>
          <p:nvPr/>
        </p:nvSpPr>
        <p:spPr bwMode="auto">
          <a:xfrm>
            <a:off x="4010778" y="2266936"/>
            <a:ext cx="3399672" cy="676901"/>
          </a:xfrm>
          <a:prstGeom prst="roundRect">
            <a:avLst>
              <a:gd name="adj" fmla="val 9995"/>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180000" tIns="0" rIns="0" bIns="0" numCol="1" anchor="ctr" anchorCtr="0" compatLnSpc="1"/>
          <a:lstStyle/>
          <a:p>
            <a:r>
              <a:rPr lang="en-US" altLang="zh-CN" sz="2000">
                <a:solidFill>
                  <a:schemeClr val="bg1"/>
                </a:solidFill>
                <a:latin typeface="+mj-ea"/>
                <a:ea typeface="+mj-ea"/>
                <a:cs typeface="+mn-ea"/>
              </a:rPr>
              <a:t>2</a:t>
            </a:r>
            <a:r>
              <a:rPr lang="zh-CN" altLang="en-US" sz="2000">
                <a:solidFill>
                  <a:schemeClr val="bg1"/>
                </a:solidFill>
                <a:latin typeface="+mj-ea"/>
                <a:ea typeface="+mj-ea"/>
                <a:cs typeface="+mn-ea"/>
              </a:rPr>
              <a:t>、投票产生支委会</a:t>
            </a:r>
          </a:p>
        </p:txBody>
      </p:sp>
      <p:sp>
        <p:nvSpPr>
          <p:cNvPr id="57" name="矩形: 圆角 56"/>
          <p:cNvSpPr/>
          <p:nvPr/>
        </p:nvSpPr>
        <p:spPr bwMode="auto">
          <a:xfrm>
            <a:off x="4010778" y="3332507"/>
            <a:ext cx="3399672" cy="676901"/>
          </a:xfrm>
          <a:prstGeom prst="roundRect">
            <a:avLst>
              <a:gd name="adj" fmla="val 9995"/>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180000" tIns="0" rIns="0" bIns="0" numCol="1" anchor="ctr" anchorCtr="0" compatLnSpc="1"/>
          <a:lstStyle/>
          <a:p>
            <a:r>
              <a:rPr lang="en-US" altLang="zh-CN" sz="2000">
                <a:solidFill>
                  <a:schemeClr val="bg1"/>
                </a:solidFill>
                <a:latin typeface="+mj-ea"/>
                <a:ea typeface="+mj-ea"/>
                <a:cs typeface="+mn-ea"/>
              </a:rPr>
              <a:t>3</a:t>
            </a:r>
            <a:r>
              <a:rPr lang="zh-CN" altLang="en-US" sz="2000">
                <a:solidFill>
                  <a:schemeClr val="bg1"/>
                </a:solidFill>
                <a:latin typeface="+mj-ea"/>
                <a:ea typeface="+mj-ea"/>
                <a:cs typeface="+mn-ea"/>
              </a:rPr>
              <a:t>、向上级请示支委会组成</a:t>
            </a:r>
          </a:p>
        </p:txBody>
      </p:sp>
      <p:sp>
        <p:nvSpPr>
          <p:cNvPr id="58" name="矩形: 圆角 57"/>
          <p:cNvSpPr/>
          <p:nvPr/>
        </p:nvSpPr>
        <p:spPr bwMode="auto">
          <a:xfrm>
            <a:off x="4010778" y="4398079"/>
            <a:ext cx="3399672" cy="676901"/>
          </a:xfrm>
          <a:prstGeom prst="roundRect">
            <a:avLst>
              <a:gd name="adj" fmla="val 9995"/>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180000" tIns="0" rIns="0" bIns="0" numCol="1" anchor="ctr" anchorCtr="0" compatLnSpc="1"/>
          <a:lstStyle/>
          <a:p>
            <a:r>
              <a:rPr lang="en-US" altLang="zh-CN" sz="2000">
                <a:solidFill>
                  <a:schemeClr val="bg1"/>
                </a:solidFill>
                <a:latin typeface="+mj-ea"/>
                <a:ea typeface="+mj-ea"/>
                <a:cs typeface="+mn-ea"/>
              </a:rPr>
              <a:t>4</a:t>
            </a:r>
            <a:r>
              <a:rPr lang="zh-CN" altLang="en-US" sz="2000">
                <a:solidFill>
                  <a:schemeClr val="bg1"/>
                </a:solidFill>
                <a:latin typeface="+mj-ea"/>
                <a:ea typeface="+mj-ea"/>
                <a:cs typeface="+mn-ea"/>
              </a:rPr>
              <a:t>、上级批复</a:t>
            </a:r>
          </a:p>
        </p:txBody>
      </p:sp>
      <p:sp>
        <p:nvSpPr>
          <p:cNvPr id="59" name="矩形 58"/>
          <p:cNvSpPr/>
          <p:nvPr/>
        </p:nvSpPr>
        <p:spPr>
          <a:xfrm>
            <a:off x="7531235" y="1391229"/>
            <a:ext cx="3874706" cy="328936"/>
          </a:xfrm>
          <a:prstGeom prst="rect">
            <a:avLst/>
          </a:prstGeom>
        </p:spPr>
        <p:txBody>
          <a:bodyPr wrap="square">
            <a:spAutoFit/>
          </a:bodyPr>
          <a:lstStyle/>
          <a:p>
            <a:pPr marL="285750" indent="-285750" algn="just" eaLnBrk="1" hangingPunct="1">
              <a:lnSpc>
                <a:spcPct val="120000"/>
              </a:lnSpc>
              <a:buFont typeface="Wingdings" panose="05000000000000000000" pitchFamily="2" charset="2"/>
              <a:buChar char="l"/>
            </a:pPr>
            <a:r>
              <a:rPr lang="zh-CN" altLang="en-US" sz="1400">
                <a:latin typeface="+mj-ea"/>
                <a:ea typeface="+mj-ea"/>
              </a:rPr>
              <a:t>批复时间一般不超过</a:t>
            </a:r>
            <a:r>
              <a:rPr lang="en-US" altLang="zh-CN" sz="1400">
                <a:latin typeface="+mj-ea"/>
                <a:ea typeface="+mj-ea"/>
              </a:rPr>
              <a:t>1</a:t>
            </a:r>
            <a:r>
              <a:rPr lang="zh-CN" altLang="en-US" sz="1400">
                <a:latin typeface="+mj-ea"/>
                <a:ea typeface="+mj-ea"/>
              </a:rPr>
              <a:t>个月。</a:t>
            </a:r>
          </a:p>
        </p:txBody>
      </p:sp>
      <p:sp>
        <p:nvSpPr>
          <p:cNvPr id="60" name="矩形 59"/>
          <p:cNvSpPr/>
          <p:nvPr/>
        </p:nvSpPr>
        <p:spPr>
          <a:xfrm>
            <a:off x="7531234" y="2313914"/>
            <a:ext cx="3874703" cy="587469"/>
          </a:xfrm>
          <a:prstGeom prst="rect">
            <a:avLst/>
          </a:prstGeom>
        </p:spPr>
        <p:txBody>
          <a:bodyPr wrap="square">
            <a:spAutoFit/>
          </a:bodyPr>
          <a:lstStyle/>
          <a:p>
            <a:pPr marL="285750" indent="-285750" algn="just" eaLnBrk="1" hangingPunct="1">
              <a:lnSpc>
                <a:spcPct val="120000"/>
              </a:lnSpc>
              <a:buFont typeface="Wingdings" panose="05000000000000000000" pitchFamily="2" charset="2"/>
              <a:buChar char="l"/>
            </a:pPr>
            <a:r>
              <a:rPr lang="zh-CN" altLang="en-US" sz="1400">
                <a:latin typeface="+mj-ea"/>
                <a:ea typeface="+mj-ea"/>
              </a:rPr>
              <a:t>基层单位召开党员大会选举产生党支部委员会或者不设委员会的党支部书记、副书记。</a:t>
            </a:r>
          </a:p>
        </p:txBody>
      </p:sp>
      <p:sp>
        <p:nvSpPr>
          <p:cNvPr id="62" name="矩形 61"/>
          <p:cNvSpPr/>
          <p:nvPr/>
        </p:nvSpPr>
        <p:spPr>
          <a:xfrm>
            <a:off x="7531234" y="3287566"/>
            <a:ext cx="3874703" cy="587469"/>
          </a:xfrm>
          <a:prstGeom prst="rect">
            <a:avLst/>
          </a:prstGeom>
        </p:spPr>
        <p:txBody>
          <a:bodyPr wrap="square">
            <a:spAutoFit/>
          </a:bodyPr>
          <a:lstStyle/>
          <a:p>
            <a:pPr marL="285750" indent="-285750" algn="just" eaLnBrk="1" hangingPunct="1">
              <a:lnSpc>
                <a:spcPct val="120000"/>
              </a:lnSpc>
              <a:buFont typeface="Wingdings" panose="05000000000000000000" pitchFamily="2" charset="2"/>
              <a:buChar char="l"/>
            </a:pPr>
            <a:r>
              <a:rPr lang="zh-CN" altLang="en-US" sz="1400">
                <a:latin typeface="+mj-ea"/>
                <a:ea typeface="+mj-ea"/>
              </a:rPr>
              <a:t>批复和选举结果由基层党委报上级党委组织部门备案。</a:t>
            </a:r>
          </a:p>
        </p:txBody>
      </p:sp>
      <p:sp>
        <p:nvSpPr>
          <p:cNvPr id="63" name="矩形 62"/>
          <p:cNvSpPr/>
          <p:nvPr/>
        </p:nvSpPr>
        <p:spPr>
          <a:xfrm>
            <a:off x="7531234" y="4620105"/>
            <a:ext cx="3874703" cy="328936"/>
          </a:xfrm>
          <a:prstGeom prst="rect">
            <a:avLst/>
          </a:prstGeom>
        </p:spPr>
        <p:txBody>
          <a:bodyPr wrap="square">
            <a:spAutoFit/>
          </a:bodyPr>
          <a:lstStyle/>
          <a:p>
            <a:pPr marL="285750" indent="-285750" algn="just" eaLnBrk="1" hangingPunct="1">
              <a:lnSpc>
                <a:spcPct val="120000"/>
              </a:lnSpc>
              <a:buFont typeface="Wingdings" panose="05000000000000000000" pitchFamily="2" charset="2"/>
              <a:buChar char="l"/>
            </a:pPr>
            <a:r>
              <a:rPr lang="zh-CN" altLang="en-US" sz="1400">
                <a:latin typeface="+mj-ea"/>
                <a:ea typeface="+mj-ea"/>
              </a:rPr>
              <a:t>党支部委员会开始工作，履行自己职责</a:t>
            </a:r>
          </a:p>
        </p:txBody>
      </p:sp>
      <p:sp>
        <p:nvSpPr>
          <p:cNvPr id="2" name="矩形 1"/>
          <p:cNvSpPr/>
          <p:nvPr/>
        </p:nvSpPr>
        <p:spPr>
          <a:xfrm>
            <a:off x="1386963" y="5503817"/>
            <a:ext cx="8732459" cy="924612"/>
          </a:xfrm>
          <a:prstGeom prst="rect">
            <a:avLst/>
          </a:prstGeom>
        </p:spPr>
        <p:txBody>
          <a:bodyPr wrap="square">
            <a:spAutoFit/>
          </a:bodyPr>
          <a:lstStyle/>
          <a:p>
            <a:pPr marL="342900" indent="-342900" algn="just" eaLnBrk="1" hangingPunct="1">
              <a:lnSpc>
                <a:spcPct val="120000"/>
              </a:lnSpc>
              <a:spcAft>
                <a:spcPts val="1000"/>
              </a:spcAft>
              <a:buFont typeface="Wingdings" panose="05000000000000000000" pitchFamily="2" charset="2"/>
              <a:buChar char="l"/>
            </a:pPr>
            <a:r>
              <a:rPr lang="zh-CN" altLang="zh-CN" sz="2000" b="1" kern="0">
                <a:solidFill>
                  <a:schemeClr val="accent1"/>
                </a:solidFill>
                <a:latin typeface="仿宋_GB2312" panose="02010609030101010101" pitchFamily="49" charset="-122"/>
                <a:ea typeface="微软雅黑" panose="020B0503020204020204" pitchFamily="34" charset="-122"/>
              </a:rPr>
              <a:t>根据工作需要，上级党委可以直接作出在基层单位成立党支部的决定。</a:t>
            </a:r>
            <a:endParaRPr lang="en-US" altLang="zh-CN" sz="2000" b="1" kern="0">
              <a:solidFill>
                <a:schemeClr val="accent1"/>
              </a:solidFill>
              <a:latin typeface="仿宋_GB2312" panose="02010609030101010101" pitchFamily="49" charset="-122"/>
              <a:ea typeface="微软雅黑" panose="020B0503020204020204" pitchFamily="34" charset="-122"/>
            </a:endParaRPr>
          </a:p>
          <a:p>
            <a:pPr marL="342900" indent="-342900" algn="just" eaLnBrk="1" hangingPunct="1">
              <a:lnSpc>
                <a:spcPct val="120000"/>
              </a:lnSpc>
              <a:spcAft>
                <a:spcPts val="1000"/>
              </a:spcAft>
              <a:buFont typeface="Wingdings" panose="05000000000000000000" pitchFamily="2" charset="2"/>
              <a:buChar char="l"/>
            </a:pPr>
            <a:r>
              <a:rPr lang="zh-CN" altLang="en-US" sz="2000" b="1" kern="0">
                <a:solidFill>
                  <a:schemeClr val="accent1"/>
                </a:solidFill>
                <a:latin typeface="仿宋_GB2312" panose="02010609030101010101" pitchFamily="49" charset="-122"/>
                <a:ea typeface="微软雅黑" panose="020B0503020204020204" pitchFamily="34" charset="-122"/>
              </a:rPr>
              <a:t>不再符合设立条件的党支部，上级党组织应当及时予以调整或者撒销。</a:t>
            </a:r>
            <a:endParaRPr lang="zh-CN" altLang="zh-CN" sz="2000" b="1" kern="0">
              <a:solidFill>
                <a:schemeClr val="accent1"/>
              </a:solidFill>
              <a:latin typeface="仿宋_GB2312" panose="02010609030101010101" pitchFamily="49"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6498"/>
    </mc:Choice>
    <mc:Fallback xmlns="">
      <p:transition advClick="0" advTm="64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anim calcmode="lin" valueType="num">
                                      <p:cBhvr>
                                        <p:cTn id="8" dur="500" fill="hold"/>
                                        <p:tgtEl>
                                          <p:spTgt spid="44"/>
                                        </p:tgtEl>
                                        <p:attrNameLst>
                                          <p:attrName>ppt_x</p:attrName>
                                        </p:attrNameLst>
                                      </p:cBhvr>
                                      <p:tavLst>
                                        <p:tav tm="0">
                                          <p:val>
                                            <p:strVal val="#ppt_x"/>
                                          </p:val>
                                        </p:tav>
                                        <p:tav tm="100000">
                                          <p:val>
                                            <p:strVal val="#ppt_x"/>
                                          </p:val>
                                        </p:tav>
                                      </p:tavLst>
                                    </p:anim>
                                    <p:anim calcmode="lin" valueType="num">
                                      <p:cBhvr>
                                        <p:cTn id="9" dur="5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44"/>
                                        </p:tgtEl>
                                      </p:cBhvr>
                                    </p:animEffect>
                                    <p:animScale>
                                      <p:cBhvr>
                                        <p:cTn id="13" dur="250" autoRev="1" fill="hold"/>
                                        <p:tgtEl>
                                          <p:spTgt spid="44"/>
                                        </p:tgtEl>
                                      </p:cBhvr>
                                      <p:by x="105000" y="105000"/>
                                    </p:animScale>
                                  </p:childTnLst>
                                </p:cTn>
                              </p:par>
                              <p:par>
                                <p:cTn id="14" presetID="42" presetClass="entr" presetSubtype="0" fill="hold" grpId="0"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anim calcmode="lin" valueType="num">
                                      <p:cBhvr>
                                        <p:cTn id="17" dur="500" fill="hold"/>
                                        <p:tgtEl>
                                          <p:spTgt spid="51"/>
                                        </p:tgtEl>
                                        <p:attrNameLst>
                                          <p:attrName>ppt_x</p:attrName>
                                        </p:attrNameLst>
                                      </p:cBhvr>
                                      <p:tavLst>
                                        <p:tav tm="0">
                                          <p:val>
                                            <p:strVal val="#ppt_x"/>
                                          </p:val>
                                        </p:tav>
                                        <p:tav tm="100000">
                                          <p:val>
                                            <p:strVal val="#ppt_x"/>
                                          </p:val>
                                        </p:tav>
                                      </p:tavLst>
                                    </p:anim>
                                    <p:anim calcmode="lin" valueType="num">
                                      <p:cBhvr>
                                        <p:cTn id="18" dur="500" fill="hold"/>
                                        <p:tgtEl>
                                          <p:spTgt spid="51"/>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p:cTn id="22" dur="500" fill="hold"/>
                                        <p:tgtEl>
                                          <p:spTgt spid="52"/>
                                        </p:tgtEl>
                                        <p:attrNameLst>
                                          <p:attrName>ppt_w</p:attrName>
                                        </p:attrNameLst>
                                      </p:cBhvr>
                                      <p:tavLst>
                                        <p:tav tm="0">
                                          <p:val>
                                            <p:fltVal val="0"/>
                                          </p:val>
                                        </p:tav>
                                        <p:tav tm="100000">
                                          <p:val>
                                            <p:strVal val="#ppt_w"/>
                                          </p:val>
                                        </p:tav>
                                      </p:tavLst>
                                    </p:anim>
                                    <p:anim calcmode="lin" valueType="num">
                                      <p:cBhvr>
                                        <p:cTn id="23" dur="500" fill="hold"/>
                                        <p:tgtEl>
                                          <p:spTgt spid="52"/>
                                        </p:tgtEl>
                                        <p:attrNameLst>
                                          <p:attrName>ppt_h</p:attrName>
                                        </p:attrNameLst>
                                      </p:cBhvr>
                                      <p:tavLst>
                                        <p:tav tm="0">
                                          <p:val>
                                            <p:fltVal val="0"/>
                                          </p:val>
                                        </p:tav>
                                        <p:tav tm="100000">
                                          <p:val>
                                            <p:strVal val="#ppt_h"/>
                                          </p:val>
                                        </p:tav>
                                      </p:tavLst>
                                    </p:anim>
                                    <p:animEffect transition="in" filter="fade">
                                      <p:cBhvr>
                                        <p:cTn id="24" dur="500"/>
                                        <p:tgtEl>
                                          <p:spTgt spid="5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500" fill="hold"/>
                                        <p:tgtEl>
                                          <p:spTgt spid="53"/>
                                        </p:tgtEl>
                                        <p:attrNameLst>
                                          <p:attrName>ppt_w</p:attrName>
                                        </p:attrNameLst>
                                      </p:cBhvr>
                                      <p:tavLst>
                                        <p:tav tm="0">
                                          <p:val>
                                            <p:fltVal val="0"/>
                                          </p:val>
                                        </p:tav>
                                        <p:tav tm="100000">
                                          <p:val>
                                            <p:strVal val="#ppt_w"/>
                                          </p:val>
                                        </p:tav>
                                      </p:tavLst>
                                    </p:anim>
                                    <p:anim calcmode="lin" valueType="num">
                                      <p:cBhvr>
                                        <p:cTn id="28" dur="500" fill="hold"/>
                                        <p:tgtEl>
                                          <p:spTgt spid="53"/>
                                        </p:tgtEl>
                                        <p:attrNameLst>
                                          <p:attrName>ppt_h</p:attrName>
                                        </p:attrNameLst>
                                      </p:cBhvr>
                                      <p:tavLst>
                                        <p:tav tm="0">
                                          <p:val>
                                            <p:fltVal val="0"/>
                                          </p:val>
                                        </p:tav>
                                        <p:tav tm="100000">
                                          <p:val>
                                            <p:strVal val="#ppt_h"/>
                                          </p:val>
                                        </p:tav>
                                      </p:tavLst>
                                    </p:anim>
                                    <p:animEffect transition="in" filter="fade">
                                      <p:cBhvr>
                                        <p:cTn id="29" dur="500"/>
                                        <p:tgtEl>
                                          <p:spTgt spid="53"/>
                                        </p:tgtEl>
                                      </p:cBhvr>
                                    </p:animEffect>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childTnLst>
                          </p:cTn>
                        </p:par>
                        <p:par>
                          <p:cTn id="34" fill="hold">
                            <p:stCondLst>
                              <p:cond delay="2000"/>
                            </p:stCondLst>
                            <p:childTnLst>
                              <p:par>
                                <p:cTn id="35" presetID="2" presetClass="entr" presetSubtype="2" fill="hold" grpId="0" nodeType="after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additive="base">
                                        <p:cTn id="37" dur="500" fill="hold"/>
                                        <p:tgtEl>
                                          <p:spTgt spid="54"/>
                                        </p:tgtEl>
                                        <p:attrNameLst>
                                          <p:attrName>ppt_x</p:attrName>
                                        </p:attrNameLst>
                                      </p:cBhvr>
                                      <p:tavLst>
                                        <p:tav tm="0">
                                          <p:val>
                                            <p:strVal val="1+#ppt_w/2"/>
                                          </p:val>
                                        </p:tav>
                                        <p:tav tm="100000">
                                          <p:val>
                                            <p:strVal val="#ppt_x"/>
                                          </p:val>
                                        </p:tav>
                                      </p:tavLst>
                                    </p:anim>
                                    <p:anim calcmode="lin" valueType="num">
                                      <p:cBhvr additive="base">
                                        <p:cTn id="38" dur="500" fill="hold"/>
                                        <p:tgtEl>
                                          <p:spTgt spid="54"/>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100"/>
                                  </p:stCondLst>
                                  <p:childTnLst>
                                    <p:set>
                                      <p:cBhvr>
                                        <p:cTn id="40" dur="1" fill="hold">
                                          <p:stCondLst>
                                            <p:cond delay="0"/>
                                          </p:stCondLst>
                                        </p:cTn>
                                        <p:tgtEl>
                                          <p:spTgt spid="55"/>
                                        </p:tgtEl>
                                        <p:attrNameLst>
                                          <p:attrName>style.visibility</p:attrName>
                                        </p:attrNameLst>
                                      </p:cBhvr>
                                      <p:to>
                                        <p:strVal val="visible"/>
                                      </p:to>
                                    </p:set>
                                    <p:anim calcmode="lin" valueType="num">
                                      <p:cBhvr additive="base">
                                        <p:cTn id="41" dur="500" fill="hold"/>
                                        <p:tgtEl>
                                          <p:spTgt spid="55"/>
                                        </p:tgtEl>
                                        <p:attrNameLst>
                                          <p:attrName>ppt_x</p:attrName>
                                        </p:attrNameLst>
                                      </p:cBhvr>
                                      <p:tavLst>
                                        <p:tav tm="0">
                                          <p:val>
                                            <p:strVal val="1+#ppt_w/2"/>
                                          </p:val>
                                        </p:tav>
                                        <p:tav tm="100000">
                                          <p:val>
                                            <p:strVal val="#ppt_x"/>
                                          </p:val>
                                        </p:tav>
                                      </p:tavLst>
                                    </p:anim>
                                    <p:anim calcmode="lin" valueType="num">
                                      <p:cBhvr additive="base">
                                        <p:cTn id="42" dur="500" fill="hold"/>
                                        <p:tgtEl>
                                          <p:spTgt spid="55"/>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300"/>
                                  </p:stCondLst>
                                  <p:childTnLst>
                                    <p:set>
                                      <p:cBhvr>
                                        <p:cTn id="44" dur="1" fill="hold">
                                          <p:stCondLst>
                                            <p:cond delay="0"/>
                                          </p:stCondLst>
                                        </p:cTn>
                                        <p:tgtEl>
                                          <p:spTgt spid="57"/>
                                        </p:tgtEl>
                                        <p:attrNameLst>
                                          <p:attrName>style.visibility</p:attrName>
                                        </p:attrNameLst>
                                      </p:cBhvr>
                                      <p:to>
                                        <p:strVal val="visible"/>
                                      </p:to>
                                    </p:set>
                                    <p:anim calcmode="lin" valueType="num">
                                      <p:cBhvr additive="base">
                                        <p:cTn id="45" dur="500" fill="hold"/>
                                        <p:tgtEl>
                                          <p:spTgt spid="57"/>
                                        </p:tgtEl>
                                        <p:attrNameLst>
                                          <p:attrName>ppt_x</p:attrName>
                                        </p:attrNameLst>
                                      </p:cBhvr>
                                      <p:tavLst>
                                        <p:tav tm="0">
                                          <p:val>
                                            <p:strVal val="1+#ppt_w/2"/>
                                          </p:val>
                                        </p:tav>
                                        <p:tav tm="100000">
                                          <p:val>
                                            <p:strVal val="#ppt_x"/>
                                          </p:val>
                                        </p:tav>
                                      </p:tavLst>
                                    </p:anim>
                                    <p:anim calcmode="lin" valueType="num">
                                      <p:cBhvr additive="base">
                                        <p:cTn id="46" dur="500" fill="hold"/>
                                        <p:tgtEl>
                                          <p:spTgt spid="57"/>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400"/>
                                  </p:stCondLst>
                                  <p:childTnLst>
                                    <p:set>
                                      <p:cBhvr>
                                        <p:cTn id="48" dur="1" fill="hold">
                                          <p:stCondLst>
                                            <p:cond delay="0"/>
                                          </p:stCondLst>
                                        </p:cTn>
                                        <p:tgtEl>
                                          <p:spTgt spid="58"/>
                                        </p:tgtEl>
                                        <p:attrNameLst>
                                          <p:attrName>style.visibility</p:attrName>
                                        </p:attrNameLst>
                                      </p:cBhvr>
                                      <p:to>
                                        <p:strVal val="visible"/>
                                      </p:to>
                                    </p:set>
                                    <p:anim calcmode="lin" valueType="num">
                                      <p:cBhvr additive="base">
                                        <p:cTn id="49" dur="500" fill="hold"/>
                                        <p:tgtEl>
                                          <p:spTgt spid="58"/>
                                        </p:tgtEl>
                                        <p:attrNameLst>
                                          <p:attrName>ppt_x</p:attrName>
                                        </p:attrNameLst>
                                      </p:cBhvr>
                                      <p:tavLst>
                                        <p:tav tm="0">
                                          <p:val>
                                            <p:strVal val="1+#ppt_w/2"/>
                                          </p:val>
                                        </p:tav>
                                        <p:tav tm="100000">
                                          <p:val>
                                            <p:strVal val="#ppt_x"/>
                                          </p:val>
                                        </p:tav>
                                      </p:tavLst>
                                    </p:anim>
                                    <p:anim calcmode="lin" valueType="num">
                                      <p:cBhvr additive="base">
                                        <p:cTn id="50" dur="500" fill="hold"/>
                                        <p:tgtEl>
                                          <p:spTgt spid="58"/>
                                        </p:tgtEl>
                                        <p:attrNameLst>
                                          <p:attrName>ppt_y</p:attrName>
                                        </p:attrNameLst>
                                      </p:cBhvr>
                                      <p:tavLst>
                                        <p:tav tm="0">
                                          <p:val>
                                            <p:strVal val="#ppt_y"/>
                                          </p:val>
                                        </p:tav>
                                        <p:tav tm="100000">
                                          <p:val>
                                            <p:strVal val="#ppt_y"/>
                                          </p:val>
                                        </p:tav>
                                      </p:tavLst>
                                    </p:anim>
                                  </p:childTnLst>
                                </p:cTn>
                              </p:par>
                            </p:childTnLst>
                          </p:cTn>
                        </p:par>
                        <p:par>
                          <p:cTn id="51" fill="hold">
                            <p:stCondLst>
                              <p:cond delay="2500"/>
                            </p:stCondLst>
                            <p:childTnLst>
                              <p:par>
                                <p:cTn id="52" presetID="2" presetClass="entr" presetSubtype="2" fill="hold" grpId="0" nodeType="after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additive="base">
                                        <p:cTn id="54" dur="500" fill="hold"/>
                                        <p:tgtEl>
                                          <p:spTgt spid="59"/>
                                        </p:tgtEl>
                                        <p:attrNameLst>
                                          <p:attrName>ppt_x</p:attrName>
                                        </p:attrNameLst>
                                      </p:cBhvr>
                                      <p:tavLst>
                                        <p:tav tm="0">
                                          <p:val>
                                            <p:strVal val="1+#ppt_w/2"/>
                                          </p:val>
                                        </p:tav>
                                        <p:tav tm="100000">
                                          <p:val>
                                            <p:strVal val="#ppt_x"/>
                                          </p:val>
                                        </p:tav>
                                      </p:tavLst>
                                    </p:anim>
                                    <p:anim calcmode="lin" valueType="num">
                                      <p:cBhvr additive="base">
                                        <p:cTn id="55" dur="500" fill="hold"/>
                                        <p:tgtEl>
                                          <p:spTgt spid="59"/>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100"/>
                                  </p:stCondLst>
                                  <p:childTnLst>
                                    <p:set>
                                      <p:cBhvr>
                                        <p:cTn id="57" dur="1" fill="hold">
                                          <p:stCondLst>
                                            <p:cond delay="0"/>
                                          </p:stCondLst>
                                        </p:cTn>
                                        <p:tgtEl>
                                          <p:spTgt spid="60"/>
                                        </p:tgtEl>
                                        <p:attrNameLst>
                                          <p:attrName>style.visibility</p:attrName>
                                        </p:attrNameLst>
                                      </p:cBhvr>
                                      <p:to>
                                        <p:strVal val="visible"/>
                                      </p:to>
                                    </p:set>
                                    <p:anim calcmode="lin" valueType="num">
                                      <p:cBhvr additive="base">
                                        <p:cTn id="58" dur="500" fill="hold"/>
                                        <p:tgtEl>
                                          <p:spTgt spid="60"/>
                                        </p:tgtEl>
                                        <p:attrNameLst>
                                          <p:attrName>ppt_x</p:attrName>
                                        </p:attrNameLst>
                                      </p:cBhvr>
                                      <p:tavLst>
                                        <p:tav tm="0">
                                          <p:val>
                                            <p:strVal val="1+#ppt_w/2"/>
                                          </p:val>
                                        </p:tav>
                                        <p:tav tm="100000">
                                          <p:val>
                                            <p:strVal val="#ppt_x"/>
                                          </p:val>
                                        </p:tav>
                                      </p:tavLst>
                                    </p:anim>
                                    <p:anim calcmode="lin" valueType="num">
                                      <p:cBhvr additive="base">
                                        <p:cTn id="59" dur="500" fill="hold"/>
                                        <p:tgtEl>
                                          <p:spTgt spid="60"/>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300"/>
                                  </p:stCondLst>
                                  <p:childTnLst>
                                    <p:set>
                                      <p:cBhvr>
                                        <p:cTn id="61" dur="1" fill="hold">
                                          <p:stCondLst>
                                            <p:cond delay="0"/>
                                          </p:stCondLst>
                                        </p:cTn>
                                        <p:tgtEl>
                                          <p:spTgt spid="62"/>
                                        </p:tgtEl>
                                        <p:attrNameLst>
                                          <p:attrName>style.visibility</p:attrName>
                                        </p:attrNameLst>
                                      </p:cBhvr>
                                      <p:to>
                                        <p:strVal val="visible"/>
                                      </p:to>
                                    </p:set>
                                    <p:anim calcmode="lin" valueType="num">
                                      <p:cBhvr additive="base">
                                        <p:cTn id="62" dur="500" fill="hold"/>
                                        <p:tgtEl>
                                          <p:spTgt spid="62"/>
                                        </p:tgtEl>
                                        <p:attrNameLst>
                                          <p:attrName>ppt_x</p:attrName>
                                        </p:attrNameLst>
                                      </p:cBhvr>
                                      <p:tavLst>
                                        <p:tav tm="0">
                                          <p:val>
                                            <p:strVal val="1+#ppt_w/2"/>
                                          </p:val>
                                        </p:tav>
                                        <p:tav tm="100000">
                                          <p:val>
                                            <p:strVal val="#ppt_x"/>
                                          </p:val>
                                        </p:tav>
                                      </p:tavLst>
                                    </p:anim>
                                    <p:anim calcmode="lin" valueType="num">
                                      <p:cBhvr additive="base">
                                        <p:cTn id="63" dur="500" fill="hold"/>
                                        <p:tgtEl>
                                          <p:spTgt spid="62"/>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400"/>
                                  </p:stCondLst>
                                  <p:childTnLst>
                                    <p:set>
                                      <p:cBhvr>
                                        <p:cTn id="65" dur="1" fill="hold">
                                          <p:stCondLst>
                                            <p:cond delay="0"/>
                                          </p:stCondLst>
                                        </p:cTn>
                                        <p:tgtEl>
                                          <p:spTgt spid="63"/>
                                        </p:tgtEl>
                                        <p:attrNameLst>
                                          <p:attrName>style.visibility</p:attrName>
                                        </p:attrNameLst>
                                      </p:cBhvr>
                                      <p:to>
                                        <p:strVal val="visible"/>
                                      </p:to>
                                    </p:set>
                                    <p:anim calcmode="lin" valueType="num">
                                      <p:cBhvr additive="base">
                                        <p:cTn id="66" dur="500" fill="hold"/>
                                        <p:tgtEl>
                                          <p:spTgt spid="63"/>
                                        </p:tgtEl>
                                        <p:attrNameLst>
                                          <p:attrName>ppt_x</p:attrName>
                                        </p:attrNameLst>
                                      </p:cBhvr>
                                      <p:tavLst>
                                        <p:tav tm="0">
                                          <p:val>
                                            <p:strVal val="1+#ppt_w/2"/>
                                          </p:val>
                                        </p:tav>
                                        <p:tav tm="100000">
                                          <p:val>
                                            <p:strVal val="#ppt_x"/>
                                          </p:val>
                                        </p:tav>
                                      </p:tavLst>
                                    </p:anim>
                                    <p:anim calcmode="lin" valueType="num">
                                      <p:cBhvr additive="base">
                                        <p:cTn id="67" dur="500" fill="hold"/>
                                        <p:tgtEl>
                                          <p:spTgt spid="63"/>
                                        </p:tgtEl>
                                        <p:attrNameLst>
                                          <p:attrName>ppt_y</p:attrName>
                                        </p:attrNameLst>
                                      </p:cBhvr>
                                      <p:tavLst>
                                        <p:tav tm="0">
                                          <p:val>
                                            <p:strVal val="#ppt_y"/>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fade">
                                      <p:cBhvr>
                                        <p:cTn id="71" dur="500"/>
                                        <p:tgtEl>
                                          <p:spTgt spid="2"/>
                                        </p:tgtEl>
                                      </p:cBhvr>
                                    </p:animEffect>
                                    <p:anim calcmode="lin" valueType="num">
                                      <p:cBhvr>
                                        <p:cTn id="72" dur="500" fill="hold"/>
                                        <p:tgtEl>
                                          <p:spTgt spid="2"/>
                                        </p:tgtEl>
                                        <p:attrNameLst>
                                          <p:attrName>ppt_x</p:attrName>
                                        </p:attrNameLst>
                                      </p:cBhvr>
                                      <p:tavLst>
                                        <p:tav tm="0">
                                          <p:val>
                                            <p:strVal val="#ppt_x"/>
                                          </p:val>
                                        </p:tav>
                                        <p:tav tm="100000">
                                          <p:val>
                                            <p:strVal val="#ppt_x"/>
                                          </p:val>
                                        </p:tav>
                                      </p:tavLst>
                                    </p:anim>
                                    <p:anim calcmode="lin" valueType="num">
                                      <p:cBhvr>
                                        <p:cTn id="7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p:bldP spid="53" grpId="0"/>
      <p:bldP spid="54" grpId="0" animBg="1"/>
      <p:bldP spid="55" grpId="0" animBg="1"/>
      <p:bldP spid="57" grpId="0" animBg="1"/>
      <p:bldP spid="58" grpId="0" animBg="1"/>
      <p:bldP spid="59" grpId="0"/>
      <p:bldP spid="60" grpId="0"/>
      <p:bldP spid="62" grpId="0"/>
      <p:bldP spid="63"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38"/>
          <p:cNvSpPr txBox="1"/>
          <p:nvPr/>
        </p:nvSpPr>
        <p:spPr>
          <a:xfrm>
            <a:off x="4636835" y="2687869"/>
            <a:ext cx="3057247" cy="584775"/>
          </a:xfrm>
          <a:prstGeom prst="rect">
            <a:avLst/>
          </a:prstGeom>
          <a:noFill/>
        </p:spPr>
        <p:txBody>
          <a:bodyPr wrap="none" rtlCol="0">
            <a:spAutoFit/>
          </a:bodyPr>
          <a:lstStyle/>
          <a:p>
            <a:pPr fontAlgn="auto"/>
            <a:r>
              <a:rPr lang="zh-CN" altLang="en-US" sz="3200" b="1" noProof="1">
                <a:latin typeface="+mj-ea"/>
                <a:ea typeface="+mj-ea"/>
                <a:cs typeface="华文细黑" panose="02010600040101010101" charset="-122"/>
              </a:rPr>
              <a:t>临时党支部设置</a:t>
            </a:r>
          </a:p>
        </p:txBody>
      </p:sp>
      <p:sp>
        <p:nvSpPr>
          <p:cNvPr id="40" name="任意多边形: 形状 39"/>
          <p:cNvSpPr/>
          <p:nvPr/>
        </p:nvSpPr>
        <p:spPr bwMode="auto">
          <a:xfrm>
            <a:off x="5293614" y="1036041"/>
            <a:ext cx="1743691" cy="1543412"/>
          </a:xfrm>
          <a:custGeom>
            <a:avLst/>
            <a:gdLst>
              <a:gd name="connsiteX0" fmla="*/ 851924 w 1743691"/>
              <a:gd name="connsiteY0" fmla="*/ 524380 h 1543412"/>
              <a:gd name="connsiteX1" fmla="*/ 947354 w 1743691"/>
              <a:gd name="connsiteY1" fmla="*/ 765080 h 1543412"/>
              <a:gd name="connsiteX2" fmla="*/ 827167 w 1743691"/>
              <a:gd name="connsiteY2" fmla="*/ 643601 h 1543412"/>
              <a:gd name="connsiteX3" fmla="*/ 871280 w 1743691"/>
              <a:gd name="connsiteY3" fmla="*/ 597087 h 1543412"/>
              <a:gd name="connsiteX4" fmla="*/ 845622 w 1743691"/>
              <a:gd name="connsiteY4" fmla="*/ 570894 h 1543412"/>
              <a:gd name="connsiteX5" fmla="*/ 788455 w 1743691"/>
              <a:gd name="connsiteY5" fmla="*/ 581281 h 1543412"/>
              <a:gd name="connsiteX6" fmla="*/ 698877 w 1743691"/>
              <a:gd name="connsiteY6" fmla="*/ 672503 h 1543412"/>
              <a:gd name="connsiteX7" fmla="*/ 749743 w 1743691"/>
              <a:gd name="connsiteY7" fmla="*/ 722630 h 1543412"/>
              <a:gd name="connsiteX8" fmla="*/ 782153 w 1743691"/>
              <a:gd name="connsiteY8" fmla="*/ 689212 h 1543412"/>
              <a:gd name="connsiteX9" fmla="*/ 901439 w 1743691"/>
              <a:gd name="connsiteY9" fmla="*/ 809788 h 1543412"/>
              <a:gd name="connsiteX10" fmla="*/ 701578 w 1743691"/>
              <a:gd name="connsiteY10" fmla="*/ 771402 h 1543412"/>
              <a:gd name="connsiteX11" fmla="*/ 675470 w 1743691"/>
              <a:gd name="connsiteY11" fmla="*/ 798046 h 1543412"/>
              <a:gd name="connsiteX12" fmla="*/ 702028 w 1743691"/>
              <a:gd name="connsiteY12" fmla="*/ 829206 h 1543412"/>
              <a:gd name="connsiteX13" fmla="*/ 670068 w 1743691"/>
              <a:gd name="connsiteY13" fmla="*/ 872559 h 1543412"/>
              <a:gd name="connsiteX14" fmla="*/ 706530 w 1743691"/>
              <a:gd name="connsiteY14" fmla="*/ 878881 h 1543412"/>
              <a:gd name="connsiteX15" fmla="*/ 721384 w 1743691"/>
              <a:gd name="connsiteY15" fmla="*/ 846818 h 1543412"/>
              <a:gd name="connsiteX16" fmla="*/ 948704 w 1743691"/>
              <a:gd name="connsiteY16" fmla="*/ 854495 h 1543412"/>
              <a:gd name="connsiteX17" fmla="*/ 982014 w 1743691"/>
              <a:gd name="connsiteY17" fmla="*/ 885655 h 1543412"/>
              <a:gd name="connsiteX18" fmla="*/ 1025227 w 1743691"/>
              <a:gd name="connsiteY18" fmla="*/ 844109 h 1543412"/>
              <a:gd name="connsiteX19" fmla="*/ 992817 w 1743691"/>
              <a:gd name="connsiteY19" fmla="*/ 810239 h 1543412"/>
              <a:gd name="connsiteX20" fmla="*/ 851924 w 1743691"/>
              <a:gd name="connsiteY20" fmla="*/ 524380 h 1543412"/>
              <a:gd name="connsiteX21" fmla="*/ 881635 w 1743691"/>
              <a:gd name="connsiteY21" fmla="*/ 292468 h 1543412"/>
              <a:gd name="connsiteX22" fmla="*/ 1486005 w 1743691"/>
              <a:gd name="connsiteY22" fmla="*/ 831415 h 1543412"/>
              <a:gd name="connsiteX23" fmla="*/ 1486005 w 1743691"/>
              <a:gd name="connsiteY23" fmla="*/ 1493968 h 1543412"/>
              <a:gd name="connsiteX24" fmla="*/ 1441420 w 1743691"/>
              <a:gd name="connsiteY24" fmla="*/ 1538468 h 1543412"/>
              <a:gd name="connsiteX25" fmla="*/ 1010435 w 1743691"/>
              <a:gd name="connsiteY25" fmla="*/ 1538468 h 1543412"/>
              <a:gd name="connsiteX26" fmla="*/ 1010435 w 1743691"/>
              <a:gd name="connsiteY26" fmla="*/ 1182468 h 1543412"/>
              <a:gd name="connsiteX27" fmla="*/ 946035 w 1743691"/>
              <a:gd name="connsiteY27" fmla="*/ 1123135 h 1543412"/>
              <a:gd name="connsiteX28" fmla="*/ 762742 w 1743691"/>
              <a:gd name="connsiteY28" fmla="*/ 1123135 h 1543412"/>
              <a:gd name="connsiteX29" fmla="*/ 713203 w 1743691"/>
              <a:gd name="connsiteY29" fmla="*/ 1182468 h 1543412"/>
              <a:gd name="connsiteX30" fmla="*/ 713203 w 1743691"/>
              <a:gd name="connsiteY30" fmla="*/ 1543412 h 1543412"/>
              <a:gd name="connsiteX31" fmla="*/ 272307 w 1743691"/>
              <a:gd name="connsiteY31" fmla="*/ 1543412 h 1543412"/>
              <a:gd name="connsiteX32" fmla="*/ 237632 w 1743691"/>
              <a:gd name="connsiteY32" fmla="*/ 1503857 h 1543412"/>
              <a:gd name="connsiteX33" fmla="*/ 237632 w 1743691"/>
              <a:gd name="connsiteY33" fmla="*/ 831415 h 1543412"/>
              <a:gd name="connsiteX34" fmla="*/ 1366978 w 1743691"/>
              <a:gd name="connsiteY34" fmla="*/ 178026 h 1543412"/>
              <a:gd name="connsiteX35" fmla="*/ 1535465 w 1743691"/>
              <a:gd name="connsiteY35" fmla="*/ 178026 h 1543412"/>
              <a:gd name="connsiteX36" fmla="*/ 1535465 w 1743691"/>
              <a:gd name="connsiteY36" fmla="*/ 529306 h 1543412"/>
              <a:gd name="connsiteX37" fmla="*/ 1366978 w 1743691"/>
              <a:gd name="connsiteY37" fmla="*/ 385826 h 1543412"/>
              <a:gd name="connsiteX38" fmla="*/ 886705 w 1743691"/>
              <a:gd name="connsiteY38" fmla="*/ 0 h 1543412"/>
              <a:gd name="connsiteX39" fmla="*/ 1743691 w 1743691"/>
              <a:gd name="connsiteY39" fmla="*/ 776701 h 1543412"/>
              <a:gd name="connsiteX40" fmla="*/ 1555451 w 1743691"/>
              <a:gd name="connsiteY40" fmla="*/ 776701 h 1543412"/>
              <a:gd name="connsiteX41" fmla="*/ 886705 w 1743691"/>
              <a:gd name="connsiteY41" fmla="*/ 178097 h 1543412"/>
              <a:gd name="connsiteX42" fmla="*/ 173379 w 1743691"/>
              <a:gd name="connsiteY42" fmla="*/ 781646 h 1543412"/>
              <a:gd name="connsiteX43" fmla="*/ 0 w 1743691"/>
              <a:gd name="connsiteY43" fmla="*/ 781646 h 1543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743691" h="1543412">
                <a:moveTo>
                  <a:pt x="851924" y="524380"/>
                </a:moveTo>
                <a:cubicBezTo>
                  <a:pt x="955456" y="575862"/>
                  <a:pt x="991917" y="689212"/>
                  <a:pt x="947354" y="765080"/>
                </a:cubicBezTo>
                <a:lnTo>
                  <a:pt x="827167" y="643601"/>
                </a:lnTo>
                <a:lnTo>
                  <a:pt x="871280" y="597087"/>
                </a:lnTo>
                <a:lnTo>
                  <a:pt x="845622" y="570894"/>
                </a:lnTo>
                <a:cubicBezTo>
                  <a:pt x="821765" y="588506"/>
                  <a:pt x="801059" y="587603"/>
                  <a:pt x="788455" y="581281"/>
                </a:cubicBezTo>
                <a:lnTo>
                  <a:pt x="698877" y="672503"/>
                </a:lnTo>
                <a:lnTo>
                  <a:pt x="749743" y="722630"/>
                </a:lnTo>
                <a:lnTo>
                  <a:pt x="782153" y="689212"/>
                </a:lnTo>
                <a:lnTo>
                  <a:pt x="901439" y="809788"/>
                </a:lnTo>
                <a:cubicBezTo>
                  <a:pt x="819514" y="849528"/>
                  <a:pt x="756495" y="818819"/>
                  <a:pt x="701578" y="771402"/>
                </a:cubicBezTo>
                <a:lnTo>
                  <a:pt x="675470" y="798046"/>
                </a:lnTo>
                <a:cubicBezTo>
                  <a:pt x="684023" y="809336"/>
                  <a:pt x="692575" y="819723"/>
                  <a:pt x="702028" y="829206"/>
                </a:cubicBezTo>
                <a:cubicBezTo>
                  <a:pt x="678621" y="824239"/>
                  <a:pt x="655664" y="850431"/>
                  <a:pt x="670068" y="872559"/>
                </a:cubicBezTo>
                <a:cubicBezTo>
                  <a:pt x="678171" y="884752"/>
                  <a:pt x="693026" y="887913"/>
                  <a:pt x="706530" y="878881"/>
                </a:cubicBezTo>
                <a:cubicBezTo>
                  <a:pt x="717783" y="871656"/>
                  <a:pt x="724985" y="858108"/>
                  <a:pt x="721384" y="846818"/>
                </a:cubicBezTo>
                <a:cubicBezTo>
                  <a:pt x="783053" y="896042"/>
                  <a:pt x="862277" y="901461"/>
                  <a:pt x="948704" y="854495"/>
                </a:cubicBezTo>
                <a:lnTo>
                  <a:pt x="982014" y="885655"/>
                </a:lnTo>
                <a:lnTo>
                  <a:pt x="1025227" y="844109"/>
                </a:lnTo>
                <a:lnTo>
                  <a:pt x="992817" y="810239"/>
                </a:lnTo>
                <a:cubicBezTo>
                  <a:pt x="1086446" y="646762"/>
                  <a:pt x="954106" y="529348"/>
                  <a:pt x="851924" y="524380"/>
                </a:cubicBezTo>
                <a:close/>
                <a:moveTo>
                  <a:pt x="881635" y="292468"/>
                </a:moveTo>
                <a:lnTo>
                  <a:pt x="1486005" y="831415"/>
                </a:lnTo>
                <a:lnTo>
                  <a:pt x="1486005" y="1493968"/>
                </a:lnTo>
                <a:cubicBezTo>
                  <a:pt x="1486005" y="1493968"/>
                  <a:pt x="1490959" y="1538468"/>
                  <a:pt x="1441420" y="1538468"/>
                </a:cubicBezTo>
                <a:lnTo>
                  <a:pt x="1010435" y="1538468"/>
                </a:lnTo>
                <a:lnTo>
                  <a:pt x="1010435" y="1182468"/>
                </a:lnTo>
                <a:cubicBezTo>
                  <a:pt x="1010435" y="1182468"/>
                  <a:pt x="1015388" y="1123135"/>
                  <a:pt x="946035" y="1123135"/>
                </a:cubicBezTo>
                <a:lnTo>
                  <a:pt x="762742" y="1123135"/>
                </a:lnTo>
                <a:cubicBezTo>
                  <a:pt x="708249" y="1123135"/>
                  <a:pt x="713203" y="1182468"/>
                  <a:pt x="713203" y="1182468"/>
                </a:cubicBezTo>
                <a:lnTo>
                  <a:pt x="713203" y="1543412"/>
                </a:lnTo>
                <a:cubicBezTo>
                  <a:pt x="713203" y="1543412"/>
                  <a:pt x="321846" y="1543412"/>
                  <a:pt x="272307" y="1543412"/>
                </a:cubicBezTo>
                <a:cubicBezTo>
                  <a:pt x="237632" y="1543412"/>
                  <a:pt x="237632" y="1503857"/>
                  <a:pt x="237632" y="1503857"/>
                </a:cubicBezTo>
                <a:lnTo>
                  <a:pt x="237632" y="831415"/>
                </a:lnTo>
                <a:close/>
                <a:moveTo>
                  <a:pt x="1366978" y="178026"/>
                </a:moveTo>
                <a:lnTo>
                  <a:pt x="1535465" y="178026"/>
                </a:lnTo>
                <a:lnTo>
                  <a:pt x="1535465" y="529306"/>
                </a:lnTo>
                <a:lnTo>
                  <a:pt x="1366978" y="385826"/>
                </a:lnTo>
                <a:close/>
                <a:moveTo>
                  <a:pt x="886705" y="0"/>
                </a:moveTo>
                <a:lnTo>
                  <a:pt x="1743691" y="776701"/>
                </a:lnTo>
                <a:cubicBezTo>
                  <a:pt x="1743691" y="776701"/>
                  <a:pt x="1689202" y="875641"/>
                  <a:pt x="1555451" y="776701"/>
                </a:cubicBezTo>
                <a:lnTo>
                  <a:pt x="886705" y="178097"/>
                </a:lnTo>
                <a:lnTo>
                  <a:pt x="173379" y="781646"/>
                </a:lnTo>
                <a:cubicBezTo>
                  <a:pt x="54490" y="880589"/>
                  <a:pt x="0" y="781646"/>
                  <a:pt x="0" y="781646"/>
                </a:cubicBezTo>
                <a:close/>
              </a:path>
            </a:pathLst>
          </a:custGeom>
          <a:gradFill>
            <a:gsLst>
              <a:gs pos="58000">
                <a:schemeClr val="accent2"/>
              </a:gs>
              <a:gs pos="100000">
                <a:srgbClr val="C80000"/>
              </a:gs>
              <a:gs pos="0">
                <a:srgbClr val="F20000"/>
              </a:gs>
            </a:gsLst>
            <a:lin ang="5400000" scaled="0"/>
          </a:gradFill>
          <a:ln w="12700" cap="flat">
            <a:noFill/>
            <a:prstDash val="solid"/>
            <a:miter lim="800000"/>
          </a:ln>
          <a:effectLst/>
        </p:spPr>
        <p:txBody>
          <a:bodyPr vert="horz" wrap="square" lIns="0" tIns="0" rIns="0" bIns="0" numCol="1" anchor="ctr" anchorCtr="0" compatLnSpc="1"/>
          <a:lstStyle/>
          <a:p>
            <a:pPr algn="ctr"/>
            <a:endParaRPr lang="zh-CN" altLang="en-US">
              <a:solidFill>
                <a:schemeClr val="bg1"/>
              </a:solidFill>
              <a:latin typeface="+mj-ea"/>
              <a:ea typeface="+mj-ea"/>
              <a:cs typeface="+mn-ea"/>
              <a:sym typeface="+mn-lt"/>
            </a:endParaRPr>
          </a:p>
        </p:txBody>
      </p:sp>
      <p:sp>
        <p:nvSpPr>
          <p:cNvPr id="41" name="矩形 40"/>
          <p:cNvSpPr/>
          <p:nvPr/>
        </p:nvSpPr>
        <p:spPr bwMode="auto">
          <a:xfrm>
            <a:off x="1072954" y="3556320"/>
            <a:ext cx="2550750" cy="2619891"/>
          </a:xfrm>
          <a:prstGeom prst="rect">
            <a:avLst/>
          </a:prstGeom>
          <a:gradFill>
            <a:gsLst>
              <a:gs pos="48000">
                <a:srgbClr val="FDFDFD"/>
              </a:gs>
              <a:gs pos="100000">
                <a:schemeClr val="bg2"/>
              </a:gs>
              <a:gs pos="0">
                <a:srgbClr val="FFFFFF"/>
              </a:gs>
            </a:gsLst>
            <a:lin ang="5400000" scaled="0"/>
          </a:gradFill>
          <a:ln w="12700" cap="flat" cmpd="sng" algn="ctr">
            <a:solidFill>
              <a:schemeClr val="accent5">
                <a:lumMod val="40000"/>
                <a:lumOff val="60000"/>
              </a:schemeClr>
            </a:solid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2000">
              <a:solidFill>
                <a:schemeClr val="bg1"/>
              </a:solidFill>
              <a:latin typeface="+mj-ea"/>
              <a:ea typeface="+mj-ea"/>
            </a:endParaRPr>
          </a:p>
        </p:txBody>
      </p:sp>
      <p:sp>
        <p:nvSpPr>
          <p:cNvPr id="42" name="矩形 41"/>
          <p:cNvSpPr/>
          <p:nvPr/>
        </p:nvSpPr>
        <p:spPr bwMode="auto">
          <a:xfrm>
            <a:off x="3801020" y="3556320"/>
            <a:ext cx="4476706" cy="2619891"/>
          </a:xfrm>
          <a:prstGeom prst="rect">
            <a:avLst/>
          </a:prstGeom>
          <a:gradFill>
            <a:gsLst>
              <a:gs pos="48000">
                <a:srgbClr val="FDFDFD"/>
              </a:gs>
              <a:gs pos="100000">
                <a:schemeClr val="bg2"/>
              </a:gs>
              <a:gs pos="0">
                <a:srgbClr val="FFFFFF"/>
              </a:gs>
            </a:gsLst>
            <a:lin ang="5400000" scaled="0"/>
          </a:gradFill>
          <a:ln w="12700" cap="flat" cmpd="sng" algn="ctr">
            <a:solidFill>
              <a:schemeClr val="accent5">
                <a:lumMod val="40000"/>
                <a:lumOff val="60000"/>
              </a:schemeClr>
            </a:solid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2000">
              <a:solidFill>
                <a:schemeClr val="bg1"/>
              </a:solidFill>
              <a:latin typeface="+mj-ea"/>
              <a:ea typeface="+mj-ea"/>
            </a:endParaRPr>
          </a:p>
        </p:txBody>
      </p:sp>
      <p:sp>
        <p:nvSpPr>
          <p:cNvPr id="43" name="矩形 42"/>
          <p:cNvSpPr/>
          <p:nvPr/>
        </p:nvSpPr>
        <p:spPr bwMode="auto">
          <a:xfrm>
            <a:off x="8453110" y="3556320"/>
            <a:ext cx="2550750" cy="2619891"/>
          </a:xfrm>
          <a:prstGeom prst="rect">
            <a:avLst/>
          </a:prstGeom>
          <a:gradFill>
            <a:gsLst>
              <a:gs pos="48000">
                <a:srgbClr val="FDFDFD"/>
              </a:gs>
              <a:gs pos="100000">
                <a:schemeClr val="bg2"/>
              </a:gs>
              <a:gs pos="0">
                <a:srgbClr val="FFFFFF"/>
              </a:gs>
            </a:gsLst>
            <a:lin ang="5400000" scaled="0"/>
          </a:gradFill>
          <a:ln w="12700" cap="flat" cmpd="sng" algn="ctr">
            <a:solidFill>
              <a:schemeClr val="accent5">
                <a:lumMod val="40000"/>
                <a:lumOff val="60000"/>
              </a:schemeClr>
            </a:solid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2000">
              <a:solidFill>
                <a:schemeClr val="bg1"/>
              </a:solidFill>
              <a:latin typeface="+mj-ea"/>
              <a:ea typeface="+mj-ea"/>
            </a:endParaRPr>
          </a:p>
        </p:txBody>
      </p:sp>
      <p:sp>
        <p:nvSpPr>
          <p:cNvPr id="44" name="椭圆 43"/>
          <p:cNvSpPr/>
          <p:nvPr/>
        </p:nvSpPr>
        <p:spPr bwMode="auto">
          <a:xfrm>
            <a:off x="2055058" y="3314379"/>
            <a:ext cx="483883" cy="483883"/>
          </a:xfrm>
          <a:prstGeom prst="ellipse">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en-US" altLang="zh-CN">
                <a:solidFill>
                  <a:schemeClr val="bg1"/>
                </a:solidFill>
                <a:latin typeface="+mj-ea"/>
                <a:ea typeface="+mj-ea"/>
                <a:cs typeface="+mn-ea"/>
              </a:rPr>
              <a:t>1</a:t>
            </a:r>
            <a:endParaRPr lang="zh-CN" altLang="en-US">
              <a:solidFill>
                <a:schemeClr val="bg1"/>
              </a:solidFill>
              <a:latin typeface="+mj-ea"/>
              <a:ea typeface="+mj-ea"/>
              <a:cs typeface="+mn-ea"/>
            </a:endParaRPr>
          </a:p>
        </p:txBody>
      </p:sp>
      <p:sp>
        <p:nvSpPr>
          <p:cNvPr id="45" name="椭圆 44"/>
          <p:cNvSpPr/>
          <p:nvPr/>
        </p:nvSpPr>
        <p:spPr bwMode="auto">
          <a:xfrm>
            <a:off x="5797430" y="3314379"/>
            <a:ext cx="483883" cy="483883"/>
          </a:xfrm>
          <a:prstGeom prst="ellipse">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en-US" altLang="zh-CN">
                <a:solidFill>
                  <a:schemeClr val="bg1"/>
                </a:solidFill>
                <a:latin typeface="+mj-ea"/>
                <a:ea typeface="+mj-ea"/>
                <a:cs typeface="+mn-ea"/>
              </a:rPr>
              <a:t>2</a:t>
            </a:r>
            <a:endParaRPr lang="zh-CN" altLang="en-US">
              <a:solidFill>
                <a:schemeClr val="bg1"/>
              </a:solidFill>
              <a:latin typeface="+mj-ea"/>
              <a:ea typeface="+mj-ea"/>
              <a:cs typeface="+mn-ea"/>
            </a:endParaRPr>
          </a:p>
        </p:txBody>
      </p:sp>
      <p:sp>
        <p:nvSpPr>
          <p:cNvPr id="46" name="椭圆 45"/>
          <p:cNvSpPr/>
          <p:nvPr/>
        </p:nvSpPr>
        <p:spPr bwMode="auto">
          <a:xfrm>
            <a:off x="9544560" y="3314379"/>
            <a:ext cx="483883" cy="483883"/>
          </a:xfrm>
          <a:prstGeom prst="ellipse">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en-US" altLang="zh-CN">
                <a:solidFill>
                  <a:schemeClr val="bg1"/>
                </a:solidFill>
                <a:latin typeface="+mj-ea"/>
                <a:ea typeface="+mj-ea"/>
                <a:cs typeface="+mn-ea"/>
              </a:rPr>
              <a:t>3</a:t>
            </a:r>
            <a:endParaRPr lang="zh-CN" altLang="en-US">
              <a:solidFill>
                <a:schemeClr val="bg1"/>
              </a:solidFill>
              <a:latin typeface="+mj-ea"/>
              <a:ea typeface="+mj-ea"/>
              <a:cs typeface="+mn-ea"/>
            </a:endParaRPr>
          </a:p>
        </p:txBody>
      </p:sp>
      <p:sp>
        <p:nvSpPr>
          <p:cNvPr id="47" name="矩形 46"/>
          <p:cNvSpPr/>
          <p:nvPr/>
        </p:nvSpPr>
        <p:spPr>
          <a:xfrm>
            <a:off x="1143366" y="3856888"/>
            <a:ext cx="2385044" cy="1857753"/>
          </a:xfrm>
          <a:prstGeom prst="rect">
            <a:avLst/>
          </a:prstGeom>
          <a:noFill/>
        </p:spPr>
        <p:txBody>
          <a:bodyPr wrap="square" rtlCol="0">
            <a:spAutoFit/>
          </a:bodyPr>
          <a:lstStyle/>
          <a:p>
            <a:pPr indent="504190" algn="just" fontAlgn="auto">
              <a:lnSpc>
                <a:spcPct val="130000"/>
              </a:lnSpc>
            </a:pPr>
            <a:r>
              <a:rPr lang="zh-CN" altLang="zh-CN" noProof="1">
                <a:latin typeface="+mn-ea"/>
                <a:ea typeface="+mn-ea"/>
              </a:rPr>
              <a:t>执行某项</a:t>
            </a:r>
            <a:r>
              <a:rPr lang="zh-CN" altLang="zh-CN" b="1" noProof="1">
                <a:latin typeface="+mn-ea"/>
                <a:ea typeface="+mn-ea"/>
              </a:rPr>
              <a:t>临时任务</a:t>
            </a:r>
            <a:r>
              <a:rPr lang="zh-CN" altLang="zh-CN" noProof="1">
                <a:latin typeface="+mn-ea"/>
                <a:ea typeface="+mn-ea"/>
              </a:rPr>
              <a:t>（时间在两年以内）</a:t>
            </a:r>
            <a:r>
              <a:rPr lang="zh-CN" altLang="en-US" noProof="1">
                <a:latin typeface="+mn-ea"/>
                <a:ea typeface="+mn-ea"/>
              </a:rPr>
              <a:t>，</a:t>
            </a:r>
            <a:r>
              <a:rPr lang="zh-CN" altLang="zh-CN" kern="0">
                <a:latin typeface="仿宋_GB2312" panose="02010609030101010101" pitchFamily="49" charset="-122"/>
                <a:ea typeface="微软雅黑" panose="020B0503020204020204" pitchFamily="34" charset="-122"/>
              </a:rPr>
              <a:t>党员组织关系不转接的，</a:t>
            </a:r>
            <a:r>
              <a:rPr lang="zh-CN" altLang="en-US" kern="0">
                <a:latin typeface="仿宋_GB2312" panose="02010609030101010101" pitchFamily="49" charset="-122"/>
                <a:ea typeface="微软雅黑" panose="020B0503020204020204" pitchFamily="34" charset="-122"/>
              </a:rPr>
              <a:t>经批准</a:t>
            </a:r>
            <a:r>
              <a:rPr lang="zh-CN" altLang="en-US" noProof="1">
                <a:latin typeface="+mn-ea"/>
                <a:ea typeface="+mn-ea"/>
              </a:rPr>
              <a:t>可以成立临时党支部。</a:t>
            </a:r>
            <a:endParaRPr lang="zh-CN" altLang="zh-CN" noProof="1">
              <a:latin typeface="+mn-ea"/>
              <a:ea typeface="+mn-ea"/>
            </a:endParaRPr>
          </a:p>
        </p:txBody>
      </p:sp>
      <p:sp>
        <p:nvSpPr>
          <p:cNvPr id="48" name="矩形 47"/>
          <p:cNvSpPr/>
          <p:nvPr/>
        </p:nvSpPr>
        <p:spPr>
          <a:xfrm>
            <a:off x="4001254" y="3856888"/>
            <a:ext cx="4122532" cy="2058577"/>
          </a:xfrm>
          <a:prstGeom prst="rect">
            <a:avLst/>
          </a:prstGeom>
          <a:noFill/>
        </p:spPr>
        <p:txBody>
          <a:bodyPr wrap="square" rtlCol="0">
            <a:spAutoFit/>
          </a:bodyPr>
          <a:lstStyle/>
          <a:p>
            <a:pPr marL="285750" indent="-285750" algn="just" eaLnBrk="1" fontAlgn="auto" hangingPunct="1">
              <a:lnSpc>
                <a:spcPct val="120000"/>
              </a:lnSpc>
              <a:buFont typeface="Wingdings" panose="05000000000000000000" pitchFamily="2" charset="2"/>
              <a:buChar char="l"/>
            </a:pPr>
            <a:r>
              <a:rPr lang="zh-CN" altLang="en-US" noProof="1">
                <a:latin typeface="+mn-ea"/>
                <a:ea typeface="+mn-ea"/>
              </a:rPr>
              <a:t>主要组织党员开展政治学习，教育、管理、监督党员；</a:t>
            </a:r>
            <a:endParaRPr lang="en-US" altLang="zh-CN" noProof="1">
              <a:latin typeface="+mn-ea"/>
              <a:ea typeface="+mn-ea"/>
            </a:endParaRPr>
          </a:p>
          <a:p>
            <a:pPr marL="285750" indent="-285750" algn="just" eaLnBrk="1" fontAlgn="auto" hangingPunct="1">
              <a:lnSpc>
                <a:spcPct val="120000"/>
              </a:lnSpc>
              <a:buFont typeface="Wingdings" panose="05000000000000000000" pitchFamily="2" charset="2"/>
              <a:buChar char="l"/>
            </a:pPr>
            <a:r>
              <a:rPr lang="zh-CN" altLang="en-US" noProof="1">
                <a:latin typeface="+mn-ea"/>
                <a:ea typeface="+mn-ea"/>
              </a:rPr>
              <a:t>对入党积极分子进行教育培养等，一般不发展党员、处分处置党员；</a:t>
            </a:r>
            <a:endParaRPr lang="en-US" altLang="zh-CN" noProof="1">
              <a:latin typeface="+mn-ea"/>
              <a:ea typeface="+mn-ea"/>
            </a:endParaRPr>
          </a:p>
          <a:p>
            <a:pPr marL="285750" indent="-285750" algn="just" eaLnBrk="1" fontAlgn="auto" hangingPunct="1">
              <a:lnSpc>
                <a:spcPct val="120000"/>
              </a:lnSpc>
              <a:buFont typeface="Wingdings" panose="05000000000000000000" pitchFamily="2" charset="2"/>
              <a:buChar char="l"/>
            </a:pPr>
            <a:r>
              <a:rPr lang="zh-CN" altLang="en-US" noProof="1">
                <a:latin typeface="+mn-ea"/>
                <a:ea typeface="+mn-ea"/>
              </a:rPr>
              <a:t>不收缴党费，不选举党代表大会代表和进行换届。</a:t>
            </a:r>
          </a:p>
        </p:txBody>
      </p:sp>
      <p:sp>
        <p:nvSpPr>
          <p:cNvPr id="49" name="矩形 48"/>
          <p:cNvSpPr/>
          <p:nvPr/>
        </p:nvSpPr>
        <p:spPr>
          <a:xfrm>
            <a:off x="8510475" y="3856888"/>
            <a:ext cx="2385044" cy="1497654"/>
          </a:xfrm>
          <a:prstGeom prst="rect">
            <a:avLst/>
          </a:prstGeom>
          <a:noFill/>
        </p:spPr>
        <p:txBody>
          <a:bodyPr wrap="square" rtlCol="0">
            <a:spAutoFit/>
          </a:bodyPr>
          <a:lstStyle/>
          <a:p>
            <a:pPr indent="504190" algn="just" fontAlgn="auto">
              <a:lnSpc>
                <a:spcPct val="130000"/>
              </a:lnSpc>
            </a:pPr>
            <a:r>
              <a:rPr lang="zh-CN" altLang="en-US" noProof="1">
                <a:latin typeface="+mn-ea"/>
                <a:ea typeface="+mn-ea"/>
              </a:rPr>
              <a:t>临时党支部书记一般由党员选举产生也可由上级党组织指定。</a:t>
            </a:r>
          </a:p>
        </p:txBody>
      </p:sp>
      <p:sp>
        <p:nvSpPr>
          <p:cNvPr id="2" name="TextBox 42"/>
          <p:cNvSpPr txBox="1"/>
          <p:nvPr/>
        </p:nvSpPr>
        <p:spPr>
          <a:xfrm>
            <a:off x="1044973" y="299049"/>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第二章：组织设置</a:t>
            </a:r>
          </a:p>
        </p:txBody>
      </p:sp>
    </p:spTree>
  </p:cSld>
  <p:clrMapOvr>
    <a:masterClrMapping/>
  </p:clrMapOvr>
  <mc:AlternateContent xmlns:mc="http://schemas.openxmlformats.org/markup-compatibility/2006" xmlns:p14="http://schemas.microsoft.com/office/powerpoint/2010/main">
    <mc:Choice Requires="p14">
      <p:transition p14:dur="0" advClick="0" advTm="5645"/>
    </mc:Choice>
    <mc:Fallback xmlns="">
      <p:transition advClick="0" advTm="56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 calcmode="lin" valueType="num">
                                      <p:cBhvr>
                                        <p:cTn id="9" dur="500" fill="hold"/>
                                        <p:tgtEl>
                                          <p:spTgt spid="40"/>
                                        </p:tgtEl>
                                        <p:attrNameLst>
                                          <p:attrName>style.rotation</p:attrName>
                                        </p:attrNameLst>
                                      </p:cBhvr>
                                      <p:tavLst>
                                        <p:tav tm="0">
                                          <p:val>
                                            <p:fltVal val="90"/>
                                          </p:val>
                                        </p:tav>
                                        <p:tav tm="100000">
                                          <p:val>
                                            <p:fltVal val="0"/>
                                          </p:val>
                                        </p:tav>
                                      </p:tavLst>
                                    </p:anim>
                                    <p:animEffect transition="in" filter="fade">
                                      <p:cBhvr>
                                        <p:cTn id="10" dur="500"/>
                                        <p:tgtEl>
                                          <p:spTgt spid="40"/>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anim calcmode="lin" valueType="num">
                                      <p:cBhvr>
                                        <p:cTn id="15" dur="500" fill="hold"/>
                                        <p:tgtEl>
                                          <p:spTgt spid="39"/>
                                        </p:tgtEl>
                                        <p:attrNameLst>
                                          <p:attrName>ppt_x</p:attrName>
                                        </p:attrNameLst>
                                      </p:cBhvr>
                                      <p:tavLst>
                                        <p:tav tm="0">
                                          <p:val>
                                            <p:strVal val="#ppt_x"/>
                                          </p:val>
                                        </p:tav>
                                        <p:tav tm="100000">
                                          <p:val>
                                            <p:strVal val="#ppt_x"/>
                                          </p:val>
                                        </p:tav>
                                      </p:tavLst>
                                    </p:anim>
                                    <p:anim calcmode="lin" valueType="num">
                                      <p:cBhvr>
                                        <p:cTn id="16" dur="500" fill="hold"/>
                                        <p:tgtEl>
                                          <p:spTgt spid="3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500" fill="hold"/>
                                        <p:tgtEl>
                                          <p:spTgt spid="41"/>
                                        </p:tgtEl>
                                        <p:attrNameLst>
                                          <p:attrName>ppt_x</p:attrName>
                                        </p:attrNameLst>
                                      </p:cBhvr>
                                      <p:tavLst>
                                        <p:tav tm="0">
                                          <p:val>
                                            <p:strVal val="#ppt_x"/>
                                          </p:val>
                                        </p:tav>
                                        <p:tav tm="100000">
                                          <p:val>
                                            <p:strVal val="#ppt_x"/>
                                          </p:val>
                                        </p:tav>
                                      </p:tavLst>
                                    </p:anim>
                                    <p:anim calcmode="lin" valueType="num">
                                      <p:cBhvr additive="base">
                                        <p:cTn id="21" dur="500" fill="hold"/>
                                        <p:tgtEl>
                                          <p:spTgt spid="4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10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ppt_x"/>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300" fill="hold"/>
                                        <p:tgtEl>
                                          <p:spTgt spid="44"/>
                                        </p:tgtEl>
                                        <p:attrNameLst>
                                          <p:attrName>ppt_w</p:attrName>
                                        </p:attrNameLst>
                                      </p:cBhvr>
                                      <p:tavLst>
                                        <p:tav tm="0">
                                          <p:val>
                                            <p:fltVal val="0"/>
                                          </p:val>
                                        </p:tav>
                                        <p:tav tm="100000">
                                          <p:val>
                                            <p:strVal val="#ppt_w"/>
                                          </p:val>
                                        </p:tav>
                                      </p:tavLst>
                                    </p:anim>
                                    <p:anim calcmode="lin" valueType="num">
                                      <p:cBhvr>
                                        <p:cTn id="34" dur="300" fill="hold"/>
                                        <p:tgtEl>
                                          <p:spTgt spid="44"/>
                                        </p:tgtEl>
                                        <p:attrNameLst>
                                          <p:attrName>ppt_h</p:attrName>
                                        </p:attrNameLst>
                                      </p:cBhvr>
                                      <p:tavLst>
                                        <p:tav tm="0">
                                          <p:val>
                                            <p:fltVal val="0"/>
                                          </p:val>
                                        </p:tav>
                                        <p:tav tm="100000">
                                          <p:val>
                                            <p:strVal val="#ppt_h"/>
                                          </p:val>
                                        </p:tav>
                                      </p:tavLst>
                                    </p:anim>
                                    <p:animEffect transition="in" filter="fade">
                                      <p:cBhvr>
                                        <p:cTn id="35" dur="300"/>
                                        <p:tgtEl>
                                          <p:spTgt spid="44"/>
                                        </p:tgtEl>
                                      </p:cBhvr>
                                    </p:animEffect>
                                  </p:childTnLst>
                                </p:cTn>
                              </p:par>
                            </p:childTnLst>
                          </p:cTn>
                        </p:par>
                        <p:par>
                          <p:cTn id="36" fill="hold">
                            <p:stCondLst>
                              <p:cond delay="2000"/>
                            </p:stCondLst>
                            <p:childTnLst>
                              <p:par>
                                <p:cTn id="37" presetID="22" presetClass="entr" presetSubtype="1"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up)">
                                      <p:cBhvr>
                                        <p:cTn id="39" dur="500"/>
                                        <p:tgtEl>
                                          <p:spTgt spid="47"/>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p:cTn id="43" dur="300" fill="hold"/>
                                        <p:tgtEl>
                                          <p:spTgt spid="45"/>
                                        </p:tgtEl>
                                        <p:attrNameLst>
                                          <p:attrName>ppt_w</p:attrName>
                                        </p:attrNameLst>
                                      </p:cBhvr>
                                      <p:tavLst>
                                        <p:tav tm="0">
                                          <p:val>
                                            <p:fltVal val="0"/>
                                          </p:val>
                                        </p:tav>
                                        <p:tav tm="100000">
                                          <p:val>
                                            <p:strVal val="#ppt_w"/>
                                          </p:val>
                                        </p:tav>
                                      </p:tavLst>
                                    </p:anim>
                                    <p:anim calcmode="lin" valueType="num">
                                      <p:cBhvr>
                                        <p:cTn id="44" dur="300" fill="hold"/>
                                        <p:tgtEl>
                                          <p:spTgt spid="45"/>
                                        </p:tgtEl>
                                        <p:attrNameLst>
                                          <p:attrName>ppt_h</p:attrName>
                                        </p:attrNameLst>
                                      </p:cBhvr>
                                      <p:tavLst>
                                        <p:tav tm="0">
                                          <p:val>
                                            <p:fltVal val="0"/>
                                          </p:val>
                                        </p:tav>
                                        <p:tav tm="100000">
                                          <p:val>
                                            <p:strVal val="#ppt_h"/>
                                          </p:val>
                                        </p:tav>
                                      </p:tavLst>
                                    </p:anim>
                                    <p:animEffect transition="in" filter="fade">
                                      <p:cBhvr>
                                        <p:cTn id="45" dur="300"/>
                                        <p:tgtEl>
                                          <p:spTgt spid="45"/>
                                        </p:tgtEl>
                                      </p:cBhvr>
                                    </p:animEffect>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up)">
                                      <p:cBhvr>
                                        <p:cTn id="49" dur="500"/>
                                        <p:tgtEl>
                                          <p:spTgt spid="48"/>
                                        </p:tgtEl>
                                      </p:cBhvr>
                                    </p:animEffect>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 calcmode="lin" valueType="num">
                                      <p:cBhvr>
                                        <p:cTn id="53" dur="300" fill="hold"/>
                                        <p:tgtEl>
                                          <p:spTgt spid="46"/>
                                        </p:tgtEl>
                                        <p:attrNameLst>
                                          <p:attrName>ppt_w</p:attrName>
                                        </p:attrNameLst>
                                      </p:cBhvr>
                                      <p:tavLst>
                                        <p:tav tm="0">
                                          <p:val>
                                            <p:fltVal val="0"/>
                                          </p:val>
                                        </p:tav>
                                        <p:tav tm="100000">
                                          <p:val>
                                            <p:strVal val="#ppt_w"/>
                                          </p:val>
                                        </p:tav>
                                      </p:tavLst>
                                    </p:anim>
                                    <p:anim calcmode="lin" valueType="num">
                                      <p:cBhvr>
                                        <p:cTn id="54" dur="300" fill="hold"/>
                                        <p:tgtEl>
                                          <p:spTgt spid="46"/>
                                        </p:tgtEl>
                                        <p:attrNameLst>
                                          <p:attrName>ppt_h</p:attrName>
                                        </p:attrNameLst>
                                      </p:cBhvr>
                                      <p:tavLst>
                                        <p:tav tm="0">
                                          <p:val>
                                            <p:fltVal val="0"/>
                                          </p:val>
                                        </p:tav>
                                        <p:tav tm="100000">
                                          <p:val>
                                            <p:strVal val="#ppt_h"/>
                                          </p:val>
                                        </p:tav>
                                      </p:tavLst>
                                    </p:anim>
                                    <p:animEffect transition="in" filter="fade">
                                      <p:cBhvr>
                                        <p:cTn id="55" dur="300"/>
                                        <p:tgtEl>
                                          <p:spTgt spid="46"/>
                                        </p:tgtEl>
                                      </p:cBhvr>
                                    </p:animEffect>
                                  </p:childTnLst>
                                </p:cTn>
                              </p:par>
                            </p:childTnLst>
                          </p:cTn>
                        </p:par>
                        <p:par>
                          <p:cTn id="56" fill="hold">
                            <p:stCondLst>
                              <p:cond delay="4000"/>
                            </p:stCondLst>
                            <p:childTnLst>
                              <p:par>
                                <p:cTn id="57" presetID="22" presetClass="entr" presetSubtype="1" fill="hold" grpId="0"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up)">
                                      <p:cBhvr>
                                        <p:cTn id="5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P spid="41" grpId="0" animBg="1"/>
      <p:bldP spid="42" grpId="0" animBg="1"/>
      <p:bldP spid="43" grpId="0" animBg="1"/>
      <p:bldP spid="44" grpId="0" animBg="1"/>
      <p:bldP spid="45" grpId="0" animBg="1"/>
      <p:bldP spid="46" grpId="0" animBg="1"/>
      <p:bldP spid="47" grpId="0"/>
      <p:bldP spid="48" grpId="0"/>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42"/>
          <p:cNvSpPr txBox="1"/>
          <p:nvPr/>
        </p:nvSpPr>
        <p:spPr>
          <a:xfrm>
            <a:off x="1017033" y="306034"/>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第三章：基本任务</a:t>
            </a:r>
          </a:p>
        </p:txBody>
      </p:sp>
      <p:sp>
        <p:nvSpPr>
          <p:cNvPr id="3" name="矩形 2"/>
          <p:cNvSpPr/>
          <p:nvPr/>
        </p:nvSpPr>
        <p:spPr>
          <a:xfrm>
            <a:off x="4210685" y="1036766"/>
            <a:ext cx="3775393" cy="523220"/>
          </a:xfrm>
          <a:prstGeom prst="rect">
            <a:avLst/>
          </a:prstGeom>
          <a:noFill/>
        </p:spPr>
        <p:txBody>
          <a:bodyPr wrap="none" rtlCol="0">
            <a:spAutoFit/>
          </a:bodyPr>
          <a:lstStyle/>
          <a:p>
            <a:pPr fontAlgn="auto"/>
            <a:r>
              <a:rPr lang="zh-CN" altLang="zh-CN" sz="2800" b="1">
                <a:latin typeface="+mj-ea"/>
                <a:ea typeface="+mj-ea"/>
              </a:rPr>
              <a:t>党支部的</a:t>
            </a:r>
            <a:r>
              <a:rPr lang="zh-CN" altLang="en-US" sz="2800" b="1">
                <a:latin typeface="+mj-ea"/>
                <a:ea typeface="+mj-ea"/>
              </a:rPr>
              <a:t>八大</a:t>
            </a:r>
            <a:r>
              <a:rPr lang="zh-CN" altLang="zh-CN" sz="2800" b="1">
                <a:solidFill>
                  <a:schemeClr val="accent1"/>
                </a:solidFill>
                <a:latin typeface="+mj-ea"/>
                <a:ea typeface="+mj-ea"/>
              </a:rPr>
              <a:t>基本任务</a:t>
            </a:r>
            <a:endParaRPr lang="zh-CN" altLang="en-US" sz="2800" b="1">
              <a:solidFill>
                <a:schemeClr val="accent1"/>
              </a:solidFill>
              <a:latin typeface="+mj-ea"/>
              <a:ea typeface="+mj-ea"/>
            </a:endParaRPr>
          </a:p>
        </p:txBody>
      </p:sp>
      <p:sp>
        <p:nvSpPr>
          <p:cNvPr id="4" name="矩形 3"/>
          <p:cNvSpPr/>
          <p:nvPr/>
        </p:nvSpPr>
        <p:spPr bwMode="auto">
          <a:xfrm>
            <a:off x="1016475" y="1635276"/>
            <a:ext cx="4672631" cy="1043803"/>
          </a:xfrm>
          <a:prstGeom prst="rect">
            <a:avLst/>
          </a:prstGeom>
          <a:solidFill>
            <a:schemeClr val="bg1"/>
          </a:solidFill>
          <a:ln w="9525" cap="flat" cmpd="sng" algn="ctr">
            <a:solidFill>
              <a:schemeClr val="bg2">
                <a:lumMod val="9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9" name="矩形 38"/>
          <p:cNvSpPr/>
          <p:nvPr/>
        </p:nvSpPr>
        <p:spPr bwMode="auto">
          <a:xfrm>
            <a:off x="6430821" y="1635276"/>
            <a:ext cx="4672631" cy="1043803"/>
          </a:xfrm>
          <a:prstGeom prst="rect">
            <a:avLst/>
          </a:prstGeom>
          <a:solidFill>
            <a:schemeClr val="bg1"/>
          </a:solidFill>
          <a:ln w="9525" cap="flat" cmpd="sng" algn="ctr">
            <a:solidFill>
              <a:schemeClr val="bg2">
                <a:lumMod val="9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0" name="矩形 39"/>
          <p:cNvSpPr/>
          <p:nvPr/>
        </p:nvSpPr>
        <p:spPr bwMode="auto">
          <a:xfrm>
            <a:off x="1016475" y="2811342"/>
            <a:ext cx="4672631" cy="1043803"/>
          </a:xfrm>
          <a:prstGeom prst="rect">
            <a:avLst/>
          </a:prstGeom>
          <a:solidFill>
            <a:schemeClr val="bg1"/>
          </a:solidFill>
          <a:ln w="9525" cap="flat" cmpd="sng" algn="ctr">
            <a:solidFill>
              <a:schemeClr val="bg2">
                <a:lumMod val="9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1" name="矩形 40"/>
          <p:cNvSpPr/>
          <p:nvPr/>
        </p:nvSpPr>
        <p:spPr bwMode="auto">
          <a:xfrm>
            <a:off x="6430821" y="2811341"/>
            <a:ext cx="4672631" cy="1043803"/>
          </a:xfrm>
          <a:prstGeom prst="rect">
            <a:avLst/>
          </a:prstGeom>
          <a:solidFill>
            <a:schemeClr val="bg1"/>
          </a:solidFill>
          <a:ln w="9525" cap="flat" cmpd="sng" algn="ctr">
            <a:solidFill>
              <a:schemeClr val="bg2">
                <a:lumMod val="9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2" name="矩形 41"/>
          <p:cNvSpPr/>
          <p:nvPr/>
        </p:nvSpPr>
        <p:spPr bwMode="auto">
          <a:xfrm>
            <a:off x="1016475" y="3987407"/>
            <a:ext cx="4672631" cy="1043803"/>
          </a:xfrm>
          <a:prstGeom prst="rect">
            <a:avLst/>
          </a:prstGeom>
          <a:solidFill>
            <a:schemeClr val="bg1"/>
          </a:solidFill>
          <a:ln w="9525" cap="flat" cmpd="sng" algn="ctr">
            <a:solidFill>
              <a:schemeClr val="bg2">
                <a:lumMod val="9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3" name="矩形 42"/>
          <p:cNvSpPr/>
          <p:nvPr/>
        </p:nvSpPr>
        <p:spPr bwMode="auto">
          <a:xfrm>
            <a:off x="6430821" y="3987406"/>
            <a:ext cx="4672631" cy="1043803"/>
          </a:xfrm>
          <a:prstGeom prst="rect">
            <a:avLst/>
          </a:prstGeom>
          <a:solidFill>
            <a:schemeClr val="bg1"/>
          </a:solidFill>
          <a:ln w="9525" cap="flat" cmpd="sng" algn="ctr">
            <a:solidFill>
              <a:schemeClr val="bg2">
                <a:lumMod val="9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4" name="矩形 43"/>
          <p:cNvSpPr/>
          <p:nvPr/>
        </p:nvSpPr>
        <p:spPr bwMode="auto">
          <a:xfrm>
            <a:off x="1016475" y="5163472"/>
            <a:ext cx="4672631" cy="1043803"/>
          </a:xfrm>
          <a:prstGeom prst="rect">
            <a:avLst/>
          </a:prstGeom>
          <a:solidFill>
            <a:schemeClr val="bg1"/>
          </a:solidFill>
          <a:ln w="9525" cap="flat" cmpd="sng" algn="ctr">
            <a:solidFill>
              <a:schemeClr val="bg2">
                <a:lumMod val="9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5" name="矩形 44"/>
          <p:cNvSpPr/>
          <p:nvPr/>
        </p:nvSpPr>
        <p:spPr bwMode="auto">
          <a:xfrm>
            <a:off x="6430821" y="5163472"/>
            <a:ext cx="4672631" cy="1043803"/>
          </a:xfrm>
          <a:prstGeom prst="rect">
            <a:avLst/>
          </a:prstGeom>
          <a:solidFill>
            <a:schemeClr val="bg1"/>
          </a:solidFill>
          <a:ln w="9525" cap="flat" cmpd="sng" algn="ctr">
            <a:solidFill>
              <a:schemeClr val="bg2">
                <a:lumMod val="9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7" name="矩形: 圆角 6"/>
          <p:cNvSpPr/>
          <p:nvPr/>
        </p:nvSpPr>
        <p:spPr bwMode="auto">
          <a:xfrm>
            <a:off x="786142" y="1974027"/>
            <a:ext cx="460666" cy="460666"/>
          </a:xfrm>
          <a:prstGeom prst="roundRect">
            <a:avLst>
              <a:gd name="adj" fmla="val 6220"/>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solidFill>
                  <a:schemeClr val="bg1"/>
                </a:solidFill>
                <a:latin typeface="+mj-ea"/>
                <a:ea typeface="+mj-ea"/>
                <a:cs typeface="+mn-ea"/>
              </a:rPr>
              <a:t>一</a:t>
            </a:r>
          </a:p>
        </p:txBody>
      </p:sp>
      <p:sp>
        <p:nvSpPr>
          <p:cNvPr id="46" name="矩形: 圆角 45"/>
          <p:cNvSpPr/>
          <p:nvPr/>
        </p:nvSpPr>
        <p:spPr bwMode="auto">
          <a:xfrm>
            <a:off x="786142" y="3145101"/>
            <a:ext cx="460666" cy="460666"/>
          </a:xfrm>
          <a:prstGeom prst="roundRect">
            <a:avLst>
              <a:gd name="adj" fmla="val 6220"/>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solidFill>
                  <a:schemeClr val="bg1"/>
                </a:solidFill>
                <a:latin typeface="+mj-ea"/>
                <a:ea typeface="+mj-ea"/>
                <a:cs typeface="+mn-ea"/>
              </a:rPr>
              <a:t>二</a:t>
            </a:r>
          </a:p>
        </p:txBody>
      </p:sp>
      <p:sp>
        <p:nvSpPr>
          <p:cNvPr id="47" name="矩形: 圆角 46"/>
          <p:cNvSpPr/>
          <p:nvPr/>
        </p:nvSpPr>
        <p:spPr bwMode="auto">
          <a:xfrm>
            <a:off x="786142" y="4332217"/>
            <a:ext cx="460666" cy="460666"/>
          </a:xfrm>
          <a:prstGeom prst="roundRect">
            <a:avLst>
              <a:gd name="adj" fmla="val 6220"/>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solidFill>
                  <a:schemeClr val="bg1"/>
                </a:solidFill>
                <a:latin typeface="+mj-ea"/>
                <a:ea typeface="+mj-ea"/>
                <a:cs typeface="+mn-ea"/>
              </a:rPr>
              <a:t>三</a:t>
            </a:r>
          </a:p>
        </p:txBody>
      </p:sp>
      <p:sp>
        <p:nvSpPr>
          <p:cNvPr id="48" name="矩形: 圆角 47"/>
          <p:cNvSpPr/>
          <p:nvPr/>
        </p:nvSpPr>
        <p:spPr bwMode="auto">
          <a:xfrm>
            <a:off x="786142" y="5503291"/>
            <a:ext cx="460666" cy="460666"/>
          </a:xfrm>
          <a:prstGeom prst="roundRect">
            <a:avLst>
              <a:gd name="adj" fmla="val 6220"/>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solidFill>
                  <a:schemeClr val="bg1"/>
                </a:solidFill>
                <a:latin typeface="+mj-ea"/>
                <a:ea typeface="+mj-ea"/>
                <a:cs typeface="+mn-ea"/>
              </a:rPr>
              <a:t>四</a:t>
            </a:r>
          </a:p>
        </p:txBody>
      </p:sp>
      <p:sp>
        <p:nvSpPr>
          <p:cNvPr id="49" name="矩形: 圆角 48"/>
          <p:cNvSpPr/>
          <p:nvPr/>
        </p:nvSpPr>
        <p:spPr bwMode="auto">
          <a:xfrm>
            <a:off x="6226731" y="1974027"/>
            <a:ext cx="460666" cy="460666"/>
          </a:xfrm>
          <a:prstGeom prst="roundRect">
            <a:avLst>
              <a:gd name="adj" fmla="val 6220"/>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solidFill>
                  <a:schemeClr val="bg1"/>
                </a:solidFill>
                <a:latin typeface="+mj-ea"/>
                <a:ea typeface="+mj-ea"/>
                <a:cs typeface="+mn-ea"/>
              </a:rPr>
              <a:t>五</a:t>
            </a:r>
          </a:p>
        </p:txBody>
      </p:sp>
      <p:sp>
        <p:nvSpPr>
          <p:cNvPr id="50" name="矩形: 圆角 49"/>
          <p:cNvSpPr/>
          <p:nvPr/>
        </p:nvSpPr>
        <p:spPr bwMode="auto">
          <a:xfrm>
            <a:off x="6226731" y="3145101"/>
            <a:ext cx="460666" cy="460666"/>
          </a:xfrm>
          <a:prstGeom prst="roundRect">
            <a:avLst>
              <a:gd name="adj" fmla="val 6220"/>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solidFill>
                  <a:schemeClr val="bg1"/>
                </a:solidFill>
                <a:latin typeface="+mj-ea"/>
                <a:ea typeface="+mj-ea"/>
                <a:cs typeface="+mn-ea"/>
              </a:rPr>
              <a:t>六</a:t>
            </a:r>
          </a:p>
        </p:txBody>
      </p:sp>
      <p:sp>
        <p:nvSpPr>
          <p:cNvPr id="51" name="矩形: 圆角 50"/>
          <p:cNvSpPr/>
          <p:nvPr/>
        </p:nvSpPr>
        <p:spPr bwMode="auto">
          <a:xfrm>
            <a:off x="6226731" y="4332217"/>
            <a:ext cx="460666" cy="460666"/>
          </a:xfrm>
          <a:prstGeom prst="roundRect">
            <a:avLst>
              <a:gd name="adj" fmla="val 6220"/>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solidFill>
                  <a:schemeClr val="bg1"/>
                </a:solidFill>
                <a:latin typeface="+mj-ea"/>
                <a:ea typeface="+mj-ea"/>
                <a:cs typeface="+mn-ea"/>
              </a:rPr>
              <a:t>七</a:t>
            </a:r>
          </a:p>
        </p:txBody>
      </p:sp>
      <p:sp>
        <p:nvSpPr>
          <p:cNvPr id="52" name="矩形: 圆角 51"/>
          <p:cNvSpPr/>
          <p:nvPr/>
        </p:nvSpPr>
        <p:spPr bwMode="auto">
          <a:xfrm>
            <a:off x="6226731" y="5503291"/>
            <a:ext cx="460666" cy="460666"/>
          </a:xfrm>
          <a:prstGeom prst="roundRect">
            <a:avLst>
              <a:gd name="adj" fmla="val 6220"/>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a:solidFill>
                  <a:schemeClr val="bg1"/>
                </a:solidFill>
                <a:latin typeface="+mj-ea"/>
                <a:ea typeface="+mj-ea"/>
                <a:cs typeface="+mn-ea"/>
              </a:rPr>
              <a:t>八</a:t>
            </a:r>
          </a:p>
        </p:txBody>
      </p:sp>
      <p:sp>
        <p:nvSpPr>
          <p:cNvPr id="8" name="矩形 7"/>
          <p:cNvSpPr/>
          <p:nvPr/>
        </p:nvSpPr>
        <p:spPr>
          <a:xfrm>
            <a:off x="1423813" y="1791587"/>
            <a:ext cx="1723549" cy="400110"/>
          </a:xfrm>
          <a:prstGeom prst="rect">
            <a:avLst/>
          </a:prstGeom>
        </p:spPr>
        <p:txBody>
          <a:bodyPr wrap="none">
            <a:spAutoFit/>
          </a:bodyPr>
          <a:lstStyle/>
          <a:p>
            <a:r>
              <a:rPr lang="zh-CN" altLang="en-US" sz="2000" b="1" kern="0">
                <a:solidFill>
                  <a:schemeClr val="accent2"/>
                </a:solidFill>
                <a:latin typeface="仿宋_GB2312" panose="02010609030101010101" pitchFamily="49" charset="-122"/>
                <a:ea typeface="微软雅黑" panose="020B0503020204020204" pitchFamily="34" charset="-122"/>
              </a:rPr>
              <a:t>宣</a:t>
            </a:r>
            <a:r>
              <a:rPr lang="zh-CN" altLang="zh-CN" sz="2000" b="1" kern="0">
                <a:solidFill>
                  <a:schemeClr val="accent2"/>
                </a:solidFill>
                <a:latin typeface="仿宋_GB2312" panose="02010609030101010101" pitchFamily="49" charset="-122"/>
                <a:ea typeface="微软雅黑" panose="020B0503020204020204" pitchFamily="34" charset="-122"/>
              </a:rPr>
              <a:t>贯</a:t>
            </a:r>
            <a:r>
              <a:rPr lang="zh-CN" altLang="en-US" sz="2000" b="1" kern="0">
                <a:solidFill>
                  <a:schemeClr val="accent2"/>
                </a:solidFill>
                <a:latin typeface="仿宋_GB2312" panose="02010609030101010101" pitchFamily="49" charset="-122"/>
                <a:ea typeface="微软雅黑" panose="020B0503020204020204" pitchFamily="34" charset="-122"/>
              </a:rPr>
              <a:t>方针政策</a:t>
            </a:r>
            <a:endParaRPr lang="zh-CN" altLang="en-US" sz="2000" b="1">
              <a:solidFill>
                <a:schemeClr val="accent2"/>
              </a:solidFill>
            </a:endParaRPr>
          </a:p>
        </p:txBody>
      </p:sp>
      <p:sp>
        <p:nvSpPr>
          <p:cNvPr id="9" name="矩形 8"/>
          <p:cNvSpPr/>
          <p:nvPr/>
        </p:nvSpPr>
        <p:spPr>
          <a:xfrm>
            <a:off x="1403889" y="2178824"/>
            <a:ext cx="3974412" cy="369332"/>
          </a:xfrm>
          <a:prstGeom prst="rect">
            <a:avLst/>
          </a:prstGeom>
        </p:spPr>
        <p:txBody>
          <a:bodyPr wrap="square">
            <a:spAutoFit/>
          </a:bodyPr>
          <a:lstStyle/>
          <a:p>
            <a:pPr algn="just"/>
            <a:r>
              <a:rPr lang="zh-CN" altLang="zh-CN" kern="0">
                <a:solidFill>
                  <a:schemeClr val="tx2">
                    <a:lumMod val="75000"/>
                  </a:schemeClr>
                </a:solidFill>
                <a:latin typeface="仿宋_GB2312" panose="02010609030101010101" pitchFamily="49" charset="-122"/>
                <a:ea typeface="微软雅黑" panose="020B0503020204020204" pitchFamily="34" charset="-122"/>
              </a:rPr>
              <a:t>宣贯落实党的理论和路线方针政策</a:t>
            </a:r>
            <a:r>
              <a:rPr lang="zh-CN" altLang="en-US" kern="0">
                <a:solidFill>
                  <a:schemeClr val="tx2">
                    <a:lumMod val="75000"/>
                  </a:schemeClr>
                </a:solidFill>
                <a:latin typeface="仿宋_GB2312" panose="02010609030101010101" pitchFamily="49" charset="-122"/>
                <a:ea typeface="微软雅黑" panose="020B0503020204020204" pitchFamily="34" charset="-122"/>
              </a:rPr>
              <a:t>等</a:t>
            </a:r>
            <a:endParaRPr lang="zh-CN" altLang="en-US">
              <a:solidFill>
                <a:schemeClr val="tx2">
                  <a:lumMod val="75000"/>
                </a:schemeClr>
              </a:solidFill>
            </a:endParaRPr>
          </a:p>
        </p:txBody>
      </p:sp>
      <p:sp>
        <p:nvSpPr>
          <p:cNvPr id="53" name="矩形 52"/>
          <p:cNvSpPr/>
          <p:nvPr/>
        </p:nvSpPr>
        <p:spPr>
          <a:xfrm>
            <a:off x="1423813" y="2886467"/>
            <a:ext cx="1723549" cy="400110"/>
          </a:xfrm>
          <a:prstGeom prst="rect">
            <a:avLst/>
          </a:prstGeom>
        </p:spPr>
        <p:txBody>
          <a:bodyPr wrap="none">
            <a:spAutoFit/>
          </a:bodyPr>
          <a:lstStyle/>
          <a:p>
            <a:r>
              <a:rPr lang="zh-CN" altLang="en-US" sz="2000" b="1" kern="0">
                <a:solidFill>
                  <a:schemeClr val="accent2"/>
                </a:solidFill>
                <a:latin typeface="仿宋_GB2312" panose="02010609030101010101" pitchFamily="49" charset="-122"/>
                <a:ea typeface="微软雅黑" panose="020B0503020204020204" pitchFamily="34" charset="-122"/>
              </a:rPr>
              <a:t>组织学习理论</a:t>
            </a:r>
            <a:endParaRPr lang="zh-CN" altLang="en-US" sz="2000" b="1">
              <a:solidFill>
                <a:schemeClr val="accent2"/>
              </a:solidFill>
            </a:endParaRPr>
          </a:p>
        </p:txBody>
      </p:sp>
      <p:sp>
        <p:nvSpPr>
          <p:cNvPr id="54" name="矩形 53"/>
          <p:cNvSpPr/>
          <p:nvPr/>
        </p:nvSpPr>
        <p:spPr>
          <a:xfrm>
            <a:off x="1403890" y="3236939"/>
            <a:ext cx="4194805" cy="584775"/>
          </a:xfrm>
          <a:prstGeom prst="rect">
            <a:avLst/>
          </a:prstGeom>
        </p:spPr>
        <p:txBody>
          <a:bodyPr wrap="square">
            <a:spAutoFit/>
          </a:bodyPr>
          <a:lstStyle/>
          <a:p>
            <a:pPr algn="just"/>
            <a:r>
              <a:rPr lang="zh-CN" altLang="en-US" sz="1600">
                <a:solidFill>
                  <a:schemeClr val="tx2">
                    <a:lumMod val="75000"/>
                  </a:schemeClr>
                </a:solidFill>
                <a:latin typeface="+mj-ea"/>
                <a:ea typeface="+mj-ea"/>
              </a:rPr>
              <a:t>组织党员学习党的理论和专业文化，做好思想政治和意识形态</a:t>
            </a:r>
          </a:p>
        </p:txBody>
      </p:sp>
      <p:sp>
        <p:nvSpPr>
          <p:cNvPr id="55" name="矩形 54"/>
          <p:cNvSpPr/>
          <p:nvPr/>
        </p:nvSpPr>
        <p:spPr>
          <a:xfrm>
            <a:off x="1423813" y="4089625"/>
            <a:ext cx="1723549" cy="400110"/>
          </a:xfrm>
          <a:prstGeom prst="rect">
            <a:avLst/>
          </a:prstGeom>
        </p:spPr>
        <p:txBody>
          <a:bodyPr wrap="none">
            <a:spAutoFit/>
          </a:bodyPr>
          <a:lstStyle/>
          <a:p>
            <a:r>
              <a:rPr lang="zh-CN" altLang="en-US" sz="2000" b="1" kern="0">
                <a:solidFill>
                  <a:schemeClr val="accent2"/>
                </a:solidFill>
                <a:latin typeface="仿宋_GB2312" panose="02010609030101010101" pitchFamily="49" charset="-122"/>
                <a:ea typeface="微软雅黑" panose="020B0503020204020204" pitchFamily="34" charset="-122"/>
              </a:rPr>
              <a:t>教育管理党员</a:t>
            </a:r>
          </a:p>
        </p:txBody>
      </p:sp>
      <p:sp>
        <p:nvSpPr>
          <p:cNvPr id="56" name="矩形 55"/>
          <p:cNvSpPr/>
          <p:nvPr/>
        </p:nvSpPr>
        <p:spPr>
          <a:xfrm>
            <a:off x="1403890" y="4440097"/>
            <a:ext cx="4194805" cy="584775"/>
          </a:xfrm>
          <a:prstGeom prst="rect">
            <a:avLst/>
          </a:prstGeom>
        </p:spPr>
        <p:txBody>
          <a:bodyPr wrap="square">
            <a:spAutoFit/>
          </a:bodyPr>
          <a:lstStyle/>
          <a:p>
            <a:pPr algn="just" eaLnBrk="1" hangingPunct="1"/>
            <a:r>
              <a:rPr lang="zh-CN" altLang="en-US" sz="1600">
                <a:solidFill>
                  <a:schemeClr val="tx2">
                    <a:lumMod val="75000"/>
                  </a:schemeClr>
                </a:solidFill>
                <a:latin typeface="+mj-ea"/>
                <a:ea typeface="+mj-ea"/>
              </a:rPr>
              <a:t>对党员进行教育、管理、监督和服务，党费收缴、使用和管理。</a:t>
            </a:r>
          </a:p>
        </p:txBody>
      </p:sp>
      <p:sp>
        <p:nvSpPr>
          <p:cNvPr id="57" name="矩形 56"/>
          <p:cNvSpPr/>
          <p:nvPr/>
        </p:nvSpPr>
        <p:spPr>
          <a:xfrm>
            <a:off x="1423813" y="5244656"/>
            <a:ext cx="1723549" cy="400110"/>
          </a:xfrm>
          <a:prstGeom prst="rect">
            <a:avLst/>
          </a:prstGeom>
        </p:spPr>
        <p:txBody>
          <a:bodyPr wrap="none">
            <a:spAutoFit/>
          </a:bodyPr>
          <a:lstStyle/>
          <a:p>
            <a:r>
              <a:rPr lang="zh-CN" altLang="en-US" sz="2000" b="1" kern="0">
                <a:solidFill>
                  <a:schemeClr val="accent2"/>
                </a:solidFill>
                <a:latin typeface="仿宋_GB2312" panose="02010609030101010101" pitchFamily="49" charset="-122"/>
                <a:ea typeface="微软雅黑" panose="020B0503020204020204" pitchFamily="34" charset="-122"/>
              </a:rPr>
              <a:t>联系宣传群众</a:t>
            </a:r>
          </a:p>
        </p:txBody>
      </p:sp>
      <p:sp>
        <p:nvSpPr>
          <p:cNvPr id="58" name="矩形 57"/>
          <p:cNvSpPr/>
          <p:nvPr/>
        </p:nvSpPr>
        <p:spPr>
          <a:xfrm>
            <a:off x="1403890" y="5595128"/>
            <a:ext cx="4194805" cy="584775"/>
          </a:xfrm>
          <a:prstGeom prst="rect">
            <a:avLst/>
          </a:prstGeom>
        </p:spPr>
        <p:txBody>
          <a:bodyPr wrap="square">
            <a:spAutoFit/>
          </a:bodyPr>
          <a:lstStyle/>
          <a:p>
            <a:pPr algn="just" eaLnBrk="1" hangingPunct="1"/>
            <a:r>
              <a:rPr lang="zh-CN" altLang="en-US" sz="1600">
                <a:solidFill>
                  <a:schemeClr val="tx2">
                    <a:lumMod val="75000"/>
                  </a:schemeClr>
                </a:solidFill>
                <a:latin typeface="+mj-ea"/>
                <a:ea typeface="+mj-ea"/>
              </a:rPr>
              <a:t>联系群众、宣传群众、服务群众、教育群众，对接群团组织</a:t>
            </a:r>
          </a:p>
        </p:txBody>
      </p:sp>
      <p:sp>
        <p:nvSpPr>
          <p:cNvPr id="67" name="矩形 66"/>
          <p:cNvSpPr/>
          <p:nvPr/>
        </p:nvSpPr>
        <p:spPr>
          <a:xfrm>
            <a:off x="6797918" y="1728905"/>
            <a:ext cx="1723549" cy="400110"/>
          </a:xfrm>
          <a:prstGeom prst="rect">
            <a:avLst/>
          </a:prstGeom>
        </p:spPr>
        <p:txBody>
          <a:bodyPr wrap="none">
            <a:spAutoFit/>
          </a:bodyPr>
          <a:lstStyle/>
          <a:p>
            <a:r>
              <a:rPr lang="zh-CN" altLang="en-US" sz="2000" b="1" kern="0">
                <a:solidFill>
                  <a:schemeClr val="accent2"/>
                </a:solidFill>
                <a:latin typeface="仿宋_GB2312" panose="02010609030101010101" pitchFamily="49" charset="-122"/>
                <a:ea typeface="微软雅黑" panose="020B0503020204020204" pitchFamily="34" charset="-122"/>
              </a:rPr>
              <a:t>培养发展党员</a:t>
            </a:r>
            <a:endParaRPr lang="zh-CN" altLang="en-US" sz="2000" b="1">
              <a:solidFill>
                <a:schemeClr val="accent2"/>
              </a:solidFill>
            </a:endParaRPr>
          </a:p>
        </p:txBody>
      </p:sp>
      <p:sp>
        <p:nvSpPr>
          <p:cNvPr id="68" name="矩形 67"/>
          <p:cNvSpPr/>
          <p:nvPr/>
        </p:nvSpPr>
        <p:spPr>
          <a:xfrm>
            <a:off x="6777994" y="2033695"/>
            <a:ext cx="4194806" cy="646331"/>
          </a:xfrm>
          <a:prstGeom prst="rect">
            <a:avLst/>
          </a:prstGeom>
        </p:spPr>
        <p:txBody>
          <a:bodyPr wrap="square">
            <a:spAutoFit/>
          </a:bodyPr>
          <a:lstStyle/>
          <a:p>
            <a:pPr algn="just"/>
            <a:r>
              <a:rPr lang="zh-CN" altLang="en-US" kern="0">
                <a:solidFill>
                  <a:schemeClr val="tx2">
                    <a:lumMod val="75000"/>
                  </a:schemeClr>
                </a:solidFill>
                <a:latin typeface="仿宋_GB2312" panose="02010609030101010101" pitchFamily="49" charset="-122"/>
                <a:ea typeface="微软雅黑" panose="020B0503020204020204" pitchFamily="34" charset="-122"/>
              </a:rPr>
              <a:t>发现、培养和推荐党员、群众中间的优秀人才。 </a:t>
            </a:r>
          </a:p>
        </p:txBody>
      </p:sp>
      <p:sp>
        <p:nvSpPr>
          <p:cNvPr id="69" name="矩形 68"/>
          <p:cNvSpPr/>
          <p:nvPr/>
        </p:nvSpPr>
        <p:spPr>
          <a:xfrm>
            <a:off x="6797918" y="2886467"/>
            <a:ext cx="1723549" cy="400110"/>
          </a:xfrm>
          <a:prstGeom prst="rect">
            <a:avLst/>
          </a:prstGeom>
        </p:spPr>
        <p:txBody>
          <a:bodyPr wrap="none">
            <a:spAutoFit/>
          </a:bodyPr>
          <a:lstStyle/>
          <a:p>
            <a:r>
              <a:rPr lang="zh-CN" altLang="en-US" sz="2000" b="1" kern="0">
                <a:solidFill>
                  <a:schemeClr val="accent2"/>
                </a:solidFill>
                <a:latin typeface="仿宋_GB2312" panose="02010609030101010101" pitchFamily="49" charset="-122"/>
                <a:ea typeface="微软雅黑" panose="020B0503020204020204" pitchFamily="34" charset="-122"/>
              </a:rPr>
              <a:t>监督党员干部</a:t>
            </a:r>
            <a:endParaRPr lang="zh-CN" altLang="en-US" sz="2000" b="1">
              <a:solidFill>
                <a:schemeClr val="accent2"/>
              </a:solidFill>
            </a:endParaRPr>
          </a:p>
        </p:txBody>
      </p:sp>
      <p:sp>
        <p:nvSpPr>
          <p:cNvPr id="70" name="矩形 69"/>
          <p:cNvSpPr/>
          <p:nvPr/>
        </p:nvSpPr>
        <p:spPr>
          <a:xfrm>
            <a:off x="6777995" y="3236939"/>
            <a:ext cx="4194805" cy="584775"/>
          </a:xfrm>
          <a:prstGeom prst="rect">
            <a:avLst/>
          </a:prstGeom>
        </p:spPr>
        <p:txBody>
          <a:bodyPr wrap="square">
            <a:spAutoFit/>
          </a:bodyPr>
          <a:lstStyle/>
          <a:p>
            <a:pPr algn="just"/>
            <a:r>
              <a:rPr lang="zh-CN" altLang="en-US" sz="1600">
                <a:solidFill>
                  <a:schemeClr val="tx2">
                    <a:lumMod val="75000"/>
                  </a:schemeClr>
                </a:solidFill>
                <a:latin typeface="+mj-ea"/>
                <a:ea typeface="+mj-ea"/>
              </a:rPr>
              <a:t>监督党员干部和其他任何工作人员严格遵守国家法律法规</a:t>
            </a:r>
          </a:p>
        </p:txBody>
      </p:sp>
      <p:sp>
        <p:nvSpPr>
          <p:cNvPr id="71" name="矩形 70"/>
          <p:cNvSpPr/>
          <p:nvPr/>
        </p:nvSpPr>
        <p:spPr>
          <a:xfrm>
            <a:off x="6797918" y="4089625"/>
            <a:ext cx="1723549" cy="400110"/>
          </a:xfrm>
          <a:prstGeom prst="rect">
            <a:avLst/>
          </a:prstGeom>
        </p:spPr>
        <p:txBody>
          <a:bodyPr wrap="none">
            <a:spAutoFit/>
          </a:bodyPr>
          <a:lstStyle/>
          <a:p>
            <a:r>
              <a:rPr lang="zh-CN" altLang="en-US" sz="2000" b="1" kern="0">
                <a:solidFill>
                  <a:schemeClr val="accent2"/>
                </a:solidFill>
                <a:latin typeface="仿宋_GB2312" panose="02010609030101010101" pitchFamily="49" charset="-122"/>
                <a:ea typeface="微软雅黑" panose="020B0503020204020204" pitchFamily="34" charset="-122"/>
              </a:rPr>
              <a:t>维护党的形象</a:t>
            </a:r>
          </a:p>
        </p:txBody>
      </p:sp>
      <p:sp>
        <p:nvSpPr>
          <p:cNvPr id="72" name="矩形 71"/>
          <p:cNvSpPr/>
          <p:nvPr/>
        </p:nvSpPr>
        <p:spPr>
          <a:xfrm>
            <a:off x="6777995" y="4440097"/>
            <a:ext cx="4194805" cy="584775"/>
          </a:xfrm>
          <a:prstGeom prst="rect">
            <a:avLst/>
          </a:prstGeom>
        </p:spPr>
        <p:txBody>
          <a:bodyPr wrap="square">
            <a:spAutoFit/>
          </a:bodyPr>
          <a:lstStyle/>
          <a:p>
            <a:pPr algn="just" eaLnBrk="1" hangingPunct="1"/>
            <a:r>
              <a:rPr lang="zh-CN" altLang="en-US" sz="1600">
                <a:solidFill>
                  <a:schemeClr val="tx2">
                    <a:lumMod val="75000"/>
                  </a:schemeClr>
                </a:solidFill>
                <a:latin typeface="+mj-ea"/>
                <a:ea typeface="+mj-ea"/>
              </a:rPr>
              <a:t>对党的建设提出意见建议，抵制不良倾向，坚决同各种违纪违法行为作斗争。</a:t>
            </a:r>
          </a:p>
        </p:txBody>
      </p:sp>
      <p:sp>
        <p:nvSpPr>
          <p:cNvPr id="73" name="矩形 72"/>
          <p:cNvSpPr/>
          <p:nvPr/>
        </p:nvSpPr>
        <p:spPr>
          <a:xfrm>
            <a:off x="6797918" y="5244656"/>
            <a:ext cx="1723549" cy="400110"/>
          </a:xfrm>
          <a:prstGeom prst="rect">
            <a:avLst/>
          </a:prstGeom>
        </p:spPr>
        <p:txBody>
          <a:bodyPr wrap="none">
            <a:spAutoFit/>
          </a:bodyPr>
          <a:lstStyle/>
          <a:p>
            <a:r>
              <a:rPr lang="zh-CN" altLang="en-US" sz="2000" b="1" kern="0">
                <a:solidFill>
                  <a:schemeClr val="accent2"/>
                </a:solidFill>
                <a:latin typeface="仿宋_GB2312" panose="02010609030101010101" pitchFamily="49" charset="-122"/>
                <a:ea typeface="微软雅黑" panose="020B0503020204020204" pitchFamily="34" charset="-122"/>
              </a:rPr>
              <a:t>进行党务公开</a:t>
            </a:r>
          </a:p>
        </p:txBody>
      </p:sp>
      <p:sp>
        <p:nvSpPr>
          <p:cNvPr id="74" name="矩形 73"/>
          <p:cNvSpPr/>
          <p:nvPr/>
        </p:nvSpPr>
        <p:spPr>
          <a:xfrm>
            <a:off x="6777995" y="5595128"/>
            <a:ext cx="4194805" cy="584775"/>
          </a:xfrm>
          <a:prstGeom prst="rect">
            <a:avLst/>
          </a:prstGeom>
        </p:spPr>
        <p:txBody>
          <a:bodyPr wrap="square">
            <a:spAutoFit/>
          </a:bodyPr>
          <a:lstStyle/>
          <a:p>
            <a:pPr algn="just" eaLnBrk="1" hangingPunct="1"/>
            <a:r>
              <a:rPr lang="zh-CN" altLang="en-US" sz="1600">
                <a:solidFill>
                  <a:schemeClr val="tx2">
                    <a:lumMod val="75000"/>
                  </a:schemeClr>
                </a:solidFill>
                <a:latin typeface="+mj-ea"/>
                <a:ea typeface="+mj-ea"/>
              </a:rPr>
              <a:t>向党员、群众通报党的工作情况，公开党内有关事务</a:t>
            </a:r>
          </a:p>
        </p:txBody>
      </p:sp>
    </p:spTree>
  </p:cSld>
  <p:clrMapOvr>
    <a:masterClrMapping/>
  </p:clrMapOvr>
  <mc:AlternateContent xmlns:mc="http://schemas.openxmlformats.org/markup-compatibility/2006" xmlns:p14="http://schemas.microsoft.com/office/powerpoint/2010/main">
    <mc:Choice Requires="p14">
      <p:transition spd="med" p14:dur="600" advClick="0" advTm="13322">
        <p14:pan/>
      </p:transition>
    </mc:Choice>
    <mc:Fallback xmlns="">
      <p:transition advClick="0" advTm="1332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250" autoRev="1" fill="hold">
                                          <p:stCondLst>
                                            <p:cond delay="0"/>
                                          </p:stCondLst>
                                        </p:cTn>
                                        <p:tgtEl>
                                          <p:spTgt spid="3"/>
                                        </p:tgtEl>
                                        <p:attrNameLst>
                                          <p:attrName>ppt_w</p:attrName>
                                        </p:attrNameLst>
                                      </p:cBhvr>
                                    </p:anim>
                                    <p:anim by="(#ppt_w*0.50)" calcmode="lin" valueType="num">
                                      <p:cBhvr>
                                        <p:cTn id="8" dur="250" decel="50000" autoRev="1" fill="hold">
                                          <p:stCondLst>
                                            <p:cond delay="0"/>
                                          </p:stCondLst>
                                        </p:cTn>
                                        <p:tgtEl>
                                          <p:spTgt spid="3"/>
                                        </p:tgtEl>
                                        <p:attrNameLst>
                                          <p:attrName>ppt_x</p:attrName>
                                        </p:attrNameLst>
                                      </p:cBhvr>
                                    </p:anim>
                                    <p:anim from="(-#ppt_h/2)" to="(#ppt_y)" calcmode="lin" valueType="num">
                                      <p:cBhvr>
                                        <p:cTn id="9" dur="500" fill="hold">
                                          <p:stCondLst>
                                            <p:cond delay="0"/>
                                          </p:stCondLst>
                                        </p:cTn>
                                        <p:tgtEl>
                                          <p:spTgt spid="3"/>
                                        </p:tgtEl>
                                        <p:attrNameLst>
                                          <p:attrName>ppt_y</p:attrName>
                                        </p:attrNameLst>
                                      </p:cBhvr>
                                    </p:anim>
                                    <p:animRot by="21600000">
                                      <p:cBhvr>
                                        <p:cTn id="10" dur="500" fill="hold">
                                          <p:stCondLst>
                                            <p:cond delay="0"/>
                                          </p:stCondLst>
                                        </p:cTn>
                                        <p:tgtEl>
                                          <p:spTgt spid="3"/>
                                        </p:tgtEl>
                                        <p:attrNameLst>
                                          <p:attrName>r</p:attrName>
                                        </p:attrNameLst>
                                      </p:cBhvr>
                                    </p:animRot>
                                  </p:childTnLst>
                                </p:cTn>
                              </p:par>
                            </p:childTnLst>
                          </p:cTn>
                        </p:par>
                        <p:par>
                          <p:cTn id="11" fill="hold">
                            <p:stCondLst>
                              <p:cond delay="949"/>
                            </p:stCondLst>
                            <p:childTnLst>
                              <p:par>
                                <p:cTn id="12" presetID="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1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0-#ppt_w/2"/>
                                          </p:val>
                                        </p:tav>
                                        <p:tav tm="100000">
                                          <p:val>
                                            <p:strVal val="#ppt_x"/>
                                          </p:val>
                                        </p:tav>
                                      </p:tavLst>
                                    </p:anim>
                                    <p:anim calcmode="lin" valueType="num">
                                      <p:cBhvr additive="base">
                                        <p:cTn id="19" dur="5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20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30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0-#ppt_w/2"/>
                                          </p:val>
                                        </p:tav>
                                        <p:tav tm="100000">
                                          <p:val>
                                            <p:strVal val="#ppt_x"/>
                                          </p:val>
                                        </p:tav>
                                      </p:tavLst>
                                    </p:anim>
                                    <p:anim calcmode="lin" valueType="num">
                                      <p:cBhvr additive="base">
                                        <p:cTn id="27" dur="500" fill="hold"/>
                                        <p:tgtEl>
                                          <p:spTgt spid="44"/>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fill="hold"/>
                                        <p:tgtEl>
                                          <p:spTgt spid="39"/>
                                        </p:tgtEl>
                                        <p:attrNameLst>
                                          <p:attrName>ppt_x</p:attrName>
                                        </p:attrNameLst>
                                      </p:cBhvr>
                                      <p:tavLst>
                                        <p:tav tm="0">
                                          <p:val>
                                            <p:strVal val="1+#ppt_w/2"/>
                                          </p:val>
                                        </p:tav>
                                        <p:tav tm="100000">
                                          <p:val>
                                            <p:strVal val="#ppt_x"/>
                                          </p:val>
                                        </p:tav>
                                      </p:tavLst>
                                    </p:anim>
                                    <p:anim calcmode="lin" valueType="num">
                                      <p:cBhvr additive="base">
                                        <p:cTn id="31" dur="500" fill="hold"/>
                                        <p:tgtEl>
                                          <p:spTgt spid="3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10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500" fill="hold"/>
                                        <p:tgtEl>
                                          <p:spTgt spid="41"/>
                                        </p:tgtEl>
                                        <p:attrNameLst>
                                          <p:attrName>ppt_x</p:attrName>
                                        </p:attrNameLst>
                                      </p:cBhvr>
                                      <p:tavLst>
                                        <p:tav tm="0">
                                          <p:val>
                                            <p:strVal val="1+#ppt_w/2"/>
                                          </p:val>
                                        </p:tav>
                                        <p:tav tm="100000">
                                          <p:val>
                                            <p:strVal val="#ppt_x"/>
                                          </p:val>
                                        </p:tav>
                                      </p:tavLst>
                                    </p:anim>
                                    <p:anim calcmode="lin" valueType="num">
                                      <p:cBhvr additive="base">
                                        <p:cTn id="35" dur="500" fill="hold"/>
                                        <p:tgtEl>
                                          <p:spTgt spid="4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1+#ppt_w/2"/>
                                          </p:val>
                                        </p:tav>
                                        <p:tav tm="100000">
                                          <p:val>
                                            <p:strVal val="#ppt_x"/>
                                          </p:val>
                                        </p:tav>
                                      </p:tavLst>
                                    </p:anim>
                                    <p:anim calcmode="lin" valueType="num">
                                      <p:cBhvr additive="base">
                                        <p:cTn id="39" dur="500" fill="hold"/>
                                        <p:tgtEl>
                                          <p:spTgt spid="4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30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500" fill="hold"/>
                                        <p:tgtEl>
                                          <p:spTgt spid="45"/>
                                        </p:tgtEl>
                                        <p:attrNameLst>
                                          <p:attrName>ppt_x</p:attrName>
                                        </p:attrNameLst>
                                      </p:cBhvr>
                                      <p:tavLst>
                                        <p:tav tm="0">
                                          <p:val>
                                            <p:strVal val="1+#ppt_w/2"/>
                                          </p:val>
                                        </p:tav>
                                        <p:tav tm="100000">
                                          <p:val>
                                            <p:strVal val="#ppt_x"/>
                                          </p:val>
                                        </p:tav>
                                      </p:tavLst>
                                    </p:anim>
                                    <p:anim calcmode="lin" valueType="num">
                                      <p:cBhvr additive="base">
                                        <p:cTn id="43" dur="500" fill="hold"/>
                                        <p:tgtEl>
                                          <p:spTgt spid="45"/>
                                        </p:tgtEl>
                                        <p:attrNameLst>
                                          <p:attrName>ppt_y</p:attrName>
                                        </p:attrNameLst>
                                      </p:cBhvr>
                                      <p:tavLst>
                                        <p:tav tm="0">
                                          <p:val>
                                            <p:strVal val="#ppt_y"/>
                                          </p:val>
                                        </p:tav>
                                        <p:tav tm="100000">
                                          <p:val>
                                            <p:strVal val="#ppt_y"/>
                                          </p:val>
                                        </p:tav>
                                      </p:tavLst>
                                    </p:anim>
                                  </p:childTnLst>
                                </p:cTn>
                              </p:par>
                            </p:childTnLst>
                          </p:cTn>
                        </p:par>
                        <p:par>
                          <p:cTn id="44" fill="hold">
                            <p:stCondLst>
                              <p:cond delay="1449"/>
                            </p:stCondLst>
                            <p:childTnLst>
                              <p:par>
                                <p:cTn id="45" presetID="53" presetClass="entr" presetSubtype="16"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300" fill="hold"/>
                                        <p:tgtEl>
                                          <p:spTgt spid="7"/>
                                        </p:tgtEl>
                                        <p:attrNameLst>
                                          <p:attrName>ppt_w</p:attrName>
                                        </p:attrNameLst>
                                      </p:cBhvr>
                                      <p:tavLst>
                                        <p:tav tm="0">
                                          <p:val>
                                            <p:fltVal val="0"/>
                                          </p:val>
                                        </p:tav>
                                        <p:tav tm="100000">
                                          <p:val>
                                            <p:strVal val="#ppt_w"/>
                                          </p:val>
                                        </p:tav>
                                      </p:tavLst>
                                    </p:anim>
                                    <p:anim calcmode="lin" valueType="num">
                                      <p:cBhvr>
                                        <p:cTn id="48" dur="300" fill="hold"/>
                                        <p:tgtEl>
                                          <p:spTgt spid="7"/>
                                        </p:tgtEl>
                                        <p:attrNameLst>
                                          <p:attrName>ppt_h</p:attrName>
                                        </p:attrNameLst>
                                      </p:cBhvr>
                                      <p:tavLst>
                                        <p:tav tm="0">
                                          <p:val>
                                            <p:fltVal val="0"/>
                                          </p:val>
                                        </p:tav>
                                        <p:tav tm="100000">
                                          <p:val>
                                            <p:strVal val="#ppt_h"/>
                                          </p:val>
                                        </p:tav>
                                      </p:tavLst>
                                    </p:anim>
                                    <p:animEffect transition="in" filter="fade">
                                      <p:cBhvr>
                                        <p:cTn id="49" dur="300"/>
                                        <p:tgtEl>
                                          <p:spTgt spid="7"/>
                                        </p:tgtEl>
                                      </p:cBhvr>
                                    </p:animEffect>
                                  </p:childTnLst>
                                </p:cTn>
                              </p:par>
                            </p:childTnLst>
                          </p:cTn>
                        </p:par>
                        <p:par>
                          <p:cTn id="50" fill="hold">
                            <p:stCondLst>
                              <p:cond delay="1949"/>
                            </p:stCondLst>
                            <p:childTnLst>
                              <p:par>
                                <p:cTn id="51" presetID="31" presetClass="entr" presetSubtype="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400" fill="hold"/>
                                        <p:tgtEl>
                                          <p:spTgt spid="8"/>
                                        </p:tgtEl>
                                        <p:attrNameLst>
                                          <p:attrName>ppt_w</p:attrName>
                                        </p:attrNameLst>
                                      </p:cBhvr>
                                      <p:tavLst>
                                        <p:tav tm="0">
                                          <p:val>
                                            <p:fltVal val="0"/>
                                          </p:val>
                                        </p:tav>
                                        <p:tav tm="100000">
                                          <p:val>
                                            <p:strVal val="#ppt_w"/>
                                          </p:val>
                                        </p:tav>
                                      </p:tavLst>
                                    </p:anim>
                                    <p:anim calcmode="lin" valueType="num">
                                      <p:cBhvr>
                                        <p:cTn id="54" dur="400" fill="hold"/>
                                        <p:tgtEl>
                                          <p:spTgt spid="8"/>
                                        </p:tgtEl>
                                        <p:attrNameLst>
                                          <p:attrName>ppt_h</p:attrName>
                                        </p:attrNameLst>
                                      </p:cBhvr>
                                      <p:tavLst>
                                        <p:tav tm="0">
                                          <p:val>
                                            <p:fltVal val="0"/>
                                          </p:val>
                                        </p:tav>
                                        <p:tav tm="100000">
                                          <p:val>
                                            <p:strVal val="#ppt_h"/>
                                          </p:val>
                                        </p:tav>
                                      </p:tavLst>
                                    </p:anim>
                                    <p:anim calcmode="lin" valueType="num">
                                      <p:cBhvr>
                                        <p:cTn id="55" dur="400" fill="hold"/>
                                        <p:tgtEl>
                                          <p:spTgt spid="8"/>
                                        </p:tgtEl>
                                        <p:attrNameLst>
                                          <p:attrName>style.rotation</p:attrName>
                                        </p:attrNameLst>
                                      </p:cBhvr>
                                      <p:tavLst>
                                        <p:tav tm="0">
                                          <p:val>
                                            <p:fltVal val="90"/>
                                          </p:val>
                                        </p:tav>
                                        <p:tav tm="100000">
                                          <p:val>
                                            <p:fltVal val="0"/>
                                          </p:val>
                                        </p:tav>
                                      </p:tavLst>
                                    </p:anim>
                                    <p:animEffect transition="in" filter="fade">
                                      <p:cBhvr>
                                        <p:cTn id="56" dur="400"/>
                                        <p:tgtEl>
                                          <p:spTgt spid="8"/>
                                        </p:tgtEl>
                                      </p:cBhvr>
                                    </p:animEffect>
                                  </p:childTnLst>
                                </p:cTn>
                              </p:par>
                            </p:childTnLst>
                          </p:cTn>
                        </p:par>
                        <p:par>
                          <p:cTn id="57" fill="hold">
                            <p:stCondLst>
                              <p:cond delay="2449"/>
                            </p:stCondLst>
                            <p:childTnLst>
                              <p:par>
                                <p:cTn id="58" presetID="22" presetClass="entr" presetSubtype="8"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childTnLst>
                          </p:cTn>
                        </p:par>
                        <p:par>
                          <p:cTn id="61" fill="hold">
                            <p:stCondLst>
                              <p:cond delay="2949"/>
                            </p:stCondLst>
                            <p:childTnLst>
                              <p:par>
                                <p:cTn id="62" presetID="53" presetClass="entr" presetSubtype="16"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300" fill="hold"/>
                                        <p:tgtEl>
                                          <p:spTgt spid="46"/>
                                        </p:tgtEl>
                                        <p:attrNameLst>
                                          <p:attrName>ppt_w</p:attrName>
                                        </p:attrNameLst>
                                      </p:cBhvr>
                                      <p:tavLst>
                                        <p:tav tm="0">
                                          <p:val>
                                            <p:fltVal val="0"/>
                                          </p:val>
                                        </p:tav>
                                        <p:tav tm="100000">
                                          <p:val>
                                            <p:strVal val="#ppt_w"/>
                                          </p:val>
                                        </p:tav>
                                      </p:tavLst>
                                    </p:anim>
                                    <p:anim calcmode="lin" valueType="num">
                                      <p:cBhvr>
                                        <p:cTn id="65" dur="300" fill="hold"/>
                                        <p:tgtEl>
                                          <p:spTgt spid="46"/>
                                        </p:tgtEl>
                                        <p:attrNameLst>
                                          <p:attrName>ppt_h</p:attrName>
                                        </p:attrNameLst>
                                      </p:cBhvr>
                                      <p:tavLst>
                                        <p:tav tm="0">
                                          <p:val>
                                            <p:fltVal val="0"/>
                                          </p:val>
                                        </p:tav>
                                        <p:tav tm="100000">
                                          <p:val>
                                            <p:strVal val="#ppt_h"/>
                                          </p:val>
                                        </p:tav>
                                      </p:tavLst>
                                    </p:anim>
                                    <p:animEffect transition="in" filter="fade">
                                      <p:cBhvr>
                                        <p:cTn id="66" dur="300"/>
                                        <p:tgtEl>
                                          <p:spTgt spid="46"/>
                                        </p:tgtEl>
                                      </p:cBhvr>
                                    </p:animEffect>
                                  </p:childTnLst>
                                </p:cTn>
                              </p:par>
                            </p:childTnLst>
                          </p:cTn>
                        </p:par>
                        <p:par>
                          <p:cTn id="67" fill="hold">
                            <p:stCondLst>
                              <p:cond delay="3449"/>
                            </p:stCondLst>
                            <p:childTnLst>
                              <p:par>
                                <p:cTn id="68" presetID="31" presetClass="entr" presetSubtype="0" fill="hold" grpId="0" nodeType="after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p:cTn id="70" dur="400" fill="hold"/>
                                        <p:tgtEl>
                                          <p:spTgt spid="53"/>
                                        </p:tgtEl>
                                        <p:attrNameLst>
                                          <p:attrName>ppt_w</p:attrName>
                                        </p:attrNameLst>
                                      </p:cBhvr>
                                      <p:tavLst>
                                        <p:tav tm="0">
                                          <p:val>
                                            <p:fltVal val="0"/>
                                          </p:val>
                                        </p:tav>
                                        <p:tav tm="100000">
                                          <p:val>
                                            <p:strVal val="#ppt_w"/>
                                          </p:val>
                                        </p:tav>
                                      </p:tavLst>
                                    </p:anim>
                                    <p:anim calcmode="lin" valueType="num">
                                      <p:cBhvr>
                                        <p:cTn id="71" dur="400" fill="hold"/>
                                        <p:tgtEl>
                                          <p:spTgt spid="53"/>
                                        </p:tgtEl>
                                        <p:attrNameLst>
                                          <p:attrName>ppt_h</p:attrName>
                                        </p:attrNameLst>
                                      </p:cBhvr>
                                      <p:tavLst>
                                        <p:tav tm="0">
                                          <p:val>
                                            <p:fltVal val="0"/>
                                          </p:val>
                                        </p:tav>
                                        <p:tav tm="100000">
                                          <p:val>
                                            <p:strVal val="#ppt_h"/>
                                          </p:val>
                                        </p:tav>
                                      </p:tavLst>
                                    </p:anim>
                                    <p:anim calcmode="lin" valueType="num">
                                      <p:cBhvr>
                                        <p:cTn id="72" dur="400" fill="hold"/>
                                        <p:tgtEl>
                                          <p:spTgt spid="53"/>
                                        </p:tgtEl>
                                        <p:attrNameLst>
                                          <p:attrName>style.rotation</p:attrName>
                                        </p:attrNameLst>
                                      </p:cBhvr>
                                      <p:tavLst>
                                        <p:tav tm="0">
                                          <p:val>
                                            <p:fltVal val="90"/>
                                          </p:val>
                                        </p:tav>
                                        <p:tav tm="100000">
                                          <p:val>
                                            <p:fltVal val="0"/>
                                          </p:val>
                                        </p:tav>
                                      </p:tavLst>
                                    </p:anim>
                                    <p:animEffect transition="in" filter="fade">
                                      <p:cBhvr>
                                        <p:cTn id="73" dur="400"/>
                                        <p:tgtEl>
                                          <p:spTgt spid="53"/>
                                        </p:tgtEl>
                                      </p:cBhvr>
                                    </p:animEffect>
                                  </p:childTnLst>
                                </p:cTn>
                              </p:par>
                            </p:childTnLst>
                          </p:cTn>
                        </p:par>
                        <p:par>
                          <p:cTn id="74" fill="hold">
                            <p:stCondLst>
                              <p:cond delay="3949"/>
                            </p:stCondLst>
                            <p:childTnLst>
                              <p:par>
                                <p:cTn id="75" presetID="22" presetClass="entr" presetSubtype="8" fill="hold" grpId="0" nodeType="after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wipe(left)">
                                      <p:cBhvr>
                                        <p:cTn id="77" dur="500"/>
                                        <p:tgtEl>
                                          <p:spTgt spid="54"/>
                                        </p:tgtEl>
                                      </p:cBhvr>
                                    </p:animEffect>
                                  </p:childTnLst>
                                </p:cTn>
                              </p:par>
                            </p:childTnLst>
                          </p:cTn>
                        </p:par>
                        <p:par>
                          <p:cTn id="78" fill="hold">
                            <p:stCondLst>
                              <p:cond delay="4449"/>
                            </p:stCondLst>
                            <p:childTnLst>
                              <p:par>
                                <p:cTn id="79" presetID="53" presetClass="entr" presetSubtype="16" fill="hold" grpId="0" nodeType="afterEffect">
                                  <p:stCondLst>
                                    <p:cond delay="0"/>
                                  </p:stCondLst>
                                  <p:childTnLst>
                                    <p:set>
                                      <p:cBhvr>
                                        <p:cTn id="80" dur="1" fill="hold">
                                          <p:stCondLst>
                                            <p:cond delay="0"/>
                                          </p:stCondLst>
                                        </p:cTn>
                                        <p:tgtEl>
                                          <p:spTgt spid="47"/>
                                        </p:tgtEl>
                                        <p:attrNameLst>
                                          <p:attrName>style.visibility</p:attrName>
                                        </p:attrNameLst>
                                      </p:cBhvr>
                                      <p:to>
                                        <p:strVal val="visible"/>
                                      </p:to>
                                    </p:set>
                                    <p:anim calcmode="lin" valueType="num">
                                      <p:cBhvr>
                                        <p:cTn id="81" dur="300" fill="hold"/>
                                        <p:tgtEl>
                                          <p:spTgt spid="47"/>
                                        </p:tgtEl>
                                        <p:attrNameLst>
                                          <p:attrName>ppt_w</p:attrName>
                                        </p:attrNameLst>
                                      </p:cBhvr>
                                      <p:tavLst>
                                        <p:tav tm="0">
                                          <p:val>
                                            <p:fltVal val="0"/>
                                          </p:val>
                                        </p:tav>
                                        <p:tav tm="100000">
                                          <p:val>
                                            <p:strVal val="#ppt_w"/>
                                          </p:val>
                                        </p:tav>
                                      </p:tavLst>
                                    </p:anim>
                                    <p:anim calcmode="lin" valueType="num">
                                      <p:cBhvr>
                                        <p:cTn id="82" dur="300" fill="hold"/>
                                        <p:tgtEl>
                                          <p:spTgt spid="47"/>
                                        </p:tgtEl>
                                        <p:attrNameLst>
                                          <p:attrName>ppt_h</p:attrName>
                                        </p:attrNameLst>
                                      </p:cBhvr>
                                      <p:tavLst>
                                        <p:tav tm="0">
                                          <p:val>
                                            <p:fltVal val="0"/>
                                          </p:val>
                                        </p:tav>
                                        <p:tav tm="100000">
                                          <p:val>
                                            <p:strVal val="#ppt_h"/>
                                          </p:val>
                                        </p:tav>
                                      </p:tavLst>
                                    </p:anim>
                                    <p:animEffect transition="in" filter="fade">
                                      <p:cBhvr>
                                        <p:cTn id="83" dur="300"/>
                                        <p:tgtEl>
                                          <p:spTgt spid="47"/>
                                        </p:tgtEl>
                                      </p:cBhvr>
                                    </p:animEffect>
                                  </p:childTnLst>
                                </p:cTn>
                              </p:par>
                            </p:childTnLst>
                          </p:cTn>
                        </p:par>
                        <p:par>
                          <p:cTn id="84" fill="hold">
                            <p:stCondLst>
                              <p:cond delay="4949"/>
                            </p:stCondLst>
                            <p:childTnLst>
                              <p:par>
                                <p:cTn id="85" presetID="31" presetClass="entr" presetSubtype="0" fill="hold" grpId="0" nodeType="afterEffect">
                                  <p:stCondLst>
                                    <p:cond delay="0"/>
                                  </p:stCondLst>
                                  <p:childTnLst>
                                    <p:set>
                                      <p:cBhvr>
                                        <p:cTn id="86" dur="1" fill="hold">
                                          <p:stCondLst>
                                            <p:cond delay="0"/>
                                          </p:stCondLst>
                                        </p:cTn>
                                        <p:tgtEl>
                                          <p:spTgt spid="55"/>
                                        </p:tgtEl>
                                        <p:attrNameLst>
                                          <p:attrName>style.visibility</p:attrName>
                                        </p:attrNameLst>
                                      </p:cBhvr>
                                      <p:to>
                                        <p:strVal val="visible"/>
                                      </p:to>
                                    </p:set>
                                    <p:anim calcmode="lin" valueType="num">
                                      <p:cBhvr>
                                        <p:cTn id="87" dur="400" fill="hold"/>
                                        <p:tgtEl>
                                          <p:spTgt spid="55"/>
                                        </p:tgtEl>
                                        <p:attrNameLst>
                                          <p:attrName>ppt_w</p:attrName>
                                        </p:attrNameLst>
                                      </p:cBhvr>
                                      <p:tavLst>
                                        <p:tav tm="0">
                                          <p:val>
                                            <p:fltVal val="0"/>
                                          </p:val>
                                        </p:tav>
                                        <p:tav tm="100000">
                                          <p:val>
                                            <p:strVal val="#ppt_w"/>
                                          </p:val>
                                        </p:tav>
                                      </p:tavLst>
                                    </p:anim>
                                    <p:anim calcmode="lin" valueType="num">
                                      <p:cBhvr>
                                        <p:cTn id="88" dur="400" fill="hold"/>
                                        <p:tgtEl>
                                          <p:spTgt spid="55"/>
                                        </p:tgtEl>
                                        <p:attrNameLst>
                                          <p:attrName>ppt_h</p:attrName>
                                        </p:attrNameLst>
                                      </p:cBhvr>
                                      <p:tavLst>
                                        <p:tav tm="0">
                                          <p:val>
                                            <p:fltVal val="0"/>
                                          </p:val>
                                        </p:tav>
                                        <p:tav tm="100000">
                                          <p:val>
                                            <p:strVal val="#ppt_h"/>
                                          </p:val>
                                        </p:tav>
                                      </p:tavLst>
                                    </p:anim>
                                    <p:anim calcmode="lin" valueType="num">
                                      <p:cBhvr>
                                        <p:cTn id="89" dur="400" fill="hold"/>
                                        <p:tgtEl>
                                          <p:spTgt spid="55"/>
                                        </p:tgtEl>
                                        <p:attrNameLst>
                                          <p:attrName>style.rotation</p:attrName>
                                        </p:attrNameLst>
                                      </p:cBhvr>
                                      <p:tavLst>
                                        <p:tav tm="0">
                                          <p:val>
                                            <p:fltVal val="90"/>
                                          </p:val>
                                        </p:tav>
                                        <p:tav tm="100000">
                                          <p:val>
                                            <p:fltVal val="0"/>
                                          </p:val>
                                        </p:tav>
                                      </p:tavLst>
                                    </p:anim>
                                    <p:animEffect transition="in" filter="fade">
                                      <p:cBhvr>
                                        <p:cTn id="90" dur="400"/>
                                        <p:tgtEl>
                                          <p:spTgt spid="55"/>
                                        </p:tgtEl>
                                      </p:cBhvr>
                                    </p:animEffect>
                                  </p:childTnLst>
                                </p:cTn>
                              </p:par>
                            </p:childTnLst>
                          </p:cTn>
                        </p:par>
                        <p:par>
                          <p:cTn id="91" fill="hold">
                            <p:stCondLst>
                              <p:cond delay="5449"/>
                            </p:stCondLst>
                            <p:childTnLst>
                              <p:par>
                                <p:cTn id="92" presetID="22" presetClass="entr" presetSubtype="8" fill="hold" grpId="0" nodeType="after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left)">
                                      <p:cBhvr>
                                        <p:cTn id="94" dur="500"/>
                                        <p:tgtEl>
                                          <p:spTgt spid="56"/>
                                        </p:tgtEl>
                                      </p:cBhvr>
                                    </p:animEffect>
                                  </p:childTnLst>
                                </p:cTn>
                              </p:par>
                            </p:childTnLst>
                          </p:cTn>
                        </p:par>
                        <p:par>
                          <p:cTn id="95" fill="hold">
                            <p:stCondLst>
                              <p:cond delay="5949"/>
                            </p:stCondLst>
                            <p:childTnLst>
                              <p:par>
                                <p:cTn id="96" presetID="53" presetClass="entr" presetSubtype="16" fill="hold" grpId="0" nodeType="afterEffect">
                                  <p:stCondLst>
                                    <p:cond delay="0"/>
                                  </p:stCondLst>
                                  <p:childTnLst>
                                    <p:set>
                                      <p:cBhvr>
                                        <p:cTn id="97" dur="1" fill="hold">
                                          <p:stCondLst>
                                            <p:cond delay="0"/>
                                          </p:stCondLst>
                                        </p:cTn>
                                        <p:tgtEl>
                                          <p:spTgt spid="48"/>
                                        </p:tgtEl>
                                        <p:attrNameLst>
                                          <p:attrName>style.visibility</p:attrName>
                                        </p:attrNameLst>
                                      </p:cBhvr>
                                      <p:to>
                                        <p:strVal val="visible"/>
                                      </p:to>
                                    </p:set>
                                    <p:anim calcmode="lin" valueType="num">
                                      <p:cBhvr>
                                        <p:cTn id="98" dur="300" fill="hold"/>
                                        <p:tgtEl>
                                          <p:spTgt spid="48"/>
                                        </p:tgtEl>
                                        <p:attrNameLst>
                                          <p:attrName>ppt_w</p:attrName>
                                        </p:attrNameLst>
                                      </p:cBhvr>
                                      <p:tavLst>
                                        <p:tav tm="0">
                                          <p:val>
                                            <p:fltVal val="0"/>
                                          </p:val>
                                        </p:tav>
                                        <p:tav tm="100000">
                                          <p:val>
                                            <p:strVal val="#ppt_w"/>
                                          </p:val>
                                        </p:tav>
                                      </p:tavLst>
                                    </p:anim>
                                    <p:anim calcmode="lin" valueType="num">
                                      <p:cBhvr>
                                        <p:cTn id="99" dur="300" fill="hold"/>
                                        <p:tgtEl>
                                          <p:spTgt spid="48"/>
                                        </p:tgtEl>
                                        <p:attrNameLst>
                                          <p:attrName>ppt_h</p:attrName>
                                        </p:attrNameLst>
                                      </p:cBhvr>
                                      <p:tavLst>
                                        <p:tav tm="0">
                                          <p:val>
                                            <p:fltVal val="0"/>
                                          </p:val>
                                        </p:tav>
                                        <p:tav tm="100000">
                                          <p:val>
                                            <p:strVal val="#ppt_h"/>
                                          </p:val>
                                        </p:tav>
                                      </p:tavLst>
                                    </p:anim>
                                    <p:animEffect transition="in" filter="fade">
                                      <p:cBhvr>
                                        <p:cTn id="100" dur="300"/>
                                        <p:tgtEl>
                                          <p:spTgt spid="48"/>
                                        </p:tgtEl>
                                      </p:cBhvr>
                                    </p:animEffect>
                                  </p:childTnLst>
                                </p:cTn>
                              </p:par>
                            </p:childTnLst>
                          </p:cTn>
                        </p:par>
                        <p:par>
                          <p:cTn id="101" fill="hold">
                            <p:stCondLst>
                              <p:cond delay="6449"/>
                            </p:stCondLst>
                            <p:childTnLst>
                              <p:par>
                                <p:cTn id="102" presetID="31" presetClass="entr" presetSubtype="0" fill="hold" grpId="0" nodeType="afterEffect">
                                  <p:stCondLst>
                                    <p:cond delay="0"/>
                                  </p:stCondLst>
                                  <p:childTnLst>
                                    <p:set>
                                      <p:cBhvr>
                                        <p:cTn id="103" dur="1" fill="hold">
                                          <p:stCondLst>
                                            <p:cond delay="0"/>
                                          </p:stCondLst>
                                        </p:cTn>
                                        <p:tgtEl>
                                          <p:spTgt spid="57"/>
                                        </p:tgtEl>
                                        <p:attrNameLst>
                                          <p:attrName>style.visibility</p:attrName>
                                        </p:attrNameLst>
                                      </p:cBhvr>
                                      <p:to>
                                        <p:strVal val="visible"/>
                                      </p:to>
                                    </p:set>
                                    <p:anim calcmode="lin" valueType="num">
                                      <p:cBhvr>
                                        <p:cTn id="104" dur="400" fill="hold"/>
                                        <p:tgtEl>
                                          <p:spTgt spid="57"/>
                                        </p:tgtEl>
                                        <p:attrNameLst>
                                          <p:attrName>ppt_w</p:attrName>
                                        </p:attrNameLst>
                                      </p:cBhvr>
                                      <p:tavLst>
                                        <p:tav tm="0">
                                          <p:val>
                                            <p:fltVal val="0"/>
                                          </p:val>
                                        </p:tav>
                                        <p:tav tm="100000">
                                          <p:val>
                                            <p:strVal val="#ppt_w"/>
                                          </p:val>
                                        </p:tav>
                                      </p:tavLst>
                                    </p:anim>
                                    <p:anim calcmode="lin" valueType="num">
                                      <p:cBhvr>
                                        <p:cTn id="105" dur="400" fill="hold"/>
                                        <p:tgtEl>
                                          <p:spTgt spid="57"/>
                                        </p:tgtEl>
                                        <p:attrNameLst>
                                          <p:attrName>ppt_h</p:attrName>
                                        </p:attrNameLst>
                                      </p:cBhvr>
                                      <p:tavLst>
                                        <p:tav tm="0">
                                          <p:val>
                                            <p:fltVal val="0"/>
                                          </p:val>
                                        </p:tav>
                                        <p:tav tm="100000">
                                          <p:val>
                                            <p:strVal val="#ppt_h"/>
                                          </p:val>
                                        </p:tav>
                                      </p:tavLst>
                                    </p:anim>
                                    <p:anim calcmode="lin" valueType="num">
                                      <p:cBhvr>
                                        <p:cTn id="106" dur="400" fill="hold"/>
                                        <p:tgtEl>
                                          <p:spTgt spid="57"/>
                                        </p:tgtEl>
                                        <p:attrNameLst>
                                          <p:attrName>style.rotation</p:attrName>
                                        </p:attrNameLst>
                                      </p:cBhvr>
                                      <p:tavLst>
                                        <p:tav tm="0">
                                          <p:val>
                                            <p:fltVal val="90"/>
                                          </p:val>
                                        </p:tav>
                                        <p:tav tm="100000">
                                          <p:val>
                                            <p:fltVal val="0"/>
                                          </p:val>
                                        </p:tav>
                                      </p:tavLst>
                                    </p:anim>
                                    <p:animEffect transition="in" filter="fade">
                                      <p:cBhvr>
                                        <p:cTn id="107" dur="400"/>
                                        <p:tgtEl>
                                          <p:spTgt spid="57"/>
                                        </p:tgtEl>
                                      </p:cBhvr>
                                    </p:animEffect>
                                  </p:childTnLst>
                                </p:cTn>
                              </p:par>
                            </p:childTnLst>
                          </p:cTn>
                        </p:par>
                        <p:par>
                          <p:cTn id="108" fill="hold">
                            <p:stCondLst>
                              <p:cond delay="6949"/>
                            </p:stCondLst>
                            <p:childTnLst>
                              <p:par>
                                <p:cTn id="109" presetID="22" presetClass="entr" presetSubtype="8" fill="hold" grpId="0" nodeType="afterEffect">
                                  <p:stCondLst>
                                    <p:cond delay="0"/>
                                  </p:stCondLst>
                                  <p:childTnLst>
                                    <p:set>
                                      <p:cBhvr>
                                        <p:cTn id="110" dur="1" fill="hold">
                                          <p:stCondLst>
                                            <p:cond delay="0"/>
                                          </p:stCondLst>
                                        </p:cTn>
                                        <p:tgtEl>
                                          <p:spTgt spid="58"/>
                                        </p:tgtEl>
                                        <p:attrNameLst>
                                          <p:attrName>style.visibility</p:attrName>
                                        </p:attrNameLst>
                                      </p:cBhvr>
                                      <p:to>
                                        <p:strVal val="visible"/>
                                      </p:to>
                                    </p:set>
                                    <p:animEffect transition="in" filter="wipe(left)">
                                      <p:cBhvr>
                                        <p:cTn id="111" dur="500"/>
                                        <p:tgtEl>
                                          <p:spTgt spid="58"/>
                                        </p:tgtEl>
                                      </p:cBhvr>
                                    </p:animEffect>
                                  </p:childTnLst>
                                </p:cTn>
                              </p:par>
                            </p:childTnLst>
                          </p:cTn>
                        </p:par>
                        <p:par>
                          <p:cTn id="112" fill="hold">
                            <p:stCondLst>
                              <p:cond delay="7449"/>
                            </p:stCondLst>
                            <p:childTnLst>
                              <p:par>
                                <p:cTn id="113" presetID="53" presetClass="entr" presetSubtype="16" fill="hold" grpId="0" nodeType="afterEffect">
                                  <p:stCondLst>
                                    <p:cond delay="0"/>
                                  </p:stCondLst>
                                  <p:childTnLst>
                                    <p:set>
                                      <p:cBhvr>
                                        <p:cTn id="114" dur="1" fill="hold">
                                          <p:stCondLst>
                                            <p:cond delay="0"/>
                                          </p:stCondLst>
                                        </p:cTn>
                                        <p:tgtEl>
                                          <p:spTgt spid="49"/>
                                        </p:tgtEl>
                                        <p:attrNameLst>
                                          <p:attrName>style.visibility</p:attrName>
                                        </p:attrNameLst>
                                      </p:cBhvr>
                                      <p:to>
                                        <p:strVal val="visible"/>
                                      </p:to>
                                    </p:set>
                                    <p:anim calcmode="lin" valueType="num">
                                      <p:cBhvr>
                                        <p:cTn id="115" dur="300" fill="hold"/>
                                        <p:tgtEl>
                                          <p:spTgt spid="49"/>
                                        </p:tgtEl>
                                        <p:attrNameLst>
                                          <p:attrName>ppt_w</p:attrName>
                                        </p:attrNameLst>
                                      </p:cBhvr>
                                      <p:tavLst>
                                        <p:tav tm="0">
                                          <p:val>
                                            <p:fltVal val="0"/>
                                          </p:val>
                                        </p:tav>
                                        <p:tav tm="100000">
                                          <p:val>
                                            <p:strVal val="#ppt_w"/>
                                          </p:val>
                                        </p:tav>
                                      </p:tavLst>
                                    </p:anim>
                                    <p:anim calcmode="lin" valueType="num">
                                      <p:cBhvr>
                                        <p:cTn id="116" dur="300" fill="hold"/>
                                        <p:tgtEl>
                                          <p:spTgt spid="49"/>
                                        </p:tgtEl>
                                        <p:attrNameLst>
                                          <p:attrName>ppt_h</p:attrName>
                                        </p:attrNameLst>
                                      </p:cBhvr>
                                      <p:tavLst>
                                        <p:tav tm="0">
                                          <p:val>
                                            <p:fltVal val="0"/>
                                          </p:val>
                                        </p:tav>
                                        <p:tav tm="100000">
                                          <p:val>
                                            <p:strVal val="#ppt_h"/>
                                          </p:val>
                                        </p:tav>
                                      </p:tavLst>
                                    </p:anim>
                                    <p:animEffect transition="in" filter="fade">
                                      <p:cBhvr>
                                        <p:cTn id="117" dur="300"/>
                                        <p:tgtEl>
                                          <p:spTgt spid="49"/>
                                        </p:tgtEl>
                                      </p:cBhvr>
                                    </p:animEffect>
                                  </p:childTnLst>
                                </p:cTn>
                              </p:par>
                            </p:childTnLst>
                          </p:cTn>
                        </p:par>
                        <p:par>
                          <p:cTn id="118" fill="hold">
                            <p:stCondLst>
                              <p:cond delay="7949"/>
                            </p:stCondLst>
                            <p:childTnLst>
                              <p:par>
                                <p:cTn id="119" presetID="31" presetClass="entr" presetSubtype="0" fill="hold" grpId="0" nodeType="afterEffect">
                                  <p:stCondLst>
                                    <p:cond delay="0"/>
                                  </p:stCondLst>
                                  <p:childTnLst>
                                    <p:set>
                                      <p:cBhvr>
                                        <p:cTn id="120" dur="1" fill="hold">
                                          <p:stCondLst>
                                            <p:cond delay="0"/>
                                          </p:stCondLst>
                                        </p:cTn>
                                        <p:tgtEl>
                                          <p:spTgt spid="67"/>
                                        </p:tgtEl>
                                        <p:attrNameLst>
                                          <p:attrName>style.visibility</p:attrName>
                                        </p:attrNameLst>
                                      </p:cBhvr>
                                      <p:to>
                                        <p:strVal val="visible"/>
                                      </p:to>
                                    </p:set>
                                    <p:anim calcmode="lin" valueType="num">
                                      <p:cBhvr>
                                        <p:cTn id="121" dur="400" fill="hold"/>
                                        <p:tgtEl>
                                          <p:spTgt spid="67"/>
                                        </p:tgtEl>
                                        <p:attrNameLst>
                                          <p:attrName>ppt_w</p:attrName>
                                        </p:attrNameLst>
                                      </p:cBhvr>
                                      <p:tavLst>
                                        <p:tav tm="0">
                                          <p:val>
                                            <p:fltVal val="0"/>
                                          </p:val>
                                        </p:tav>
                                        <p:tav tm="100000">
                                          <p:val>
                                            <p:strVal val="#ppt_w"/>
                                          </p:val>
                                        </p:tav>
                                      </p:tavLst>
                                    </p:anim>
                                    <p:anim calcmode="lin" valueType="num">
                                      <p:cBhvr>
                                        <p:cTn id="122" dur="400" fill="hold"/>
                                        <p:tgtEl>
                                          <p:spTgt spid="67"/>
                                        </p:tgtEl>
                                        <p:attrNameLst>
                                          <p:attrName>ppt_h</p:attrName>
                                        </p:attrNameLst>
                                      </p:cBhvr>
                                      <p:tavLst>
                                        <p:tav tm="0">
                                          <p:val>
                                            <p:fltVal val="0"/>
                                          </p:val>
                                        </p:tav>
                                        <p:tav tm="100000">
                                          <p:val>
                                            <p:strVal val="#ppt_h"/>
                                          </p:val>
                                        </p:tav>
                                      </p:tavLst>
                                    </p:anim>
                                    <p:anim calcmode="lin" valueType="num">
                                      <p:cBhvr>
                                        <p:cTn id="123" dur="400" fill="hold"/>
                                        <p:tgtEl>
                                          <p:spTgt spid="67"/>
                                        </p:tgtEl>
                                        <p:attrNameLst>
                                          <p:attrName>style.rotation</p:attrName>
                                        </p:attrNameLst>
                                      </p:cBhvr>
                                      <p:tavLst>
                                        <p:tav tm="0">
                                          <p:val>
                                            <p:fltVal val="90"/>
                                          </p:val>
                                        </p:tav>
                                        <p:tav tm="100000">
                                          <p:val>
                                            <p:fltVal val="0"/>
                                          </p:val>
                                        </p:tav>
                                      </p:tavLst>
                                    </p:anim>
                                    <p:animEffect transition="in" filter="fade">
                                      <p:cBhvr>
                                        <p:cTn id="124" dur="400"/>
                                        <p:tgtEl>
                                          <p:spTgt spid="67"/>
                                        </p:tgtEl>
                                      </p:cBhvr>
                                    </p:animEffect>
                                  </p:childTnLst>
                                </p:cTn>
                              </p:par>
                            </p:childTnLst>
                          </p:cTn>
                        </p:par>
                        <p:par>
                          <p:cTn id="125" fill="hold">
                            <p:stCondLst>
                              <p:cond delay="8449"/>
                            </p:stCondLst>
                            <p:childTnLst>
                              <p:par>
                                <p:cTn id="126" presetID="22" presetClass="entr" presetSubtype="8" fill="hold" grpId="0" nodeType="afterEffect">
                                  <p:stCondLst>
                                    <p:cond delay="0"/>
                                  </p:stCondLst>
                                  <p:childTnLst>
                                    <p:set>
                                      <p:cBhvr>
                                        <p:cTn id="127" dur="1" fill="hold">
                                          <p:stCondLst>
                                            <p:cond delay="0"/>
                                          </p:stCondLst>
                                        </p:cTn>
                                        <p:tgtEl>
                                          <p:spTgt spid="68"/>
                                        </p:tgtEl>
                                        <p:attrNameLst>
                                          <p:attrName>style.visibility</p:attrName>
                                        </p:attrNameLst>
                                      </p:cBhvr>
                                      <p:to>
                                        <p:strVal val="visible"/>
                                      </p:to>
                                    </p:set>
                                    <p:animEffect transition="in" filter="wipe(left)">
                                      <p:cBhvr>
                                        <p:cTn id="128" dur="500"/>
                                        <p:tgtEl>
                                          <p:spTgt spid="68"/>
                                        </p:tgtEl>
                                      </p:cBhvr>
                                    </p:animEffect>
                                  </p:childTnLst>
                                </p:cTn>
                              </p:par>
                            </p:childTnLst>
                          </p:cTn>
                        </p:par>
                        <p:par>
                          <p:cTn id="129" fill="hold">
                            <p:stCondLst>
                              <p:cond delay="8949"/>
                            </p:stCondLst>
                            <p:childTnLst>
                              <p:par>
                                <p:cTn id="130" presetID="53" presetClass="entr" presetSubtype="16" fill="hold" grpId="0" nodeType="afterEffect">
                                  <p:stCondLst>
                                    <p:cond delay="0"/>
                                  </p:stCondLst>
                                  <p:childTnLst>
                                    <p:set>
                                      <p:cBhvr>
                                        <p:cTn id="131" dur="1" fill="hold">
                                          <p:stCondLst>
                                            <p:cond delay="0"/>
                                          </p:stCondLst>
                                        </p:cTn>
                                        <p:tgtEl>
                                          <p:spTgt spid="50"/>
                                        </p:tgtEl>
                                        <p:attrNameLst>
                                          <p:attrName>style.visibility</p:attrName>
                                        </p:attrNameLst>
                                      </p:cBhvr>
                                      <p:to>
                                        <p:strVal val="visible"/>
                                      </p:to>
                                    </p:set>
                                    <p:anim calcmode="lin" valueType="num">
                                      <p:cBhvr>
                                        <p:cTn id="132" dur="300" fill="hold"/>
                                        <p:tgtEl>
                                          <p:spTgt spid="50"/>
                                        </p:tgtEl>
                                        <p:attrNameLst>
                                          <p:attrName>ppt_w</p:attrName>
                                        </p:attrNameLst>
                                      </p:cBhvr>
                                      <p:tavLst>
                                        <p:tav tm="0">
                                          <p:val>
                                            <p:fltVal val="0"/>
                                          </p:val>
                                        </p:tav>
                                        <p:tav tm="100000">
                                          <p:val>
                                            <p:strVal val="#ppt_w"/>
                                          </p:val>
                                        </p:tav>
                                      </p:tavLst>
                                    </p:anim>
                                    <p:anim calcmode="lin" valueType="num">
                                      <p:cBhvr>
                                        <p:cTn id="133" dur="300" fill="hold"/>
                                        <p:tgtEl>
                                          <p:spTgt spid="50"/>
                                        </p:tgtEl>
                                        <p:attrNameLst>
                                          <p:attrName>ppt_h</p:attrName>
                                        </p:attrNameLst>
                                      </p:cBhvr>
                                      <p:tavLst>
                                        <p:tav tm="0">
                                          <p:val>
                                            <p:fltVal val="0"/>
                                          </p:val>
                                        </p:tav>
                                        <p:tav tm="100000">
                                          <p:val>
                                            <p:strVal val="#ppt_h"/>
                                          </p:val>
                                        </p:tav>
                                      </p:tavLst>
                                    </p:anim>
                                    <p:animEffect transition="in" filter="fade">
                                      <p:cBhvr>
                                        <p:cTn id="134" dur="300"/>
                                        <p:tgtEl>
                                          <p:spTgt spid="50"/>
                                        </p:tgtEl>
                                      </p:cBhvr>
                                    </p:animEffect>
                                  </p:childTnLst>
                                </p:cTn>
                              </p:par>
                            </p:childTnLst>
                          </p:cTn>
                        </p:par>
                        <p:par>
                          <p:cTn id="135" fill="hold">
                            <p:stCondLst>
                              <p:cond delay="9449"/>
                            </p:stCondLst>
                            <p:childTnLst>
                              <p:par>
                                <p:cTn id="136" presetID="31" presetClass="entr" presetSubtype="0" fill="hold" grpId="0" nodeType="afterEffect">
                                  <p:stCondLst>
                                    <p:cond delay="0"/>
                                  </p:stCondLst>
                                  <p:childTnLst>
                                    <p:set>
                                      <p:cBhvr>
                                        <p:cTn id="137" dur="1" fill="hold">
                                          <p:stCondLst>
                                            <p:cond delay="0"/>
                                          </p:stCondLst>
                                        </p:cTn>
                                        <p:tgtEl>
                                          <p:spTgt spid="69"/>
                                        </p:tgtEl>
                                        <p:attrNameLst>
                                          <p:attrName>style.visibility</p:attrName>
                                        </p:attrNameLst>
                                      </p:cBhvr>
                                      <p:to>
                                        <p:strVal val="visible"/>
                                      </p:to>
                                    </p:set>
                                    <p:anim calcmode="lin" valueType="num">
                                      <p:cBhvr>
                                        <p:cTn id="138" dur="400" fill="hold"/>
                                        <p:tgtEl>
                                          <p:spTgt spid="69"/>
                                        </p:tgtEl>
                                        <p:attrNameLst>
                                          <p:attrName>ppt_w</p:attrName>
                                        </p:attrNameLst>
                                      </p:cBhvr>
                                      <p:tavLst>
                                        <p:tav tm="0">
                                          <p:val>
                                            <p:fltVal val="0"/>
                                          </p:val>
                                        </p:tav>
                                        <p:tav tm="100000">
                                          <p:val>
                                            <p:strVal val="#ppt_w"/>
                                          </p:val>
                                        </p:tav>
                                      </p:tavLst>
                                    </p:anim>
                                    <p:anim calcmode="lin" valueType="num">
                                      <p:cBhvr>
                                        <p:cTn id="139" dur="400" fill="hold"/>
                                        <p:tgtEl>
                                          <p:spTgt spid="69"/>
                                        </p:tgtEl>
                                        <p:attrNameLst>
                                          <p:attrName>ppt_h</p:attrName>
                                        </p:attrNameLst>
                                      </p:cBhvr>
                                      <p:tavLst>
                                        <p:tav tm="0">
                                          <p:val>
                                            <p:fltVal val="0"/>
                                          </p:val>
                                        </p:tav>
                                        <p:tav tm="100000">
                                          <p:val>
                                            <p:strVal val="#ppt_h"/>
                                          </p:val>
                                        </p:tav>
                                      </p:tavLst>
                                    </p:anim>
                                    <p:anim calcmode="lin" valueType="num">
                                      <p:cBhvr>
                                        <p:cTn id="140" dur="400" fill="hold"/>
                                        <p:tgtEl>
                                          <p:spTgt spid="69"/>
                                        </p:tgtEl>
                                        <p:attrNameLst>
                                          <p:attrName>style.rotation</p:attrName>
                                        </p:attrNameLst>
                                      </p:cBhvr>
                                      <p:tavLst>
                                        <p:tav tm="0">
                                          <p:val>
                                            <p:fltVal val="90"/>
                                          </p:val>
                                        </p:tav>
                                        <p:tav tm="100000">
                                          <p:val>
                                            <p:fltVal val="0"/>
                                          </p:val>
                                        </p:tav>
                                      </p:tavLst>
                                    </p:anim>
                                    <p:animEffect transition="in" filter="fade">
                                      <p:cBhvr>
                                        <p:cTn id="141" dur="400"/>
                                        <p:tgtEl>
                                          <p:spTgt spid="69"/>
                                        </p:tgtEl>
                                      </p:cBhvr>
                                    </p:animEffect>
                                  </p:childTnLst>
                                </p:cTn>
                              </p:par>
                            </p:childTnLst>
                          </p:cTn>
                        </p:par>
                        <p:par>
                          <p:cTn id="142" fill="hold">
                            <p:stCondLst>
                              <p:cond delay="9949"/>
                            </p:stCondLst>
                            <p:childTnLst>
                              <p:par>
                                <p:cTn id="143" presetID="22" presetClass="entr" presetSubtype="8" fill="hold" grpId="0" nodeType="afterEffect">
                                  <p:stCondLst>
                                    <p:cond delay="0"/>
                                  </p:stCondLst>
                                  <p:childTnLst>
                                    <p:set>
                                      <p:cBhvr>
                                        <p:cTn id="144" dur="1" fill="hold">
                                          <p:stCondLst>
                                            <p:cond delay="0"/>
                                          </p:stCondLst>
                                        </p:cTn>
                                        <p:tgtEl>
                                          <p:spTgt spid="70"/>
                                        </p:tgtEl>
                                        <p:attrNameLst>
                                          <p:attrName>style.visibility</p:attrName>
                                        </p:attrNameLst>
                                      </p:cBhvr>
                                      <p:to>
                                        <p:strVal val="visible"/>
                                      </p:to>
                                    </p:set>
                                    <p:animEffect transition="in" filter="wipe(left)">
                                      <p:cBhvr>
                                        <p:cTn id="145" dur="500"/>
                                        <p:tgtEl>
                                          <p:spTgt spid="70"/>
                                        </p:tgtEl>
                                      </p:cBhvr>
                                    </p:animEffect>
                                  </p:childTnLst>
                                </p:cTn>
                              </p:par>
                            </p:childTnLst>
                          </p:cTn>
                        </p:par>
                        <p:par>
                          <p:cTn id="146" fill="hold">
                            <p:stCondLst>
                              <p:cond delay="10449"/>
                            </p:stCondLst>
                            <p:childTnLst>
                              <p:par>
                                <p:cTn id="147" presetID="53" presetClass="entr" presetSubtype="16" fill="hold" grpId="0" nodeType="afterEffect">
                                  <p:stCondLst>
                                    <p:cond delay="0"/>
                                  </p:stCondLst>
                                  <p:childTnLst>
                                    <p:set>
                                      <p:cBhvr>
                                        <p:cTn id="148" dur="1" fill="hold">
                                          <p:stCondLst>
                                            <p:cond delay="0"/>
                                          </p:stCondLst>
                                        </p:cTn>
                                        <p:tgtEl>
                                          <p:spTgt spid="51"/>
                                        </p:tgtEl>
                                        <p:attrNameLst>
                                          <p:attrName>style.visibility</p:attrName>
                                        </p:attrNameLst>
                                      </p:cBhvr>
                                      <p:to>
                                        <p:strVal val="visible"/>
                                      </p:to>
                                    </p:set>
                                    <p:anim calcmode="lin" valueType="num">
                                      <p:cBhvr>
                                        <p:cTn id="149" dur="300" fill="hold"/>
                                        <p:tgtEl>
                                          <p:spTgt spid="51"/>
                                        </p:tgtEl>
                                        <p:attrNameLst>
                                          <p:attrName>ppt_w</p:attrName>
                                        </p:attrNameLst>
                                      </p:cBhvr>
                                      <p:tavLst>
                                        <p:tav tm="0">
                                          <p:val>
                                            <p:fltVal val="0"/>
                                          </p:val>
                                        </p:tav>
                                        <p:tav tm="100000">
                                          <p:val>
                                            <p:strVal val="#ppt_w"/>
                                          </p:val>
                                        </p:tav>
                                      </p:tavLst>
                                    </p:anim>
                                    <p:anim calcmode="lin" valueType="num">
                                      <p:cBhvr>
                                        <p:cTn id="150" dur="300" fill="hold"/>
                                        <p:tgtEl>
                                          <p:spTgt spid="51"/>
                                        </p:tgtEl>
                                        <p:attrNameLst>
                                          <p:attrName>ppt_h</p:attrName>
                                        </p:attrNameLst>
                                      </p:cBhvr>
                                      <p:tavLst>
                                        <p:tav tm="0">
                                          <p:val>
                                            <p:fltVal val="0"/>
                                          </p:val>
                                        </p:tav>
                                        <p:tav tm="100000">
                                          <p:val>
                                            <p:strVal val="#ppt_h"/>
                                          </p:val>
                                        </p:tav>
                                      </p:tavLst>
                                    </p:anim>
                                    <p:animEffect transition="in" filter="fade">
                                      <p:cBhvr>
                                        <p:cTn id="151" dur="300"/>
                                        <p:tgtEl>
                                          <p:spTgt spid="51"/>
                                        </p:tgtEl>
                                      </p:cBhvr>
                                    </p:animEffect>
                                  </p:childTnLst>
                                </p:cTn>
                              </p:par>
                            </p:childTnLst>
                          </p:cTn>
                        </p:par>
                        <p:par>
                          <p:cTn id="152" fill="hold">
                            <p:stCondLst>
                              <p:cond delay="10949"/>
                            </p:stCondLst>
                            <p:childTnLst>
                              <p:par>
                                <p:cTn id="153" presetID="31" presetClass="entr" presetSubtype="0" fill="hold" grpId="0" nodeType="afterEffect">
                                  <p:stCondLst>
                                    <p:cond delay="0"/>
                                  </p:stCondLst>
                                  <p:childTnLst>
                                    <p:set>
                                      <p:cBhvr>
                                        <p:cTn id="154" dur="1" fill="hold">
                                          <p:stCondLst>
                                            <p:cond delay="0"/>
                                          </p:stCondLst>
                                        </p:cTn>
                                        <p:tgtEl>
                                          <p:spTgt spid="71"/>
                                        </p:tgtEl>
                                        <p:attrNameLst>
                                          <p:attrName>style.visibility</p:attrName>
                                        </p:attrNameLst>
                                      </p:cBhvr>
                                      <p:to>
                                        <p:strVal val="visible"/>
                                      </p:to>
                                    </p:set>
                                    <p:anim calcmode="lin" valueType="num">
                                      <p:cBhvr>
                                        <p:cTn id="155" dur="400" fill="hold"/>
                                        <p:tgtEl>
                                          <p:spTgt spid="71"/>
                                        </p:tgtEl>
                                        <p:attrNameLst>
                                          <p:attrName>ppt_w</p:attrName>
                                        </p:attrNameLst>
                                      </p:cBhvr>
                                      <p:tavLst>
                                        <p:tav tm="0">
                                          <p:val>
                                            <p:fltVal val="0"/>
                                          </p:val>
                                        </p:tav>
                                        <p:tav tm="100000">
                                          <p:val>
                                            <p:strVal val="#ppt_w"/>
                                          </p:val>
                                        </p:tav>
                                      </p:tavLst>
                                    </p:anim>
                                    <p:anim calcmode="lin" valueType="num">
                                      <p:cBhvr>
                                        <p:cTn id="156" dur="400" fill="hold"/>
                                        <p:tgtEl>
                                          <p:spTgt spid="71"/>
                                        </p:tgtEl>
                                        <p:attrNameLst>
                                          <p:attrName>ppt_h</p:attrName>
                                        </p:attrNameLst>
                                      </p:cBhvr>
                                      <p:tavLst>
                                        <p:tav tm="0">
                                          <p:val>
                                            <p:fltVal val="0"/>
                                          </p:val>
                                        </p:tav>
                                        <p:tav tm="100000">
                                          <p:val>
                                            <p:strVal val="#ppt_h"/>
                                          </p:val>
                                        </p:tav>
                                      </p:tavLst>
                                    </p:anim>
                                    <p:anim calcmode="lin" valueType="num">
                                      <p:cBhvr>
                                        <p:cTn id="157" dur="400" fill="hold"/>
                                        <p:tgtEl>
                                          <p:spTgt spid="71"/>
                                        </p:tgtEl>
                                        <p:attrNameLst>
                                          <p:attrName>style.rotation</p:attrName>
                                        </p:attrNameLst>
                                      </p:cBhvr>
                                      <p:tavLst>
                                        <p:tav tm="0">
                                          <p:val>
                                            <p:fltVal val="90"/>
                                          </p:val>
                                        </p:tav>
                                        <p:tav tm="100000">
                                          <p:val>
                                            <p:fltVal val="0"/>
                                          </p:val>
                                        </p:tav>
                                      </p:tavLst>
                                    </p:anim>
                                    <p:animEffect transition="in" filter="fade">
                                      <p:cBhvr>
                                        <p:cTn id="158" dur="400"/>
                                        <p:tgtEl>
                                          <p:spTgt spid="71"/>
                                        </p:tgtEl>
                                      </p:cBhvr>
                                    </p:animEffect>
                                  </p:childTnLst>
                                </p:cTn>
                              </p:par>
                            </p:childTnLst>
                          </p:cTn>
                        </p:par>
                        <p:par>
                          <p:cTn id="159" fill="hold">
                            <p:stCondLst>
                              <p:cond delay="11449"/>
                            </p:stCondLst>
                            <p:childTnLst>
                              <p:par>
                                <p:cTn id="160" presetID="22" presetClass="entr" presetSubtype="8" fill="hold" grpId="0" nodeType="afterEffect">
                                  <p:stCondLst>
                                    <p:cond delay="0"/>
                                  </p:stCondLst>
                                  <p:childTnLst>
                                    <p:set>
                                      <p:cBhvr>
                                        <p:cTn id="161" dur="1" fill="hold">
                                          <p:stCondLst>
                                            <p:cond delay="0"/>
                                          </p:stCondLst>
                                        </p:cTn>
                                        <p:tgtEl>
                                          <p:spTgt spid="72"/>
                                        </p:tgtEl>
                                        <p:attrNameLst>
                                          <p:attrName>style.visibility</p:attrName>
                                        </p:attrNameLst>
                                      </p:cBhvr>
                                      <p:to>
                                        <p:strVal val="visible"/>
                                      </p:to>
                                    </p:set>
                                    <p:animEffect transition="in" filter="wipe(left)">
                                      <p:cBhvr>
                                        <p:cTn id="162" dur="500"/>
                                        <p:tgtEl>
                                          <p:spTgt spid="72"/>
                                        </p:tgtEl>
                                      </p:cBhvr>
                                    </p:animEffect>
                                  </p:childTnLst>
                                </p:cTn>
                              </p:par>
                            </p:childTnLst>
                          </p:cTn>
                        </p:par>
                        <p:par>
                          <p:cTn id="163" fill="hold">
                            <p:stCondLst>
                              <p:cond delay="11949"/>
                            </p:stCondLst>
                            <p:childTnLst>
                              <p:par>
                                <p:cTn id="164" presetID="53" presetClass="entr" presetSubtype="16" fill="hold" grpId="0" nodeType="afterEffect">
                                  <p:stCondLst>
                                    <p:cond delay="0"/>
                                  </p:stCondLst>
                                  <p:childTnLst>
                                    <p:set>
                                      <p:cBhvr>
                                        <p:cTn id="165" dur="1" fill="hold">
                                          <p:stCondLst>
                                            <p:cond delay="0"/>
                                          </p:stCondLst>
                                        </p:cTn>
                                        <p:tgtEl>
                                          <p:spTgt spid="52"/>
                                        </p:tgtEl>
                                        <p:attrNameLst>
                                          <p:attrName>style.visibility</p:attrName>
                                        </p:attrNameLst>
                                      </p:cBhvr>
                                      <p:to>
                                        <p:strVal val="visible"/>
                                      </p:to>
                                    </p:set>
                                    <p:anim calcmode="lin" valueType="num">
                                      <p:cBhvr>
                                        <p:cTn id="166" dur="300" fill="hold"/>
                                        <p:tgtEl>
                                          <p:spTgt spid="52"/>
                                        </p:tgtEl>
                                        <p:attrNameLst>
                                          <p:attrName>ppt_w</p:attrName>
                                        </p:attrNameLst>
                                      </p:cBhvr>
                                      <p:tavLst>
                                        <p:tav tm="0">
                                          <p:val>
                                            <p:fltVal val="0"/>
                                          </p:val>
                                        </p:tav>
                                        <p:tav tm="100000">
                                          <p:val>
                                            <p:strVal val="#ppt_w"/>
                                          </p:val>
                                        </p:tav>
                                      </p:tavLst>
                                    </p:anim>
                                    <p:anim calcmode="lin" valueType="num">
                                      <p:cBhvr>
                                        <p:cTn id="167" dur="300" fill="hold"/>
                                        <p:tgtEl>
                                          <p:spTgt spid="52"/>
                                        </p:tgtEl>
                                        <p:attrNameLst>
                                          <p:attrName>ppt_h</p:attrName>
                                        </p:attrNameLst>
                                      </p:cBhvr>
                                      <p:tavLst>
                                        <p:tav tm="0">
                                          <p:val>
                                            <p:fltVal val="0"/>
                                          </p:val>
                                        </p:tav>
                                        <p:tav tm="100000">
                                          <p:val>
                                            <p:strVal val="#ppt_h"/>
                                          </p:val>
                                        </p:tav>
                                      </p:tavLst>
                                    </p:anim>
                                    <p:animEffect transition="in" filter="fade">
                                      <p:cBhvr>
                                        <p:cTn id="168" dur="300"/>
                                        <p:tgtEl>
                                          <p:spTgt spid="52"/>
                                        </p:tgtEl>
                                      </p:cBhvr>
                                    </p:animEffect>
                                  </p:childTnLst>
                                </p:cTn>
                              </p:par>
                            </p:childTnLst>
                          </p:cTn>
                        </p:par>
                        <p:par>
                          <p:cTn id="169" fill="hold">
                            <p:stCondLst>
                              <p:cond delay="12449"/>
                            </p:stCondLst>
                            <p:childTnLst>
                              <p:par>
                                <p:cTn id="170" presetID="31" presetClass="entr" presetSubtype="0" fill="hold" grpId="0" nodeType="afterEffect">
                                  <p:stCondLst>
                                    <p:cond delay="0"/>
                                  </p:stCondLst>
                                  <p:childTnLst>
                                    <p:set>
                                      <p:cBhvr>
                                        <p:cTn id="171" dur="1" fill="hold">
                                          <p:stCondLst>
                                            <p:cond delay="0"/>
                                          </p:stCondLst>
                                        </p:cTn>
                                        <p:tgtEl>
                                          <p:spTgt spid="73"/>
                                        </p:tgtEl>
                                        <p:attrNameLst>
                                          <p:attrName>style.visibility</p:attrName>
                                        </p:attrNameLst>
                                      </p:cBhvr>
                                      <p:to>
                                        <p:strVal val="visible"/>
                                      </p:to>
                                    </p:set>
                                    <p:anim calcmode="lin" valueType="num">
                                      <p:cBhvr>
                                        <p:cTn id="172" dur="400" fill="hold"/>
                                        <p:tgtEl>
                                          <p:spTgt spid="73"/>
                                        </p:tgtEl>
                                        <p:attrNameLst>
                                          <p:attrName>ppt_w</p:attrName>
                                        </p:attrNameLst>
                                      </p:cBhvr>
                                      <p:tavLst>
                                        <p:tav tm="0">
                                          <p:val>
                                            <p:fltVal val="0"/>
                                          </p:val>
                                        </p:tav>
                                        <p:tav tm="100000">
                                          <p:val>
                                            <p:strVal val="#ppt_w"/>
                                          </p:val>
                                        </p:tav>
                                      </p:tavLst>
                                    </p:anim>
                                    <p:anim calcmode="lin" valueType="num">
                                      <p:cBhvr>
                                        <p:cTn id="173" dur="400" fill="hold"/>
                                        <p:tgtEl>
                                          <p:spTgt spid="73"/>
                                        </p:tgtEl>
                                        <p:attrNameLst>
                                          <p:attrName>ppt_h</p:attrName>
                                        </p:attrNameLst>
                                      </p:cBhvr>
                                      <p:tavLst>
                                        <p:tav tm="0">
                                          <p:val>
                                            <p:fltVal val="0"/>
                                          </p:val>
                                        </p:tav>
                                        <p:tav tm="100000">
                                          <p:val>
                                            <p:strVal val="#ppt_h"/>
                                          </p:val>
                                        </p:tav>
                                      </p:tavLst>
                                    </p:anim>
                                    <p:anim calcmode="lin" valueType="num">
                                      <p:cBhvr>
                                        <p:cTn id="174" dur="400" fill="hold"/>
                                        <p:tgtEl>
                                          <p:spTgt spid="73"/>
                                        </p:tgtEl>
                                        <p:attrNameLst>
                                          <p:attrName>style.rotation</p:attrName>
                                        </p:attrNameLst>
                                      </p:cBhvr>
                                      <p:tavLst>
                                        <p:tav tm="0">
                                          <p:val>
                                            <p:fltVal val="90"/>
                                          </p:val>
                                        </p:tav>
                                        <p:tav tm="100000">
                                          <p:val>
                                            <p:fltVal val="0"/>
                                          </p:val>
                                        </p:tav>
                                      </p:tavLst>
                                    </p:anim>
                                    <p:animEffect transition="in" filter="fade">
                                      <p:cBhvr>
                                        <p:cTn id="175" dur="400"/>
                                        <p:tgtEl>
                                          <p:spTgt spid="73"/>
                                        </p:tgtEl>
                                      </p:cBhvr>
                                    </p:animEffect>
                                  </p:childTnLst>
                                </p:cTn>
                              </p:par>
                            </p:childTnLst>
                          </p:cTn>
                        </p:par>
                        <p:par>
                          <p:cTn id="176" fill="hold">
                            <p:stCondLst>
                              <p:cond delay="12949"/>
                            </p:stCondLst>
                            <p:childTnLst>
                              <p:par>
                                <p:cTn id="177" presetID="22" presetClass="entr" presetSubtype="8" fill="hold" grpId="0" nodeType="afterEffect">
                                  <p:stCondLst>
                                    <p:cond delay="0"/>
                                  </p:stCondLst>
                                  <p:childTnLst>
                                    <p:set>
                                      <p:cBhvr>
                                        <p:cTn id="178" dur="1" fill="hold">
                                          <p:stCondLst>
                                            <p:cond delay="0"/>
                                          </p:stCondLst>
                                        </p:cTn>
                                        <p:tgtEl>
                                          <p:spTgt spid="74"/>
                                        </p:tgtEl>
                                        <p:attrNameLst>
                                          <p:attrName>style.visibility</p:attrName>
                                        </p:attrNameLst>
                                      </p:cBhvr>
                                      <p:to>
                                        <p:strVal val="visible"/>
                                      </p:to>
                                    </p:set>
                                    <p:animEffect transition="in" filter="wipe(left)">
                                      <p:cBhvr>
                                        <p:cTn id="17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39" grpId="0" animBg="1"/>
      <p:bldP spid="40" grpId="0" animBg="1"/>
      <p:bldP spid="41" grpId="0" animBg="1"/>
      <p:bldP spid="42" grpId="0" animBg="1"/>
      <p:bldP spid="43" grpId="0" animBg="1"/>
      <p:bldP spid="44" grpId="0" animBg="1"/>
      <p:bldP spid="45" grpId="0" animBg="1"/>
      <p:bldP spid="7" grpId="0" animBg="1"/>
      <p:bldP spid="46" grpId="0" animBg="1"/>
      <p:bldP spid="47" grpId="0" animBg="1"/>
      <p:bldP spid="48" grpId="0" animBg="1"/>
      <p:bldP spid="49" grpId="0" animBg="1"/>
      <p:bldP spid="50" grpId="0" animBg="1"/>
      <p:bldP spid="51" grpId="0" animBg="1"/>
      <p:bldP spid="52" grpId="0" animBg="1"/>
      <p:bldP spid="8" grpId="0"/>
      <p:bldP spid="9" grpId="0"/>
      <p:bldP spid="53" grpId="0"/>
      <p:bldP spid="54" grpId="0"/>
      <p:bldP spid="55" grpId="0"/>
      <p:bldP spid="56" grpId="0"/>
      <p:bldP spid="57" grpId="0"/>
      <p:bldP spid="58" grpId="0"/>
      <p:bldP spid="67" grpId="0"/>
      <p:bldP spid="68" grpId="0"/>
      <p:bldP spid="69" grpId="0"/>
      <p:bldP spid="70" grpId="0"/>
      <p:bldP spid="71" grpId="0"/>
      <p:bldP spid="72" grpId="0"/>
      <p:bldP spid="73" grpId="0"/>
      <p:bldP spid="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926860" y="1036766"/>
            <a:ext cx="7879080" cy="461665"/>
          </a:xfrm>
          <a:prstGeom prst="rect">
            <a:avLst/>
          </a:prstGeom>
          <a:noFill/>
        </p:spPr>
        <p:txBody>
          <a:bodyPr wrap="none" rtlCol="0">
            <a:spAutoFit/>
          </a:bodyPr>
          <a:lstStyle/>
          <a:p>
            <a:pPr algn="ctr" fontAlgn="auto"/>
            <a:r>
              <a:rPr lang="zh-CN" altLang="en-US" sz="2400" b="1">
                <a:latin typeface="+mj-ea"/>
                <a:ea typeface="+mj-ea"/>
              </a:rPr>
              <a:t>不同领域党支部结合实际，分别承担各自不同的</a:t>
            </a:r>
            <a:r>
              <a:rPr lang="zh-CN" altLang="en-US" sz="2400" b="1">
                <a:solidFill>
                  <a:schemeClr val="accent1"/>
                </a:solidFill>
                <a:latin typeface="+mj-ea"/>
                <a:ea typeface="+mj-ea"/>
              </a:rPr>
              <a:t>重点任务</a:t>
            </a:r>
          </a:p>
        </p:txBody>
      </p:sp>
      <p:sp>
        <p:nvSpPr>
          <p:cNvPr id="61" name="矩形 60"/>
          <p:cNvSpPr/>
          <p:nvPr/>
        </p:nvSpPr>
        <p:spPr>
          <a:xfrm>
            <a:off x="1302745" y="2176712"/>
            <a:ext cx="6686223" cy="953723"/>
          </a:xfrm>
          <a:prstGeom prst="rect">
            <a:avLst/>
          </a:prstGeom>
        </p:spPr>
        <p:txBody>
          <a:bodyPr wrap="square">
            <a:spAutoFit/>
          </a:bodyPr>
          <a:lstStyle/>
          <a:p>
            <a:pPr algn="just" eaLnBrk="1" hangingPunct="1">
              <a:lnSpc>
                <a:spcPct val="120000"/>
              </a:lnSpc>
              <a:spcAft>
                <a:spcPts val="0"/>
              </a:spcAft>
            </a:pPr>
            <a:r>
              <a:rPr lang="zh-CN" altLang="zh-CN" sz="1600" kern="100">
                <a:latin typeface="+mj-ea"/>
                <a:ea typeface="+mj-ea"/>
                <a:cs typeface="Times New Roman" panose="02020603050405020304" pitchFamily="18" charset="0"/>
              </a:rPr>
              <a:t>带头认真贯彻落实上级纪委工作部署，组织开展签订党风廉政建设目标责任书，认真落实中央“八项规定”、狠刹“四风”，厉行勤俭节约，切实改进工作作风。</a:t>
            </a:r>
            <a:endParaRPr lang="zh-CN" altLang="en-US" sz="1600" kern="100">
              <a:latin typeface="+mj-ea"/>
              <a:ea typeface="+mj-ea"/>
              <a:cs typeface="Times New Roman" panose="02020603050405020304" pitchFamily="18" charset="0"/>
            </a:endParaRPr>
          </a:p>
        </p:txBody>
      </p:sp>
      <p:sp>
        <p:nvSpPr>
          <p:cNvPr id="62" name="矩形 61"/>
          <p:cNvSpPr/>
          <p:nvPr/>
        </p:nvSpPr>
        <p:spPr>
          <a:xfrm>
            <a:off x="1302746" y="1837194"/>
            <a:ext cx="2908168" cy="400110"/>
          </a:xfrm>
          <a:prstGeom prst="rect">
            <a:avLst/>
          </a:prstGeom>
        </p:spPr>
        <p:txBody>
          <a:bodyPr wrap="none">
            <a:spAutoFit/>
          </a:bodyPr>
          <a:lstStyle/>
          <a:p>
            <a:r>
              <a:rPr lang="en-US" altLang="zh-CN" sz="2000" b="1" kern="100">
                <a:solidFill>
                  <a:schemeClr val="accent2"/>
                </a:solidFill>
                <a:latin typeface="+mj-ea"/>
                <a:ea typeface="+mj-ea"/>
                <a:cs typeface="Times New Roman" panose="02020603050405020304" pitchFamily="18" charset="0"/>
              </a:rPr>
              <a:t>1</a:t>
            </a:r>
            <a:r>
              <a:rPr lang="zh-CN" altLang="en-US" sz="2000" b="1" kern="100">
                <a:solidFill>
                  <a:schemeClr val="accent2"/>
                </a:solidFill>
                <a:latin typeface="+mj-ea"/>
                <a:ea typeface="+mj-ea"/>
                <a:cs typeface="Times New Roman" panose="02020603050405020304" pitchFamily="18" charset="0"/>
              </a:rPr>
              <a:t>、村党支部的</a:t>
            </a:r>
            <a:r>
              <a:rPr lang="zh-CN" altLang="en-US" sz="2000" b="1" kern="100">
                <a:latin typeface="+mj-ea"/>
                <a:ea typeface="+mj-ea"/>
                <a:cs typeface="Times New Roman" panose="02020603050405020304" pitchFamily="18" charset="0"/>
              </a:rPr>
              <a:t>重点任务</a:t>
            </a:r>
            <a:endParaRPr lang="zh-CN" altLang="en-US" sz="2000" b="1">
              <a:latin typeface="+mj-ea"/>
              <a:ea typeface="+mj-ea"/>
            </a:endParaRPr>
          </a:p>
        </p:txBody>
      </p:sp>
      <p:grpSp>
        <p:nvGrpSpPr>
          <p:cNvPr id="63" name="组合 62"/>
          <p:cNvGrpSpPr/>
          <p:nvPr/>
        </p:nvGrpSpPr>
        <p:grpSpPr>
          <a:xfrm>
            <a:off x="855412" y="1833575"/>
            <a:ext cx="425385" cy="425385"/>
            <a:chOff x="-2398564" y="1384397"/>
            <a:chExt cx="1163321" cy="1163321"/>
          </a:xfrm>
        </p:grpSpPr>
        <p:sp>
          <p:nvSpPr>
            <p:cNvPr id="64" name="矩形: 圆角 63"/>
            <p:cNvSpPr/>
            <p:nvPr/>
          </p:nvSpPr>
          <p:spPr bwMode="auto">
            <a:xfrm>
              <a:off x="-2398564" y="1384397"/>
              <a:ext cx="1163321" cy="1163321"/>
            </a:xfrm>
            <a:prstGeom prst="roundRect">
              <a:avLst>
                <a:gd name="adj" fmla="val 9855"/>
              </a:avLst>
            </a:prstGeom>
            <a:solidFill>
              <a:schemeClr val="accent2"/>
            </a:solid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rgbClr val="BC0000"/>
                </a:solidFill>
                <a:latin typeface="Arial" panose="020B0604020202020204"/>
                <a:ea typeface="微软雅黑" panose="020B0503020204020204" pitchFamily="34" charset="-122"/>
                <a:cs typeface="+mn-ea"/>
              </a:endParaRPr>
            </a:p>
          </p:txBody>
        </p:sp>
        <p:sp>
          <p:nvSpPr>
            <p:cNvPr id="65" name="Freeform 6"/>
            <p:cNvSpPr/>
            <p:nvPr/>
          </p:nvSpPr>
          <p:spPr bwMode="auto">
            <a:xfrm>
              <a:off x="-2273208" y="1517447"/>
              <a:ext cx="1002707" cy="877708"/>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rgbClr val="FFFF00"/>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grpSp>
      <p:cxnSp>
        <p:nvCxnSpPr>
          <p:cNvPr id="5" name="直接连接符 4"/>
          <p:cNvCxnSpPr/>
          <p:nvPr/>
        </p:nvCxnSpPr>
        <p:spPr bwMode="auto">
          <a:xfrm>
            <a:off x="4154905" y="2046475"/>
            <a:ext cx="3721769" cy="0"/>
          </a:xfrm>
          <a:prstGeom prst="line">
            <a:avLst/>
          </a:prstGeom>
          <a:solidFill>
            <a:schemeClr val="accent1"/>
          </a:solidFill>
          <a:ln w="9525" cap="flat" cmpd="sng" algn="ctr">
            <a:solidFill>
              <a:schemeClr val="accent5"/>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5" name="矩形 74"/>
          <p:cNvSpPr/>
          <p:nvPr/>
        </p:nvSpPr>
        <p:spPr>
          <a:xfrm>
            <a:off x="1302745" y="3718408"/>
            <a:ext cx="6686223" cy="953723"/>
          </a:xfrm>
          <a:prstGeom prst="rect">
            <a:avLst/>
          </a:prstGeom>
        </p:spPr>
        <p:txBody>
          <a:bodyPr wrap="square">
            <a:spAutoFit/>
          </a:bodyPr>
          <a:lstStyle/>
          <a:p>
            <a:pPr algn="just" eaLnBrk="1" hangingPunct="1">
              <a:lnSpc>
                <a:spcPct val="120000"/>
              </a:lnSpc>
              <a:spcAft>
                <a:spcPts val="0"/>
              </a:spcAft>
            </a:pPr>
            <a:r>
              <a:rPr lang="zh-CN" altLang="en-US" sz="1600" kern="100">
                <a:latin typeface="+mj-ea"/>
                <a:ea typeface="+mj-ea"/>
                <a:cs typeface="Times New Roman" panose="02020603050405020304" pitchFamily="18" charset="0"/>
              </a:rPr>
              <a:t>全面领导隶属本社区的各类组织和各项工作，围绕巩固党在城市执政基础、增进群众福祉开展工作，领导基层社会治理，组织整合辖区资源，服务社区群众、维护和谐稳定、建设美好家园。</a:t>
            </a:r>
          </a:p>
        </p:txBody>
      </p:sp>
      <p:sp>
        <p:nvSpPr>
          <p:cNvPr id="76" name="矩形 75"/>
          <p:cNvSpPr/>
          <p:nvPr/>
        </p:nvSpPr>
        <p:spPr>
          <a:xfrm>
            <a:off x="1302746" y="3394411"/>
            <a:ext cx="3164649" cy="400110"/>
          </a:xfrm>
          <a:prstGeom prst="rect">
            <a:avLst/>
          </a:prstGeom>
        </p:spPr>
        <p:txBody>
          <a:bodyPr wrap="none">
            <a:spAutoFit/>
          </a:bodyPr>
          <a:lstStyle/>
          <a:p>
            <a:r>
              <a:rPr lang="en-US" altLang="zh-CN" sz="2000" b="1" kern="100">
                <a:solidFill>
                  <a:schemeClr val="accent2"/>
                </a:solidFill>
                <a:latin typeface="+mj-ea"/>
                <a:ea typeface="+mj-ea"/>
                <a:cs typeface="Times New Roman" panose="02020603050405020304" pitchFamily="18" charset="0"/>
              </a:rPr>
              <a:t>2</a:t>
            </a:r>
            <a:r>
              <a:rPr lang="zh-CN" altLang="en-US" sz="2000" b="1" kern="100">
                <a:solidFill>
                  <a:schemeClr val="accent2"/>
                </a:solidFill>
                <a:latin typeface="+mj-ea"/>
                <a:ea typeface="+mj-ea"/>
                <a:cs typeface="Times New Roman" panose="02020603050405020304" pitchFamily="18" charset="0"/>
              </a:rPr>
              <a:t>、社区党支部的</a:t>
            </a:r>
            <a:r>
              <a:rPr lang="zh-CN" altLang="en-US" sz="2000" b="1" kern="100">
                <a:latin typeface="+mj-ea"/>
                <a:ea typeface="+mj-ea"/>
                <a:cs typeface="Times New Roman" panose="02020603050405020304" pitchFamily="18" charset="0"/>
              </a:rPr>
              <a:t>重点任务</a:t>
            </a:r>
            <a:endParaRPr lang="zh-CN" altLang="en-US" sz="2000" b="1">
              <a:latin typeface="+mj-ea"/>
              <a:ea typeface="+mj-ea"/>
            </a:endParaRPr>
          </a:p>
        </p:txBody>
      </p:sp>
      <p:grpSp>
        <p:nvGrpSpPr>
          <p:cNvPr id="77" name="组合 76"/>
          <p:cNvGrpSpPr/>
          <p:nvPr/>
        </p:nvGrpSpPr>
        <p:grpSpPr>
          <a:xfrm>
            <a:off x="855412" y="3390792"/>
            <a:ext cx="425385" cy="425385"/>
            <a:chOff x="-2398564" y="1384397"/>
            <a:chExt cx="1163321" cy="1163321"/>
          </a:xfrm>
        </p:grpSpPr>
        <p:sp>
          <p:nvSpPr>
            <p:cNvPr id="78" name="矩形: 圆角 77"/>
            <p:cNvSpPr/>
            <p:nvPr/>
          </p:nvSpPr>
          <p:spPr bwMode="auto">
            <a:xfrm>
              <a:off x="-2398564" y="1384397"/>
              <a:ext cx="1163321" cy="1163321"/>
            </a:xfrm>
            <a:prstGeom prst="roundRect">
              <a:avLst>
                <a:gd name="adj" fmla="val 9855"/>
              </a:avLst>
            </a:prstGeom>
            <a:solidFill>
              <a:schemeClr val="accent2"/>
            </a:solid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rgbClr val="BC0000"/>
                </a:solidFill>
                <a:latin typeface="Arial" panose="020B0604020202020204"/>
                <a:ea typeface="微软雅黑" panose="020B0503020204020204" pitchFamily="34" charset="-122"/>
                <a:cs typeface="+mn-ea"/>
              </a:endParaRPr>
            </a:p>
          </p:txBody>
        </p:sp>
        <p:sp>
          <p:nvSpPr>
            <p:cNvPr id="79" name="Freeform 6"/>
            <p:cNvSpPr/>
            <p:nvPr/>
          </p:nvSpPr>
          <p:spPr bwMode="auto">
            <a:xfrm>
              <a:off x="-2273208" y="1517447"/>
              <a:ext cx="1002707" cy="877708"/>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rgbClr val="FFFF00"/>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grpSp>
      <p:cxnSp>
        <p:nvCxnSpPr>
          <p:cNvPr id="80" name="直接连接符 79"/>
          <p:cNvCxnSpPr/>
          <p:nvPr/>
        </p:nvCxnSpPr>
        <p:spPr bwMode="auto">
          <a:xfrm>
            <a:off x="4379495" y="3603692"/>
            <a:ext cx="3513221" cy="0"/>
          </a:xfrm>
          <a:prstGeom prst="line">
            <a:avLst/>
          </a:prstGeom>
          <a:solidFill>
            <a:schemeClr val="accent1"/>
          </a:solidFill>
          <a:ln w="9525" cap="flat" cmpd="sng" algn="ctr">
            <a:solidFill>
              <a:schemeClr val="accent5"/>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1" name="矩形 80"/>
          <p:cNvSpPr/>
          <p:nvPr/>
        </p:nvSpPr>
        <p:spPr>
          <a:xfrm>
            <a:off x="1302745" y="5343261"/>
            <a:ext cx="6686223" cy="953723"/>
          </a:xfrm>
          <a:prstGeom prst="rect">
            <a:avLst/>
          </a:prstGeom>
        </p:spPr>
        <p:txBody>
          <a:bodyPr wrap="square">
            <a:spAutoFit/>
          </a:bodyPr>
          <a:lstStyle/>
          <a:p>
            <a:pPr algn="just" eaLnBrk="1" hangingPunct="1">
              <a:lnSpc>
                <a:spcPct val="120000"/>
              </a:lnSpc>
              <a:spcAft>
                <a:spcPts val="0"/>
              </a:spcAft>
            </a:pPr>
            <a:r>
              <a:rPr lang="zh-CN" altLang="en-US" sz="1600" kern="100">
                <a:latin typeface="+mj-ea"/>
                <a:ea typeface="+mj-ea"/>
                <a:cs typeface="Times New Roman" panose="02020603050405020304" pitchFamily="18" charset="0"/>
              </a:rPr>
              <a:t>保证监督党和国家方针政策的贯彻执行，围绕企业生产经营开展工作，按规定参与企业重大问题的决策，服务改革发展、凝聚职工群众、建设企业文化，创造一流业绩。</a:t>
            </a:r>
          </a:p>
        </p:txBody>
      </p:sp>
      <p:sp>
        <p:nvSpPr>
          <p:cNvPr id="82" name="矩形 81"/>
          <p:cNvSpPr/>
          <p:nvPr/>
        </p:nvSpPr>
        <p:spPr>
          <a:xfrm>
            <a:off x="1302746" y="4938974"/>
            <a:ext cx="4447051" cy="400110"/>
          </a:xfrm>
          <a:prstGeom prst="rect">
            <a:avLst/>
          </a:prstGeom>
        </p:spPr>
        <p:txBody>
          <a:bodyPr wrap="none">
            <a:spAutoFit/>
          </a:bodyPr>
          <a:lstStyle/>
          <a:p>
            <a:r>
              <a:rPr lang="en-US" altLang="zh-CN" sz="2000" b="1" kern="100">
                <a:solidFill>
                  <a:schemeClr val="accent2"/>
                </a:solidFill>
                <a:latin typeface="+mj-ea"/>
                <a:ea typeface="+mj-ea"/>
                <a:cs typeface="Times New Roman" panose="02020603050405020304" pitchFamily="18" charset="0"/>
              </a:rPr>
              <a:t>3</a:t>
            </a:r>
            <a:r>
              <a:rPr lang="zh-CN" altLang="en-US" sz="2000" b="1" kern="100">
                <a:solidFill>
                  <a:schemeClr val="accent2"/>
                </a:solidFill>
                <a:latin typeface="+mj-ea"/>
                <a:ea typeface="+mj-ea"/>
                <a:cs typeface="Times New Roman" panose="02020603050405020304" pitchFamily="18" charset="0"/>
              </a:rPr>
              <a:t>、国企和集体企业党支部的</a:t>
            </a:r>
            <a:r>
              <a:rPr lang="zh-CN" altLang="en-US" sz="2000" b="1" kern="100">
                <a:latin typeface="+mj-ea"/>
                <a:ea typeface="+mj-ea"/>
                <a:cs typeface="Times New Roman" panose="02020603050405020304" pitchFamily="18" charset="0"/>
              </a:rPr>
              <a:t>重点任务</a:t>
            </a:r>
            <a:endParaRPr lang="zh-CN" altLang="en-US" sz="2000" b="1">
              <a:latin typeface="+mj-ea"/>
              <a:ea typeface="+mj-ea"/>
            </a:endParaRPr>
          </a:p>
        </p:txBody>
      </p:sp>
      <p:grpSp>
        <p:nvGrpSpPr>
          <p:cNvPr id="83" name="组合 82"/>
          <p:cNvGrpSpPr/>
          <p:nvPr/>
        </p:nvGrpSpPr>
        <p:grpSpPr>
          <a:xfrm>
            <a:off x="855412" y="4935355"/>
            <a:ext cx="425385" cy="425385"/>
            <a:chOff x="-2398564" y="1384397"/>
            <a:chExt cx="1163321" cy="1163321"/>
          </a:xfrm>
        </p:grpSpPr>
        <p:sp>
          <p:nvSpPr>
            <p:cNvPr id="84" name="矩形: 圆角 83"/>
            <p:cNvSpPr/>
            <p:nvPr/>
          </p:nvSpPr>
          <p:spPr bwMode="auto">
            <a:xfrm>
              <a:off x="-2398564" y="1384397"/>
              <a:ext cx="1163321" cy="1163321"/>
            </a:xfrm>
            <a:prstGeom prst="roundRect">
              <a:avLst>
                <a:gd name="adj" fmla="val 9855"/>
              </a:avLst>
            </a:prstGeom>
            <a:solidFill>
              <a:schemeClr val="accent2"/>
            </a:solid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rgbClr val="BC0000"/>
                </a:solidFill>
                <a:latin typeface="Arial" panose="020B0604020202020204"/>
                <a:ea typeface="微软雅黑" panose="020B0503020204020204" pitchFamily="34" charset="-122"/>
                <a:cs typeface="+mn-ea"/>
              </a:endParaRPr>
            </a:p>
          </p:txBody>
        </p:sp>
        <p:sp>
          <p:nvSpPr>
            <p:cNvPr id="85" name="Freeform 6"/>
            <p:cNvSpPr/>
            <p:nvPr/>
          </p:nvSpPr>
          <p:spPr bwMode="auto">
            <a:xfrm>
              <a:off x="-2273208" y="1517447"/>
              <a:ext cx="1002707" cy="877708"/>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rgbClr val="FFFF00"/>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grpSp>
      <p:cxnSp>
        <p:nvCxnSpPr>
          <p:cNvPr id="86" name="直接连接符 85"/>
          <p:cNvCxnSpPr/>
          <p:nvPr/>
        </p:nvCxnSpPr>
        <p:spPr bwMode="auto">
          <a:xfrm>
            <a:off x="5662863" y="5148255"/>
            <a:ext cx="2229853" cy="0"/>
          </a:xfrm>
          <a:prstGeom prst="line">
            <a:avLst/>
          </a:prstGeom>
          <a:solidFill>
            <a:schemeClr val="accent1"/>
          </a:solidFill>
          <a:ln w="9525" cap="flat" cmpd="sng" algn="ctr">
            <a:solidFill>
              <a:schemeClr val="accent5"/>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87" name="对象 86"/>
          <p:cNvGraphicFramePr>
            <a:graphicFrameLocks noChangeAspect="1"/>
          </p:cNvGraphicFramePr>
          <p:nvPr/>
        </p:nvGraphicFramePr>
        <p:xfrm>
          <a:off x="8109619" y="1862230"/>
          <a:ext cx="3481579" cy="4370459"/>
        </p:xfrm>
        <a:graphic>
          <a:graphicData uri="http://schemas.openxmlformats.org/presentationml/2006/ole">
            <mc:AlternateContent xmlns:mc="http://schemas.openxmlformats.org/markup-compatibility/2006">
              <mc:Choice xmlns:v="urn:schemas-microsoft-com:vml" Requires="v">
                <p:oleObj spid="_x0000_s3118" name="Image" r:id="rId4" imgW="3581400" imgH="5257800" progId="Photoshop.Image.16">
                  <p:embed/>
                </p:oleObj>
              </mc:Choice>
              <mc:Fallback>
                <p:oleObj name="Image" r:id="rId4" imgW="3581400" imgH="5257800" progId="Photoshop.Image.16">
                  <p:embed/>
                  <p:pic>
                    <p:nvPicPr>
                      <p:cNvPr id="0" name="对象 4"/>
                      <p:cNvPicPr/>
                      <p:nvPr/>
                    </p:nvPicPr>
                    <p:blipFill>
                      <a:blip r:embed="rId5"/>
                      <a:stretch>
                        <a:fillRect/>
                      </a:stretch>
                    </p:blipFill>
                    <p:spPr>
                      <a:xfrm>
                        <a:off x="8109619" y="1862230"/>
                        <a:ext cx="3481579" cy="4370459"/>
                      </a:xfrm>
                      <a:prstGeom prst="rect">
                        <a:avLst/>
                      </a:prstGeom>
                    </p:spPr>
                  </p:pic>
                </p:oleObj>
              </mc:Fallback>
            </mc:AlternateContent>
          </a:graphicData>
        </a:graphic>
      </p:graphicFrame>
      <p:sp>
        <p:nvSpPr>
          <p:cNvPr id="2" name="TextBox 42"/>
          <p:cNvSpPr txBox="1"/>
          <p:nvPr/>
        </p:nvSpPr>
        <p:spPr>
          <a:xfrm>
            <a:off x="1017033" y="306034"/>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第三章：基本任务</a:t>
            </a:r>
          </a:p>
        </p:txBody>
      </p:sp>
    </p:spTree>
  </p:cSld>
  <p:clrMapOvr>
    <a:masterClrMapping/>
  </p:clrMapOvr>
  <mc:AlternateContent xmlns:mc="http://schemas.openxmlformats.org/markup-compatibility/2006" xmlns:p14="http://schemas.microsoft.com/office/powerpoint/2010/main">
    <mc:Choice Requires="p14">
      <p:transition p14:dur="0" advClick="0" advTm="9132"/>
    </mc:Choice>
    <mc:Fallback xmlns="">
      <p:transition advClick="0" advTm="91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250" autoRev="1" fill="hold">
                                          <p:stCondLst>
                                            <p:cond delay="0"/>
                                          </p:stCondLst>
                                        </p:cTn>
                                        <p:tgtEl>
                                          <p:spTgt spid="3"/>
                                        </p:tgtEl>
                                        <p:attrNameLst>
                                          <p:attrName>ppt_w</p:attrName>
                                        </p:attrNameLst>
                                      </p:cBhvr>
                                    </p:anim>
                                    <p:anim by="(#ppt_w*0.50)" calcmode="lin" valueType="num">
                                      <p:cBhvr>
                                        <p:cTn id="8" dur="250" decel="50000" autoRev="1" fill="hold">
                                          <p:stCondLst>
                                            <p:cond delay="0"/>
                                          </p:stCondLst>
                                        </p:cTn>
                                        <p:tgtEl>
                                          <p:spTgt spid="3"/>
                                        </p:tgtEl>
                                        <p:attrNameLst>
                                          <p:attrName>ppt_x</p:attrName>
                                        </p:attrNameLst>
                                      </p:cBhvr>
                                    </p:anim>
                                    <p:anim from="(-#ppt_h/2)" to="(#ppt_y)" calcmode="lin" valueType="num">
                                      <p:cBhvr>
                                        <p:cTn id="9" dur="500" fill="hold">
                                          <p:stCondLst>
                                            <p:cond delay="0"/>
                                          </p:stCondLst>
                                        </p:cTn>
                                        <p:tgtEl>
                                          <p:spTgt spid="3"/>
                                        </p:tgtEl>
                                        <p:attrNameLst>
                                          <p:attrName>ppt_y</p:attrName>
                                        </p:attrNameLst>
                                      </p:cBhvr>
                                    </p:anim>
                                    <p:animRot by="21600000">
                                      <p:cBhvr>
                                        <p:cTn id="10" dur="5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53" presetClass="entr" presetSubtype="16" fill="hold" nodeType="after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p:cTn id="14" dur="400" fill="hold"/>
                                        <p:tgtEl>
                                          <p:spTgt spid="63"/>
                                        </p:tgtEl>
                                        <p:attrNameLst>
                                          <p:attrName>ppt_w</p:attrName>
                                        </p:attrNameLst>
                                      </p:cBhvr>
                                      <p:tavLst>
                                        <p:tav tm="0">
                                          <p:val>
                                            <p:fltVal val="0"/>
                                          </p:val>
                                        </p:tav>
                                        <p:tav tm="100000">
                                          <p:val>
                                            <p:strVal val="#ppt_w"/>
                                          </p:val>
                                        </p:tav>
                                      </p:tavLst>
                                    </p:anim>
                                    <p:anim calcmode="lin" valueType="num">
                                      <p:cBhvr>
                                        <p:cTn id="15" dur="400" fill="hold"/>
                                        <p:tgtEl>
                                          <p:spTgt spid="63"/>
                                        </p:tgtEl>
                                        <p:attrNameLst>
                                          <p:attrName>ppt_h</p:attrName>
                                        </p:attrNameLst>
                                      </p:cBhvr>
                                      <p:tavLst>
                                        <p:tav tm="0">
                                          <p:val>
                                            <p:fltVal val="0"/>
                                          </p:val>
                                        </p:tav>
                                        <p:tav tm="100000">
                                          <p:val>
                                            <p:strVal val="#ppt_h"/>
                                          </p:val>
                                        </p:tav>
                                      </p:tavLst>
                                    </p:anim>
                                    <p:animEffect transition="in" filter="fade">
                                      <p:cBhvr>
                                        <p:cTn id="16" dur="400"/>
                                        <p:tgtEl>
                                          <p:spTgt spid="63"/>
                                        </p:tgtEl>
                                      </p:cBhvr>
                                    </p:animEffect>
                                  </p:childTnLst>
                                </p:cTn>
                              </p:par>
                            </p:childTnLst>
                          </p:cTn>
                        </p:par>
                        <p:par>
                          <p:cTn id="17" fill="hold">
                            <p:stCondLst>
                              <p:cond delay="2200"/>
                            </p:stCondLst>
                            <p:childTnLst>
                              <p:par>
                                <p:cTn id="18" presetID="22" presetClass="entr" presetSubtype="8"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wipe(left)">
                                      <p:cBhvr>
                                        <p:cTn id="20" dur="500"/>
                                        <p:tgtEl>
                                          <p:spTgt spid="62"/>
                                        </p:tgtEl>
                                      </p:cBhvr>
                                    </p:animEffect>
                                  </p:childTnLst>
                                </p:cTn>
                              </p:par>
                            </p:childTnLst>
                          </p:cTn>
                        </p:par>
                        <p:par>
                          <p:cTn id="21" fill="hold">
                            <p:stCondLst>
                              <p:cond delay="2700"/>
                            </p:stCondLst>
                            <p:childTnLst>
                              <p:par>
                                <p:cTn id="22" presetID="22" presetClass="entr" presetSubtype="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400"/>
                                        <p:tgtEl>
                                          <p:spTgt spid="5"/>
                                        </p:tgtEl>
                                      </p:cBhvr>
                                    </p:animEffect>
                                  </p:childTnLst>
                                </p:cTn>
                              </p:par>
                            </p:childTnLst>
                          </p:cTn>
                        </p:par>
                        <p:par>
                          <p:cTn id="25" fill="hold">
                            <p:stCondLst>
                              <p:cond delay="3200"/>
                            </p:stCondLst>
                            <p:childTnLst>
                              <p:par>
                                <p:cTn id="26" presetID="42" presetClass="entr" presetSubtype="0"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anim calcmode="lin" valueType="num">
                                      <p:cBhvr>
                                        <p:cTn id="29" dur="500" fill="hold"/>
                                        <p:tgtEl>
                                          <p:spTgt spid="61"/>
                                        </p:tgtEl>
                                        <p:attrNameLst>
                                          <p:attrName>ppt_x</p:attrName>
                                        </p:attrNameLst>
                                      </p:cBhvr>
                                      <p:tavLst>
                                        <p:tav tm="0">
                                          <p:val>
                                            <p:strVal val="#ppt_x"/>
                                          </p:val>
                                        </p:tav>
                                        <p:tav tm="100000">
                                          <p:val>
                                            <p:strVal val="#ppt_x"/>
                                          </p:val>
                                        </p:tav>
                                      </p:tavLst>
                                    </p:anim>
                                    <p:anim calcmode="lin" valueType="num">
                                      <p:cBhvr>
                                        <p:cTn id="30" dur="500" fill="hold"/>
                                        <p:tgtEl>
                                          <p:spTgt spid="61"/>
                                        </p:tgtEl>
                                        <p:attrNameLst>
                                          <p:attrName>ppt_y</p:attrName>
                                        </p:attrNameLst>
                                      </p:cBhvr>
                                      <p:tavLst>
                                        <p:tav tm="0">
                                          <p:val>
                                            <p:strVal val="#ppt_y+.1"/>
                                          </p:val>
                                        </p:tav>
                                        <p:tav tm="100000">
                                          <p:val>
                                            <p:strVal val="#ppt_y"/>
                                          </p:val>
                                        </p:tav>
                                      </p:tavLst>
                                    </p:anim>
                                  </p:childTnLst>
                                </p:cTn>
                              </p:par>
                            </p:childTnLst>
                          </p:cTn>
                        </p:par>
                        <p:par>
                          <p:cTn id="31" fill="hold">
                            <p:stCondLst>
                              <p:cond delay="3700"/>
                            </p:stCondLst>
                            <p:childTnLst>
                              <p:par>
                                <p:cTn id="32" presetID="53" presetClass="entr" presetSubtype="16" fill="hold" nodeType="afterEffect">
                                  <p:stCondLst>
                                    <p:cond delay="0"/>
                                  </p:stCondLst>
                                  <p:childTnLst>
                                    <p:set>
                                      <p:cBhvr>
                                        <p:cTn id="33" dur="1" fill="hold">
                                          <p:stCondLst>
                                            <p:cond delay="0"/>
                                          </p:stCondLst>
                                        </p:cTn>
                                        <p:tgtEl>
                                          <p:spTgt spid="77"/>
                                        </p:tgtEl>
                                        <p:attrNameLst>
                                          <p:attrName>style.visibility</p:attrName>
                                        </p:attrNameLst>
                                      </p:cBhvr>
                                      <p:to>
                                        <p:strVal val="visible"/>
                                      </p:to>
                                    </p:set>
                                    <p:anim calcmode="lin" valueType="num">
                                      <p:cBhvr>
                                        <p:cTn id="34" dur="400" fill="hold"/>
                                        <p:tgtEl>
                                          <p:spTgt spid="77"/>
                                        </p:tgtEl>
                                        <p:attrNameLst>
                                          <p:attrName>ppt_w</p:attrName>
                                        </p:attrNameLst>
                                      </p:cBhvr>
                                      <p:tavLst>
                                        <p:tav tm="0">
                                          <p:val>
                                            <p:fltVal val="0"/>
                                          </p:val>
                                        </p:tav>
                                        <p:tav tm="100000">
                                          <p:val>
                                            <p:strVal val="#ppt_w"/>
                                          </p:val>
                                        </p:tav>
                                      </p:tavLst>
                                    </p:anim>
                                    <p:anim calcmode="lin" valueType="num">
                                      <p:cBhvr>
                                        <p:cTn id="35" dur="400" fill="hold"/>
                                        <p:tgtEl>
                                          <p:spTgt spid="77"/>
                                        </p:tgtEl>
                                        <p:attrNameLst>
                                          <p:attrName>ppt_h</p:attrName>
                                        </p:attrNameLst>
                                      </p:cBhvr>
                                      <p:tavLst>
                                        <p:tav tm="0">
                                          <p:val>
                                            <p:fltVal val="0"/>
                                          </p:val>
                                        </p:tav>
                                        <p:tav tm="100000">
                                          <p:val>
                                            <p:strVal val="#ppt_h"/>
                                          </p:val>
                                        </p:tav>
                                      </p:tavLst>
                                    </p:anim>
                                    <p:animEffect transition="in" filter="fade">
                                      <p:cBhvr>
                                        <p:cTn id="36" dur="400"/>
                                        <p:tgtEl>
                                          <p:spTgt spid="77"/>
                                        </p:tgtEl>
                                      </p:cBhvr>
                                    </p:animEffect>
                                  </p:childTnLst>
                                </p:cTn>
                              </p:par>
                            </p:childTnLst>
                          </p:cTn>
                        </p:par>
                        <p:par>
                          <p:cTn id="37" fill="hold">
                            <p:stCondLst>
                              <p:cond delay="4200"/>
                            </p:stCondLst>
                            <p:childTnLst>
                              <p:par>
                                <p:cTn id="38" presetID="22" presetClass="entr" presetSubtype="8" fill="hold" grpId="0" nodeType="afterEffect">
                                  <p:stCondLst>
                                    <p:cond delay="0"/>
                                  </p:stCondLst>
                                  <p:childTnLst>
                                    <p:set>
                                      <p:cBhvr>
                                        <p:cTn id="39" dur="1" fill="hold">
                                          <p:stCondLst>
                                            <p:cond delay="0"/>
                                          </p:stCondLst>
                                        </p:cTn>
                                        <p:tgtEl>
                                          <p:spTgt spid="76"/>
                                        </p:tgtEl>
                                        <p:attrNameLst>
                                          <p:attrName>style.visibility</p:attrName>
                                        </p:attrNameLst>
                                      </p:cBhvr>
                                      <p:to>
                                        <p:strVal val="visible"/>
                                      </p:to>
                                    </p:set>
                                    <p:animEffect transition="in" filter="wipe(left)">
                                      <p:cBhvr>
                                        <p:cTn id="40" dur="500"/>
                                        <p:tgtEl>
                                          <p:spTgt spid="76"/>
                                        </p:tgtEl>
                                      </p:cBhvr>
                                    </p:animEffect>
                                  </p:childTnLst>
                                </p:cTn>
                              </p:par>
                            </p:childTnLst>
                          </p:cTn>
                        </p:par>
                        <p:par>
                          <p:cTn id="41" fill="hold">
                            <p:stCondLst>
                              <p:cond delay="4700"/>
                            </p:stCondLst>
                            <p:childTnLst>
                              <p:par>
                                <p:cTn id="42" presetID="22" presetClass="entr" presetSubtype="8" fill="hold" nodeType="after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wipe(left)">
                                      <p:cBhvr>
                                        <p:cTn id="44" dur="400"/>
                                        <p:tgtEl>
                                          <p:spTgt spid="80"/>
                                        </p:tgtEl>
                                      </p:cBhvr>
                                    </p:animEffect>
                                  </p:childTnLst>
                                </p:cTn>
                              </p:par>
                            </p:childTnLst>
                          </p:cTn>
                        </p:par>
                        <p:par>
                          <p:cTn id="45" fill="hold">
                            <p:stCondLst>
                              <p:cond delay="5200"/>
                            </p:stCondLst>
                            <p:childTnLst>
                              <p:par>
                                <p:cTn id="46" presetID="42" presetClass="entr" presetSubtype="0" fill="hold" grpId="0" nodeType="afterEffect">
                                  <p:stCondLst>
                                    <p:cond delay="0"/>
                                  </p:stCondLst>
                                  <p:childTnLst>
                                    <p:set>
                                      <p:cBhvr>
                                        <p:cTn id="47" dur="1" fill="hold">
                                          <p:stCondLst>
                                            <p:cond delay="0"/>
                                          </p:stCondLst>
                                        </p:cTn>
                                        <p:tgtEl>
                                          <p:spTgt spid="75"/>
                                        </p:tgtEl>
                                        <p:attrNameLst>
                                          <p:attrName>style.visibility</p:attrName>
                                        </p:attrNameLst>
                                      </p:cBhvr>
                                      <p:to>
                                        <p:strVal val="visible"/>
                                      </p:to>
                                    </p:set>
                                    <p:animEffect transition="in" filter="fade">
                                      <p:cBhvr>
                                        <p:cTn id="48" dur="500"/>
                                        <p:tgtEl>
                                          <p:spTgt spid="75"/>
                                        </p:tgtEl>
                                      </p:cBhvr>
                                    </p:animEffect>
                                    <p:anim calcmode="lin" valueType="num">
                                      <p:cBhvr>
                                        <p:cTn id="49" dur="500" fill="hold"/>
                                        <p:tgtEl>
                                          <p:spTgt spid="75"/>
                                        </p:tgtEl>
                                        <p:attrNameLst>
                                          <p:attrName>ppt_x</p:attrName>
                                        </p:attrNameLst>
                                      </p:cBhvr>
                                      <p:tavLst>
                                        <p:tav tm="0">
                                          <p:val>
                                            <p:strVal val="#ppt_x"/>
                                          </p:val>
                                        </p:tav>
                                        <p:tav tm="100000">
                                          <p:val>
                                            <p:strVal val="#ppt_x"/>
                                          </p:val>
                                        </p:tav>
                                      </p:tavLst>
                                    </p:anim>
                                    <p:anim calcmode="lin" valueType="num">
                                      <p:cBhvr>
                                        <p:cTn id="50" dur="500" fill="hold"/>
                                        <p:tgtEl>
                                          <p:spTgt spid="75"/>
                                        </p:tgtEl>
                                        <p:attrNameLst>
                                          <p:attrName>ppt_y</p:attrName>
                                        </p:attrNameLst>
                                      </p:cBhvr>
                                      <p:tavLst>
                                        <p:tav tm="0">
                                          <p:val>
                                            <p:strVal val="#ppt_y+.1"/>
                                          </p:val>
                                        </p:tav>
                                        <p:tav tm="100000">
                                          <p:val>
                                            <p:strVal val="#ppt_y"/>
                                          </p:val>
                                        </p:tav>
                                      </p:tavLst>
                                    </p:anim>
                                  </p:childTnLst>
                                </p:cTn>
                              </p:par>
                            </p:childTnLst>
                          </p:cTn>
                        </p:par>
                        <p:par>
                          <p:cTn id="51" fill="hold">
                            <p:stCondLst>
                              <p:cond delay="5700"/>
                            </p:stCondLst>
                            <p:childTnLst>
                              <p:par>
                                <p:cTn id="52" presetID="53" presetClass="entr" presetSubtype="16" fill="hold" nodeType="afterEffect">
                                  <p:stCondLst>
                                    <p:cond delay="0"/>
                                  </p:stCondLst>
                                  <p:childTnLst>
                                    <p:set>
                                      <p:cBhvr>
                                        <p:cTn id="53" dur="1" fill="hold">
                                          <p:stCondLst>
                                            <p:cond delay="0"/>
                                          </p:stCondLst>
                                        </p:cTn>
                                        <p:tgtEl>
                                          <p:spTgt spid="83"/>
                                        </p:tgtEl>
                                        <p:attrNameLst>
                                          <p:attrName>style.visibility</p:attrName>
                                        </p:attrNameLst>
                                      </p:cBhvr>
                                      <p:to>
                                        <p:strVal val="visible"/>
                                      </p:to>
                                    </p:set>
                                    <p:anim calcmode="lin" valueType="num">
                                      <p:cBhvr>
                                        <p:cTn id="54" dur="400" fill="hold"/>
                                        <p:tgtEl>
                                          <p:spTgt spid="83"/>
                                        </p:tgtEl>
                                        <p:attrNameLst>
                                          <p:attrName>ppt_w</p:attrName>
                                        </p:attrNameLst>
                                      </p:cBhvr>
                                      <p:tavLst>
                                        <p:tav tm="0">
                                          <p:val>
                                            <p:fltVal val="0"/>
                                          </p:val>
                                        </p:tav>
                                        <p:tav tm="100000">
                                          <p:val>
                                            <p:strVal val="#ppt_w"/>
                                          </p:val>
                                        </p:tav>
                                      </p:tavLst>
                                    </p:anim>
                                    <p:anim calcmode="lin" valueType="num">
                                      <p:cBhvr>
                                        <p:cTn id="55" dur="400" fill="hold"/>
                                        <p:tgtEl>
                                          <p:spTgt spid="83"/>
                                        </p:tgtEl>
                                        <p:attrNameLst>
                                          <p:attrName>ppt_h</p:attrName>
                                        </p:attrNameLst>
                                      </p:cBhvr>
                                      <p:tavLst>
                                        <p:tav tm="0">
                                          <p:val>
                                            <p:fltVal val="0"/>
                                          </p:val>
                                        </p:tav>
                                        <p:tav tm="100000">
                                          <p:val>
                                            <p:strVal val="#ppt_h"/>
                                          </p:val>
                                        </p:tav>
                                      </p:tavLst>
                                    </p:anim>
                                    <p:animEffect transition="in" filter="fade">
                                      <p:cBhvr>
                                        <p:cTn id="56" dur="400"/>
                                        <p:tgtEl>
                                          <p:spTgt spid="83"/>
                                        </p:tgtEl>
                                      </p:cBhvr>
                                    </p:animEffect>
                                  </p:childTnLst>
                                </p:cTn>
                              </p:par>
                            </p:childTnLst>
                          </p:cTn>
                        </p:par>
                        <p:par>
                          <p:cTn id="57" fill="hold">
                            <p:stCondLst>
                              <p:cond delay="6200"/>
                            </p:stCondLst>
                            <p:childTnLst>
                              <p:par>
                                <p:cTn id="58" presetID="22" presetClass="entr" presetSubtype="8" fill="hold" grpId="0" nodeType="after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wipe(left)">
                                      <p:cBhvr>
                                        <p:cTn id="60" dur="500"/>
                                        <p:tgtEl>
                                          <p:spTgt spid="82"/>
                                        </p:tgtEl>
                                      </p:cBhvr>
                                    </p:animEffect>
                                  </p:childTnLst>
                                </p:cTn>
                              </p:par>
                            </p:childTnLst>
                          </p:cTn>
                        </p:par>
                        <p:par>
                          <p:cTn id="61" fill="hold">
                            <p:stCondLst>
                              <p:cond delay="6700"/>
                            </p:stCondLst>
                            <p:childTnLst>
                              <p:par>
                                <p:cTn id="62" presetID="22" presetClass="entr" presetSubtype="8" fill="hold" nodeType="afterEffect">
                                  <p:stCondLst>
                                    <p:cond delay="0"/>
                                  </p:stCondLst>
                                  <p:childTnLst>
                                    <p:set>
                                      <p:cBhvr>
                                        <p:cTn id="63" dur="1" fill="hold">
                                          <p:stCondLst>
                                            <p:cond delay="0"/>
                                          </p:stCondLst>
                                        </p:cTn>
                                        <p:tgtEl>
                                          <p:spTgt spid="86"/>
                                        </p:tgtEl>
                                        <p:attrNameLst>
                                          <p:attrName>style.visibility</p:attrName>
                                        </p:attrNameLst>
                                      </p:cBhvr>
                                      <p:to>
                                        <p:strVal val="visible"/>
                                      </p:to>
                                    </p:set>
                                    <p:animEffect transition="in" filter="wipe(left)">
                                      <p:cBhvr>
                                        <p:cTn id="64" dur="400"/>
                                        <p:tgtEl>
                                          <p:spTgt spid="86"/>
                                        </p:tgtEl>
                                      </p:cBhvr>
                                    </p:animEffect>
                                  </p:childTnLst>
                                </p:cTn>
                              </p:par>
                            </p:childTnLst>
                          </p:cTn>
                        </p:par>
                        <p:par>
                          <p:cTn id="65" fill="hold">
                            <p:stCondLst>
                              <p:cond delay="7200"/>
                            </p:stCondLst>
                            <p:childTnLst>
                              <p:par>
                                <p:cTn id="66" presetID="42" presetClass="entr" presetSubtype="0" fill="hold" grpId="0"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fade">
                                      <p:cBhvr>
                                        <p:cTn id="68" dur="500"/>
                                        <p:tgtEl>
                                          <p:spTgt spid="81"/>
                                        </p:tgtEl>
                                      </p:cBhvr>
                                    </p:animEffect>
                                    <p:anim calcmode="lin" valueType="num">
                                      <p:cBhvr>
                                        <p:cTn id="69" dur="500" fill="hold"/>
                                        <p:tgtEl>
                                          <p:spTgt spid="81"/>
                                        </p:tgtEl>
                                        <p:attrNameLst>
                                          <p:attrName>ppt_x</p:attrName>
                                        </p:attrNameLst>
                                      </p:cBhvr>
                                      <p:tavLst>
                                        <p:tav tm="0">
                                          <p:val>
                                            <p:strVal val="#ppt_x"/>
                                          </p:val>
                                        </p:tav>
                                        <p:tav tm="100000">
                                          <p:val>
                                            <p:strVal val="#ppt_x"/>
                                          </p:val>
                                        </p:tav>
                                      </p:tavLst>
                                    </p:anim>
                                    <p:anim calcmode="lin" valueType="num">
                                      <p:cBhvr>
                                        <p:cTn id="70" dur="500" fill="hold"/>
                                        <p:tgtEl>
                                          <p:spTgt spid="81"/>
                                        </p:tgtEl>
                                        <p:attrNameLst>
                                          <p:attrName>ppt_y</p:attrName>
                                        </p:attrNameLst>
                                      </p:cBhvr>
                                      <p:tavLst>
                                        <p:tav tm="0">
                                          <p:val>
                                            <p:strVal val="#ppt_y+.1"/>
                                          </p:val>
                                        </p:tav>
                                        <p:tav tm="100000">
                                          <p:val>
                                            <p:strVal val="#ppt_y"/>
                                          </p:val>
                                        </p:tav>
                                      </p:tavLst>
                                    </p:anim>
                                  </p:childTnLst>
                                </p:cTn>
                              </p:par>
                            </p:childTnLst>
                          </p:cTn>
                        </p:par>
                        <p:par>
                          <p:cTn id="71" fill="hold">
                            <p:stCondLst>
                              <p:cond delay="7700"/>
                            </p:stCondLst>
                            <p:childTnLst>
                              <p:par>
                                <p:cTn id="72" presetID="14" presetClass="entr" presetSubtype="10" fill="hold" nodeType="afterEffect">
                                  <p:stCondLst>
                                    <p:cond delay="0"/>
                                  </p:stCondLst>
                                  <p:childTnLst>
                                    <p:set>
                                      <p:cBhvr>
                                        <p:cTn id="73" dur="1" fill="hold">
                                          <p:stCondLst>
                                            <p:cond delay="0"/>
                                          </p:stCondLst>
                                        </p:cTn>
                                        <p:tgtEl>
                                          <p:spTgt spid="87"/>
                                        </p:tgtEl>
                                        <p:attrNameLst>
                                          <p:attrName>style.visibility</p:attrName>
                                        </p:attrNameLst>
                                      </p:cBhvr>
                                      <p:to>
                                        <p:strVal val="visible"/>
                                      </p:to>
                                    </p:set>
                                    <p:animEffect transition="in" filter="randombar(horizontal)">
                                      <p:cBhvr>
                                        <p:cTn id="7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1" grpId="0"/>
      <p:bldP spid="62" grpId="0"/>
      <p:bldP spid="75" grpId="0"/>
      <p:bldP spid="76" grpId="0"/>
      <p:bldP spid="81" grpId="0"/>
      <p:bldP spid="8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926860" y="1036766"/>
            <a:ext cx="7879080" cy="461665"/>
          </a:xfrm>
          <a:prstGeom prst="rect">
            <a:avLst/>
          </a:prstGeom>
          <a:noFill/>
        </p:spPr>
        <p:txBody>
          <a:bodyPr wrap="none" rtlCol="0">
            <a:spAutoFit/>
          </a:bodyPr>
          <a:lstStyle/>
          <a:p>
            <a:pPr algn="ctr" fontAlgn="auto"/>
            <a:r>
              <a:rPr lang="zh-CN" altLang="en-US" sz="2400" b="1">
                <a:latin typeface="+mj-ea"/>
                <a:ea typeface="+mj-ea"/>
              </a:rPr>
              <a:t>不同领域党支部结合实际，分别承担各自不同的</a:t>
            </a:r>
            <a:r>
              <a:rPr lang="zh-CN" altLang="en-US" sz="2400" b="1">
                <a:solidFill>
                  <a:schemeClr val="accent1"/>
                </a:solidFill>
                <a:latin typeface="+mj-ea"/>
                <a:ea typeface="+mj-ea"/>
              </a:rPr>
              <a:t>重点任务</a:t>
            </a:r>
          </a:p>
        </p:txBody>
      </p:sp>
      <p:sp>
        <p:nvSpPr>
          <p:cNvPr id="61" name="矩形 60"/>
          <p:cNvSpPr/>
          <p:nvPr/>
        </p:nvSpPr>
        <p:spPr>
          <a:xfrm>
            <a:off x="5053365" y="2231852"/>
            <a:ext cx="5916202" cy="953723"/>
          </a:xfrm>
          <a:prstGeom prst="rect">
            <a:avLst/>
          </a:prstGeom>
        </p:spPr>
        <p:txBody>
          <a:bodyPr wrap="square">
            <a:spAutoFit/>
          </a:bodyPr>
          <a:lstStyle/>
          <a:p>
            <a:pPr algn="just" eaLnBrk="1" hangingPunct="1">
              <a:lnSpc>
                <a:spcPct val="120000"/>
              </a:lnSpc>
              <a:spcAft>
                <a:spcPts val="0"/>
              </a:spcAft>
            </a:pPr>
            <a:r>
              <a:rPr lang="zh-CN" altLang="en-US" sz="1600" kern="100">
                <a:latin typeface="+mj-ea"/>
                <a:ea typeface="+mj-ea"/>
                <a:cs typeface="Times New Roman" panose="02020603050405020304" pitchFamily="18" charset="0"/>
              </a:rPr>
              <a:t>保证监督党的教育方针贯彻落实，巩固马克思主义在高校意识形态领域的指导地位，加强思想政治引领，筑牢学生理想信念根基，落实立德树人根本任务，保证教学科研管理各项任务完成。 </a:t>
            </a:r>
          </a:p>
        </p:txBody>
      </p:sp>
      <p:sp>
        <p:nvSpPr>
          <p:cNvPr id="62" name="矩形 61"/>
          <p:cNvSpPr/>
          <p:nvPr/>
        </p:nvSpPr>
        <p:spPr>
          <a:xfrm>
            <a:off x="5053365" y="1822308"/>
            <a:ext cx="3421129" cy="400110"/>
          </a:xfrm>
          <a:prstGeom prst="rect">
            <a:avLst/>
          </a:prstGeom>
        </p:spPr>
        <p:txBody>
          <a:bodyPr wrap="none">
            <a:spAutoFit/>
          </a:bodyPr>
          <a:lstStyle/>
          <a:p>
            <a:r>
              <a:rPr lang="en-US" altLang="zh-CN" sz="2000" b="1" kern="100">
                <a:solidFill>
                  <a:schemeClr val="accent2"/>
                </a:solidFill>
                <a:latin typeface="+mj-ea"/>
                <a:ea typeface="+mj-ea"/>
                <a:cs typeface="Times New Roman" panose="02020603050405020304" pitchFamily="18" charset="0"/>
              </a:rPr>
              <a:t>4</a:t>
            </a:r>
            <a:r>
              <a:rPr lang="zh-CN" altLang="en-US" sz="2000" b="1" kern="100">
                <a:solidFill>
                  <a:schemeClr val="accent2"/>
                </a:solidFill>
                <a:latin typeface="+mj-ea"/>
                <a:ea typeface="+mj-ea"/>
                <a:cs typeface="Times New Roman" panose="02020603050405020304" pitchFamily="18" charset="0"/>
              </a:rPr>
              <a:t>、高校中党支部的</a:t>
            </a:r>
            <a:r>
              <a:rPr lang="zh-CN" altLang="en-US" sz="2000" b="1" kern="100">
                <a:latin typeface="+mj-ea"/>
                <a:ea typeface="+mj-ea"/>
                <a:cs typeface="Times New Roman" panose="02020603050405020304" pitchFamily="18" charset="0"/>
              </a:rPr>
              <a:t>重点任务</a:t>
            </a:r>
            <a:endParaRPr lang="zh-CN" altLang="en-US" sz="2000" b="1">
              <a:latin typeface="+mj-ea"/>
              <a:ea typeface="+mj-ea"/>
            </a:endParaRPr>
          </a:p>
        </p:txBody>
      </p:sp>
      <p:grpSp>
        <p:nvGrpSpPr>
          <p:cNvPr id="63" name="组合 62"/>
          <p:cNvGrpSpPr/>
          <p:nvPr/>
        </p:nvGrpSpPr>
        <p:grpSpPr>
          <a:xfrm>
            <a:off x="4606031" y="1833575"/>
            <a:ext cx="425385" cy="425385"/>
            <a:chOff x="-2398564" y="1384397"/>
            <a:chExt cx="1163321" cy="1163321"/>
          </a:xfrm>
        </p:grpSpPr>
        <p:sp>
          <p:nvSpPr>
            <p:cNvPr id="64" name="矩形: 圆角 63"/>
            <p:cNvSpPr/>
            <p:nvPr/>
          </p:nvSpPr>
          <p:spPr bwMode="auto">
            <a:xfrm>
              <a:off x="-2398564" y="1384397"/>
              <a:ext cx="1163321" cy="1163321"/>
            </a:xfrm>
            <a:prstGeom prst="roundRect">
              <a:avLst>
                <a:gd name="adj" fmla="val 9855"/>
              </a:avLst>
            </a:prstGeom>
            <a:solidFill>
              <a:schemeClr val="accent2"/>
            </a:solid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rgbClr val="BC0000"/>
                </a:solidFill>
                <a:latin typeface="Arial" panose="020B0604020202020204"/>
                <a:ea typeface="微软雅黑" panose="020B0503020204020204" pitchFamily="34" charset="-122"/>
                <a:cs typeface="+mn-ea"/>
              </a:endParaRPr>
            </a:p>
          </p:txBody>
        </p:sp>
        <p:sp>
          <p:nvSpPr>
            <p:cNvPr id="65" name="Freeform 6"/>
            <p:cNvSpPr/>
            <p:nvPr/>
          </p:nvSpPr>
          <p:spPr bwMode="auto">
            <a:xfrm>
              <a:off x="-2273208" y="1517447"/>
              <a:ext cx="1002707" cy="877708"/>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rgbClr val="FFFF00"/>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grpSp>
      <p:cxnSp>
        <p:nvCxnSpPr>
          <p:cNvPr id="5" name="直接连接符 4"/>
          <p:cNvCxnSpPr/>
          <p:nvPr/>
        </p:nvCxnSpPr>
        <p:spPr bwMode="auto">
          <a:xfrm>
            <a:off x="8438147" y="2046475"/>
            <a:ext cx="2435167" cy="0"/>
          </a:xfrm>
          <a:prstGeom prst="line">
            <a:avLst/>
          </a:prstGeom>
          <a:solidFill>
            <a:schemeClr val="accent1"/>
          </a:solidFill>
          <a:ln w="9525" cap="flat" cmpd="sng" algn="ctr">
            <a:solidFill>
              <a:schemeClr val="accent5"/>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5" name="矩形 74"/>
          <p:cNvSpPr/>
          <p:nvPr/>
        </p:nvSpPr>
        <p:spPr>
          <a:xfrm>
            <a:off x="5053365" y="3842874"/>
            <a:ext cx="5916202" cy="953723"/>
          </a:xfrm>
          <a:prstGeom prst="rect">
            <a:avLst/>
          </a:prstGeom>
        </p:spPr>
        <p:txBody>
          <a:bodyPr wrap="square">
            <a:spAutoFit/>
          </a:bodyPr>
          <a:lstStyle/>
          <a:p>
            <a:pPr algn="just" eaLnBrk="1" hangingPunct="1">
              <a:lnSpc>
                <a:spcPct val="120000"/>
              </a:lnSpc>
              <a:spcAft>
                <a:spcPts val="0"/>
              </a:spcAft>
            </a:pPr>
            <a:r>
              <a:rPr lang="zh-CN" altLang="en-US" sz="1600" kern="100">
                <a:latin typeface="+mj-ea"/>
                <a:ea typeface="+mj-ea"/>
                <a:cs typeface="Times New Roman" panose="02020603050405020304" pitchFamily="18" charset="0"/>
              </a:rPr>
              <a:t>引导和监督企业严格遵守国家法律法规，团结凝聚职工群众，依法维护各方合法权益，建设企业先进文化，促进企业健康发展。 </a:t>
            </a:r>
          </a:p>
        </p:txBody>
      </p:sp>
      <p:sp>
        <p:nvSpPr>
          <p:cNvPr id="76" name="矩形 75"/>
          <p:cNvSpPr/>
          <p:nvPr/>
        </p:nvSpPr>
        <p:spPr>
          <a:xfrm>
            <a:off x="5053365" y="3409451"/>
            <a:ext cx="4960012" cy="400110"/>
          </a:xfrm>
          <a:prstGeom prst="rect">
            <a:avLst/>
          </a:prstGeom>
        </p:spPr>
        <p:txBody>
          <a:bodyPr wrap="none">
            <a:spAutoFit/>
          </a:bodyPr>
          <a:lstStyle/>
          <a:p>
            <a:r>
              <a:rPr lang="en-US" altLang="zh-CN" sz="2000" b="1" kern="100">
                <a:solidFill>
                  <a:schemeClr val="accent2"/>
                </a:solidFill>
                <a:latin typeface="+mj-ea"/>
                <a:ea typeface="+mj-ea"/>
                <a:cs typeface="Times New Roman" panose="02020603050405020304" pitchFamily="18" charset="0"/>
              </a:rPr>
              <a:t>5</a:t>
            </a:r>
            <a:r>
              <a:rPr lang="zh-CN" altLang="en-US" sz="2000" b="1" kern="100">
                <a:solidFill>
                  <a:schemeClr val="accent2"/>
                </a:solidFill>
                <a:latin typeface="+mj-ea"/>
                <a:ea typeface="+mj-ea"/>
                <a:cs typeface="Times New Roman" panose="02020603050405020304" pitchFamily="18" charset="0"/>
              </a:rPr>
              <a:t>、非公有制经济组织中党支部的</a:t>
            </a:r>
            <a:r>
              <a:rPr lang="zh-CN" altLang="en-US" sz="2000" b="1" kern="100">
                <a:latin typeface="+mj-ea"/>
                <a:ea typeface="+mj-ea"/>
                <a:cs typeface="Times New Roman" panose="02020603050405020304" pitchFamily="18" charset="0"/>
              </a:rPr>
              <a:t>重点任务</a:t>
            </a:r>
            <a:endParaRPr lang="zh-CN" altLang="en-US" sz="2000" b="1">
              <a:latin typeface="+mj-ea"/>
              <a:ea typeface="+mj-ea"/>
            </a:endParaRPr>
          </a:p>
        </p:txBody>
      </p:sp>
      <p:grpSp>
        <p:nvGrpSpPr>
          <p:cNvPr id="77" name="组合 76"/>
          <p:cNvGrpSpPr/>
          <p:nvPr/>
        </p:nvGrpSpPr>
        <p:grpSpPr>
          <a:xfrm>
            <a:off x="4606031" y="3420718"/>
            <a:ext cx="425385" cy="425385"/>
            <a:chOff x="-2398564" y="1384397"/>
            <a:chExt cx="1163321" cy="1163321"/>
          </a:xfrm>
        </p:grpSpPr>
        <p:sp>
          <p:nvSpPr>
            <p:cNvPr id="78" name="矩形: 圆角 77"/>
            <p:cNvSpPr/>
            <p:nvPr/>
          </p:nvSpPr>
          <p:spPr bwMode="auto">
            <a:xfrm>
              <a:off x="-2398564" y="1384397"/>
              <a:ext cx="1163321" cy="1163321"/>
            </a:xfrm>
            <a:prstGeom prst="roundRect">
              <a:avLst>
                <a:gd name="adj" fmla="val 9855"/>
              </a:avLst>
            </a:prstGeom>
            <a:solidFill>
              <a:schemeClr val="accent2"/>
            </a:solid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rgbClr val="BC0000"/>
                </a:solidFill>
                <a:latin typeface="Arial" panose="020B0604020202020204"/>
                <a:ea typeface="微软雅黑" panose="020B0503020204020204" pitchFamily="34" charset="-122"/>
                <a:cs typeface="+mn-ea"/>
              </a:endParaRPr>
            </a:p>
          </p:txBody>
        </p:sp>
        <p:sp>
          <p:nvSpPr>
            <p:cNvPr id="79" name="Freeform 6"/>
            <p:cNvSpPr/>
            <p:nvPr/>
          </p:nvSpPr>
          <p:spPr bwMode="auto">
            <a:xfrm>
              <a:off x="-2273208" y="1517447"/>
              <a:ext cx="1002707" cy="877708"/>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rgbClr val="FFFF00"/>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grpSp>
      <p:sp>
        <p:nvSpPr>
          <p:cNvPr id="81" name="矩形 80"/>
          <p:cNvSpPr/>
          <p:nvPr/>
        </p:nvSpPr>
        <p:spPr>
          <a:xfrm>
            <a:off x="5053365" y="5430664"/>
            <a:ext cx="5916202" cy="953723"/>
          </a:xfrm>
          <a:prstGeom prst="rect">
            <a:avLst/>
          </a:prstGeom>
        </p:spPr>
        <p:txBody>
          <a:bodyPr wrap="square">
            <a:spAutoFit/>
          </a:bodyPr>
          <a:lstStyle/>
          <a:p>
            <a:pPr algn="just" eaLnBrk="1" hangingPunct="1">
              <a:lnSpc>
                <a:spcPct val="120000"/>
              </a:lnSpc>
              <a:spcAft>
                <a:spcPts val="0"/>
              </a:spcAft>
            </a:pPr>
            <a:r>
              <a:rPr lang="zh-CN" altLang="en-US" sz="1600" kern="100">
                <a:latin typeface="+mj-ea"/>
                <a:ea typeface="+mj-ea"/>
                <a:cs typeface="Times New Roman" panose="02020603050405020304" pitchFamily="18" charset="0"/>
              </a:rPr>
              <a:t>引导和监督社会组织依法执业、诚信从业，教育引导职工群众增强政治认同，引导和支持社会组织有序参与社会治理、提供公共服务、承担社会责任。</a:t>
            </a:r>
          </a:p>
        </p:txBody>
      </p:sp>
      <p:sp>
        <p:nvSpPr>
          <p:cNvPr id="82" name="矩形 81"/>
          <p:cNvSpPr/>
          <p:nvPr/>
        </p:nvSpPr>
        <p:spPr>
          <a:xfrm>
            <a:off x="5053365" y="5011553"/>
            <a:ext cx="3934090" cy="400110"/>
          </a:xfrm>
          <a:prstGeom prst="rect">
            <a:avLst/>
          </a:prstGeom>
        </p:spPr>
        <p:txBody>
          <a:bodyPr wrap="none">
            <a:spAutoFit/>
          </a:bodyPr>
          <a:lstStyle/>
          <a:p>
            <a:r>
              <a:rPr lang="en-US" altLang="zh-CN" sz="2000" b="1" kern="100">
                <a:solidFill>
                  <a:schemeClr val="accent2"/>
                </a:solidFill>
                <a:latin typeface="+mj-ea"/>
                <a:ea typeface="+mj-ea"/>
                <a:cs typeface="Times New Roman" panose="02020603050405020304" pitchFamily="18" charset="0"/>
              </a:rPr>
              <a:t>6</a:t>
            </a:r>
            <a:r>
              <a:rPr lang="zh-CN" altLang="en-US" sz="2000" b="1" kern="100">
                <a:solidFill>
                  <a:schemeClr val="accent2"/>
                </a:solidFill>
                <a:latin typeface="+mj-ea"/>
                <a:ea typeface="+mj-ea"/>
                <a:cs typeface="Times New Roman" panose="02020603050405020304" pitchFamily="18" charset="0"/>
              </a:rPr>
              <a:t>、社会组织中党支部的</a:t>
            </a:r>
            <a:r>
              <a:rPr lang="zh-CN" altLang="en-US" sz="2000" b="1" kern="100">
                <a:latin typeface="+mj-ea"/>
                <a:ea typeface="+mj-ea"/>
                <a:cs typeface="Times New Roman" panose="02020603050405020304" pitchFamily="18" charset="0"/>
              </a:rPr>
              <a:t>重点任务</a:t>
            </a:r>
            <a:endParaRPr lang="zh-CN" altLang="en-US" sz="2000" b="1">
              <a:latin typeface="+mj-ea"/>
              <a:ea typeface="+mj-ea"/>
            </a:endParaRPr>
          </a:p>
        </p:txBody>
      </p:sp>
      <p:grpSp>
        <p:nvGrpSpPr>
          <p:cNvPr id="83" name="组合 82"/>
          <p:cNvGrpSpPr/>
          <p:nvPr/>
        </p:nvGrpSpPr>
        <p:grpSpPr>
          <a:xfrm>
            <a:off x="4606031" y="5022820"/>
            <a:ext cx="425385" cy="425385"/>
            <a:chOff x="-2398564" y="1384397"/>
            <a:chExt cx="1163321" cy="1163321"/>
          </a:xfrm>
        </p:grpSpPr>
        <p:sp>
          <p:nvSpPr>
            <p:cNvPr id="84" name="矩形: 圆角 83"/>
            <p:cNvSpPr/>
            <p:nvPr/>
          </p:nvSpPr>
          <p:spPr bwMode="auto">
            <a:xfrm>
              <a:off x="-2398564" y="1384397"/>
              <a:ext cx="1163321" cy="1163321"/>
            </a:xfrm>
            <a:prstGeom prst="roundRect">
              <a:avLst>
                <a:gd name="adj" fmla="val 9855"/>
              </a:avLst>
            </a:prstGeom>
            <a:solidFill>
              <a:schemeClr val="accent2"/>
            </a:solid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rgbClr val="BC0000"/>
                </a:solidFill>
                <a:latin typeface="Arial" panose="020B0604020202020204"/>
                <a:ea typeface="微软雅黑" panose="020B0503020204020204" pitchFamily="34" charset="-122"/>
                <a:cs typeface="+mn-ea"/>
              </a:endParaRPr>
            </a:p>
          </p:txBody>
        </p:sp>
        <p:sp>
          <p:nvSpPr>
            <p:cNvPr id="85" name="Freeform 6"/>
            <p:cNvSpPr/>
            <p:nvPr/>
          </p:nvSpPr>
          <p:spPr bwMode="auto">
            <a:xfrm>
              <a:off x="-2273208" y="1517447"/>
              <a:ext cx="1002707" cy="877708"/>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rgbClr val="FFFF00"/>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grpSp>
      <p:cxnSp>
        <p:nvCxnSpPr>
          <p:cNvPr id="86" name="直接连接符 85"/>
          <p:cNvCxnSpPr/>
          <p:nvPr/>
        </p:nvCxnSpPr>
        <p:spPr bwMode="auto">
          <a:xfrm>
            <a:off x="8951495" y="5235720"/>
            <a:ext cx="1953903" cy="0"/>
          </a:xfrm>
          <a:prstGeom prst="line">
            <a:avLst/>
          </a:prstGeom>
          <a:solidFill>
            <a:schemeClr val="accent1"/>
          </a:solidFill>
          <a:ln w="9525" cap="flat" cmpd="sng" algn="ctr">
            <a:solidFill>
              <a:schemeClr val="accent5"/>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2" name="图片 51"/>
          <p:cNvPicPr>
            <a:picLocks noChangeAspect="1"/>
          </p:cNvPicPr>
          <p:nvPr/>
        </p:nvPicPr>
        <p:blipFill>
          <a:blip r:embed="rId3"/>
          <a:stretch>
            <a:fillRect/>
          </a:stretch>
        </p:blipFill>
        <p:spPr>
          <a:xfrm>
            <a:off x="882316" y="1746871"/>
            <a:ext cx="3429900" cy="4557676"/>
          </a:xfrm>
          <a:prstGeom prst="rect">
            <a:avLst/>
          </a:prstGeom>
        </p:spPr>
      </p:pic>
      <p:cxnSp>
        <p:nvCxnSpPr>
          <p:cNvPr id="55" name="直接连接符 54"/>
          <p:cNvCxnSpPr/>
          <p:nvPr/>
        </p:nvCxnSpPr>
        <p:spPr bwMode="auto">
          <a:xfrm>
            <a:off x="9946105" y="3601534"/>
            <a:ext cx="959293" cy="0"/>
          </a:xfrm>
          <a:prstGeom prst="line">
            <a:avLst/>
          </a:prstGeom>
          <a:solidFill>
            <a:schemeClr val="accent1"/>
          </a:solidFill>
          <a:ln w="9525" cap="flat" cmpd="sng" algn="ctr">
            <a:solidFill>
              <a:schemeClr val="accent5"/>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extBox 42"/>
          <p:cNvSpPr txBox="1"/>
          <p:nvPr/>
        </p:nvSpPr>
        <p:spPr>
          <a:xfrm>
            <a:off x="1017033" y="306034"/>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第三章：基本任务</a:t>
            </a:r>
          </a:p>
        </p:txBody>
      </p:sp>
    </p:spTree>
  </p:cSld>
  <p:clrMapOvr>
    <a:masterClrMapping/>
  </p:clrMapOvr>
  <mc:AlternateContent xmlns:mc="http://schemas.openxmlformats.org/markup-compatibility/2006" xmlns:p14="http://schemas.microsoft.com/office/powerpoint/2010/main">
    <mc:Choice Requires="p14">
      <p:transition p14:dur="0" advClick="0" advTm="6582"/>
    </mc:Choice>
    <mc:Fallback xmlns="">
      <p:transition advClick="0" advTm="65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400" fill="hold"/>
                                        <p:tgtEl>
                                          <p:spTgt spid="63"/>
                                        </p:tgtEl>
                                        <p:attrNameLst>
                                          <p:attrName>ppt_w</p:attrName>
                                        </p:attrNameLst>
                                      </p:cBhvr>
                                      <p:tavLst>
                                        <p:tav tm="0">
                                          <p:val>
                                            <p:fltVal val="0"/>
                                          </p:val>
                                        </p:tav>
                                        <p:tav tm="100000">
                                          <p:val>
                                            <p:strVal val="#ppt_w"/>
                                          </p:val>
                                        </p:tav>
                                      </p:tavLst>
                                    </p:anim>
                                    <p:anim calcmode="lin" valueType="num">
                                      <p:cBhvr>
                                        <p:cTn id="14" dur="400" fill="hold"/>
                                        <p:tgtEl>
                                          <p:spTgt spid="63"/>
                                        </p:tgtEl>
                                        <p:attrNameLst>
                                          <p:attrName>ppt_h</p:attrName>
                                        </p:attrNameLst>
                                      </p:cBhvr>
                                      <p:tavLst>
                                        <p:tav tm="0">
                                          <p:val>
                                            <p:fltVal val="0"/>
                                          </p:val>
                                        </p:tav>
                                        <p:tav tm="100000">
                                          <p:val>
                                            <p:strVal val="#ppt_h"/>
                                          </p:val>
                                        </p:tav>
                                      </p:tavLst>
                                    </p:anim>
                                    <p:animEffect transition="in" filter="fade">
                                      <p:cBhvr>
                                        <p:cTn id="15" dur="400"/>
                                        <p:tgtEl>
                                          <p:spTgt spid="63"/>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left)">
                                      <p:cBhvr>
                                        <p:cTn id="19" dur="500"/>
                                        <p:tgtEl>
                                          <p:spTgt spid="62"/>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300"/>
                                        <p:tgtEl>
                                          <p:spTgt spid="5"/>
                                        </p:tgtEl>
                                      </p:cBhvr>
                                    </p:animEffect>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anim calcmode="lin" valueType="num">
                                      <p:cBhvr>
                                        <p:cTn id="28" dur="500" fill="hold"/>
                                        <p:tgtEl>
                                          <p:spTgt spid="61"/>
                                        </p:tgtEl>
                                        <p:attrNameLst>
                                          <p:attrName>ppt_x</p:attrName>
                                        </p:attrNameLst>
                                      </p:cBhvr>
                                      <p:tavLst>
                                        <p:tav tm="0">
                                          <p:val>
                                            <p:strVal val="#ppt_x"/>
                                          </p:val>
                                        </p:tav>
                                        <p:tav tm="100000">
                                          <p:val>
                                            <p:strVal val="#ppt_x"/>
                                          </p:val>
                                        </p:tav>
                                      </p:tavLst>
                                    </p:anim>
                                    <p:anim calcmode="lin" valueType="num">
                                      <p:cBhvr>
                                        <p:cTn id="29" dur="500" fill="hold"/>
                                        <p:tgtEl>
                                          <p:spTgt spid="61"/>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77"/>
                                        </p:tgtEl>
                                        <p:attrNameLst>
                                          <p:attrName>style.visibility</p:attrName>
                                        </p:attrNameLst>
                                      </p:cBhvr>
                                      <p:to>
                                        <p:strVal val="visible"/>
                                      </p:to>
                                    </p:set>
                                    <p:anim calcmode="lin" valueType="num">
                                      <p:cBhvr>
                                        <p:cTn id="33" dur="400" fill="hold"/>
                                        <p:tgtEl>
                                          <p:spTgt spid="77"/>
                                        </p:tgtEl>
                                        <p:attrNameLst>
                                          <p:attrName>ppt_w</p:attrName>
                                        </p:attrNameLst>
                                      </p:cBhvr>
                                      <p:tavLst>
                                        <p:tav tm="0">
                                          <p:val>
                                            <p:fltVal val="0"/>
                                          </p:val>
                                        </p:tav>
                                        <p:tav tm="100000">
                                          <p:val>
                                            <p:strVal val="#ppt_w"/>
                                          </p:val>
                                        </p:tav>
                                      </p:tavLst>
                                    </p:anim>
                                    <p:anim calcmode="lin" valueType="num">
                                      <p:cBhvr>
                                        <p:cTn id="34" dur="400" fill="hold"/>
                                        <p:tgtEl>
                                          <p:spTgt spid="77"/>
                                        </p:tgtEl>
                                        <p:attrNameLst>
                                          <p:attrName>ppt_h</p:attrName>
                                        </p:attrNameLst>
                                      </p:cBhvr>
                                      <p:tavLst>
                                        <p:tav tm="0">
                                          <p:val>
                                            <p:fltVal val="0"/>
                                          </p:val>
                                        </p:tav>
                                        <p:tav tm="100000">
                                          <p:val>
                                            <p:strVal val="#ppt_h"/>
                                          </p:val>
                                        </p:tav>
                                      </p:tavLst>
                                    </p:anim>
                                    <p:animEffect transition="in" filter="fade">
                                      <p:cBhvr>
                                        <p:cTn id="35" dur="400"/>
                                        <p:tgtEl>
                                          <p:spTgt spid="77"/>
                                        </p:tgtEl>
                                      </p:cBhvr>
                                    </p:animEffect>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wipe(left)">
                                      <p:cBhvr>
                                        <p:cTn id="39" dur="500"/>
                                        <p:tgtEl>
                                          <p:spTgt spid="76"/>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wipe(left)">
                                      <p:cBhvr>
                                        <p:cTn id="43" dur="300"/>
                                        <p:tgtEl>
                                          <p:spTgt spid="55"/>
                                        </p:tgtEl>
                                      </p:cBhvr>
                                    </p:animEffect>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500"/>
                                        <p:tgtEl>
                                          <p:spTgt spid="75"/>
                                        </p:tgtEl>
                                      </p:cBhvr>
                                    </p:animEffect>
                                    <p:anim calcmode="lin" valueType="num">
                                      <p:cBhvr>
                                        <p:cTn id="48" dur="500" fill="hold"/>
                                        <p:tgtEl>
                                          <p:spTgt spid="75"/>
                                        </p:tgtEl>
                                        <p:attrNameLst>
                                          <p:attrName>ppt_x</p:attrName>
                                        </p:attrNameLst>
                                      </p:cBhvr>
                                      <p:tavLst>
                                        <p:tav tm="0">
                                          <p:val>
                                            <p:strVal val="#ppt_x"/>
                                          </p:val>
                                        </p:tav>
                                        <p:tav tm="100000">
                                          <p:val>
                                            <p:strVal val="#ppt_x"/>
                                          </p:val>
                                        </p:tav>
                                      </p:tavLst>
                                    </p:anim>
                                    <p:anim calcmode="lin" valueType="num">
                                      <p:cBhvr>
                                        <p:cTn id="49" dur="500" fill="hold"/>
                                        <p:tgtEl>
                                          <p:spTgt spid="75"/>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83"/>
                                        </p:tgtEl>
                                        <p:attrNameLst>
                                          <p:attrName>style.visibility</p:attrName>
                                        </p:attrNameLst>
                                      </p:cBhvr>
                                      <p:to>
                                        <p:strVal val="visible"/>
                                      </p:to>
                                    </p:set>
                                    <p:anim calcmode="lin" valueType="num">
                                      <p:cBhvr>
                                        <p:cTn id="53" dur="400" fill="hold"/>
                                        <p:tgtEl>
                                          <p:spTgt spid="83"/>
                                        </p:tgtEl>
                                        <p:attrNameLst>
                                          <p:attrName>ppt_w</p:attrName>
                                        </p:attrNameLst>
                                      </p:cBhvr>
                                      <p:tavLst>
                                        <p:tav tm="0">
                                          <p:val>
                                            <p:fltVal val="0"/>
                                          </p:val>
                                        </p:tav>
                                        <p:tav tm="100000">
                                          <p:val>
                                            <p:strVal val="#ppt_w"/>
                                          </p:val>
                                        </p:tav>
                                      </p:tavLst>
                                    </p:anim>
                                    <p:anim calcmode="lin" valueType="num">
                                      <p:cBhvr>
                                        <p:cTn id="54" dur="400" fill="hold"/>
                                        <p:tgtEl>
                                          <p:spTgt spid="83"/>
                                        </p:tgtEl>
                                        <p:attrNameLst>
                                          <p:attrName>ppt_h</p:attrName>
                                        </p:attrNameLst>
                                      </p:cBhvr>
                                      <p:tavLst>
                                        <p:tav tm="0">
                                          <p:val>
                                            <p:fltVal val="0"/>
                                          </p:val>
                                        </p:tav>
                                        <p:tav tm="100000">
                                          <p:val>
                                            <p:strVal val="#ppt_h"/>
                                          </p:val>
                                        </p:tav>
                                      </p:tavLst>
                                    </p:anim>
                                    <p:animEffect transition="in" filter="fade">
                                      <p:cBhvr>
                                        <p:cTn id="55" dur="400"/>
                                        <p:tgtEl>
                                          <p:spTgt spid="83"/>
                                        </p:tgtEl>
                                      </p:cBhvr>
                                    </p:animEffect>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left)">
                                      <p:cBhvr>
                                        <p:cTn id="59" dur="500"/>
                                        <p:tgtEl>
                                          <p:spTgt spid="82"/>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wipe(left)">
                                      <p:cBhvr>
                                        <p:cTn id="63" dur="300"/>
                                        <p:tgtEl>
                                          <p:spTgt spid="86"/>
                                        </p:tgtEl>
                                      </p:cBhvr>
                                    </p:animEffect>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81"/>
                                        </p:tgtEl>
                                        <p:attrNameLst>
                                          <p:attrName>style.visibility</p:attrName>
                                        </p:attrNameLst>
                                      </p:cBhvr>
                                      <p:to>
                                        <p:strVal val="visible"/>
                                      </p:to>
                                    </p:set>
                                    <p:animEffect transition="in" filter="fade">
                                      <p:cBhvr>
                                        <p:cTn id="67" dur="500"/>
                                        <p:tgtEl>
                                          <p:spTgt spid="81"/>
                                        </p:tgtEl>
                                      </p:cBhvr>
                                    </p:animEffect>
                                    <p:anim calcmode="lin" valueType="num">
                                      <p:cBhvr>
                                        <p:cTn id="68" dur="500" fill="hold"/>
                                        <p:tgtEl>
                                          <p:spTgt spid="81"/>
                                        </p:tgtEl>
                                        <p:attrNameLst>
                                          <p:attrName>ppt_x</p:attrName>
                                        </p:attrNameLst>
                                      </p:cBhvr>
                                      <p:tavLst>
                                        <p:tav tm="0">
                                          <p:val>
                                            <p:strVal val="#ppt_x"/>
                                          </p:val>
                                        </p:tav>
                                        <p:tav tm="100000">
                                          <p:val>
                                            <p:strVal val="#ppt_x"/>
                                          </p:val>
                                        </p:tav>
                                      </p:tavLst>
                                    </p:anim>
                                    <p:anim calcmode="lin" valueType="num">
                                      <p:cBhvr>
                                        <p:cTn id="69" dur="5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75" grpId="0"/>
      <p:bldP spid="76" grpId="0"/>
      <p:bldP spid="81" grpId="0"/>
      <p:bldP spid="8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bwMode="auto">
          <a:xfrm>
            <a:off x="0" y="1830427"/>
            <a:ext cx="6458421" cy="4478893"/>
          </a:xfrm>
          <a:prstGeom prst="rect">
            <a:avLst/>
          </a:prstGeom>
          <a:solidFill>
            <a:schemeClr val="bg1"/>
          </a:solidFill>
          <a:ln w="9525" cap="flat" cmpd="sng" algn="ctr">
            <a:solidFill>
              <a:schemeClr val="accent5">
                <a:lumMod val="20000"/>
                <a:lumOff val="8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 name="矩形 2"/>
          <p:cNvSpPr/>
          <p:nvPr/>
        </p:nvSpPr>
        <p:spPr>
          <a:xfrm>
            <a:off x="1926860" y="1036766"/>
            <a:ext cx="7879080" cy="461665"/>
          </a:xfrm>
          <a:prstGeom prst="rect">
            <a:avLst/>
          </a:prstGeom>
          <a:noFill/>
        </p:spPr>
        <p:txBody>
          <a:bodyPr wrap="none" rtlCol="0">
            <a:spAutoFit/>
          </a:bodyPr>
          <a:lstStyle/>
          <a:p>
            <a:pPr algn="ctr" fontAlgn="auto"/>
            <a:r>
              <a:rPr lang="zh-CN" altLang="en-US" sz="2400" b="1">
                <a:latin typeface="+mj-ea"/>
                <a:ea typeface="+mj-ea"/>
              </a:rPr>
              <a:t>不同领域党支部结合实际，分别承担各自不同的</a:t>
            </a:r>
            <a:r>
              <a:rPr lang="zh-CN" altLang="en-US" sz="2400" b="1">
                <a:solidFill>
                  <a:schemeClr val="accent1"/>
                </a:solidFill>
                <a:latin typeface="+mj-ea"/>
                <a:ea typeface="+mj-ea"/>
              </a:rPr>
              <a:t>重点任务</a:t>
            </a:r>
          </a:p>
        </p:txBody>
      </p:sp>
      <p:sp>
        <p:nvSpPr>
          <p:cNvPr id="61" name="矩形 60"/>
          <p:cNvSpPr/>
          <p:nvPr/>
        </p:nvSpPr>
        <p:spPr>
          <a:xfrm>
            <a:off x="1302746" y="2682907"/>
            <a:ext cx="4825338" cy="953723"/>
          </a:xfrm>
          <a:prstGeom prst="rect">
            <a:avLst/>
          </a:prstGeom>
        </p:spPr>
        <p:txBody>
          <a:bodyPr wrap="square">
            <a:spAutoFit/>
          </a:bodyPr>
          <a:lstStyle/>
          <a:p>
            <a:pPr algn="just" eaLnBrk="1" hangingPunct="1">
              <a:lnSpc>
                <a:spcPct val="120000"/>
              </a:lnSpc>
              <a:spcAft>
                <a:spcPts val="0"/>
              </a:spcAft>
            </a:pPr>
            <a:r>
              <a:rPr lang="zh-CN" altLang="en-US" sz="1600" kern="100">
                <a:latin typeface="+mj-ea"/>
                <a:ea typeface="+mj-ea"/>
                <a:cs typeface="Times New Roman" panose="02020603050405020304" pitchFamily="18" charset="0"/>
              </a:rPr>
              <a:t>保证监督改革发展正确方向，参与重要决策，服务人才成长，促进事业发展。事业单位中发挥领导作用的党支部，对重大问题进行讨论和作出决定。 </a:t>
            </a:r>
          </a:p>
        </p:txBody>
      </p:sp>
      <p:sp>
        <p:nvSpPr>
          <p:cNvPr id="62" name="矩形 61"/>
          <p:cNvSpPr/>
          <p:nvPr/>
        </p:nvSpPr>
        <p:spPr>
          <a:xfrm>
            <a:off x="1302746" y="2273782"/>
            <a:ext cx="3934090" cy="400110"/>
          </a:xfrm>
          <a:prstGeom prst="rect">
            <a:avLst/>
          </a:prstGeom>
        </p:spPr>
        <p:txBody>
          <a:bodyPr wrap="none">
            <a:spAutoFit/>
          </a:bodyPr>
          <a:lstStyle/>
          <a:p>
            <a:r>
              <a:rPr lang="en-US" altLang="zh-CN" sz="2000" b="1" kern="100">
                <a:solidFill>
                  <a:schemeClr val="accent2"/>
                </a:solidFill>
                <a:latin typeface="+mj-ea"/>
                <a:ea typeface="+mj-ea"/>
                <a:cs typeface="Times New Roman" panose="02020603050405020304" pitchFamily="18" charset="0"/>
              </a:rPr>
              <a:t>7</a:t>
            </a:r>
            <a:r>
              <a:rPr lang="zh-CN" altLang="en-US" sz="2000" b="1" kern="100">
                <a:solidFill>
                  <a:schemeClr val="accent2"/>
                </a:solidFill>
                <a:latin typeface="+mj-ea"/>
                <a:ea typeface="+mj-ea"/>
                <a:cs typeface="Times New Roman" panose="02020603050405020304" pitchFamily="18" charset="0"/>
              </a:rPr>
              <a:t>、事业单位中党支部的</a:t>
            </a:r>
            <a:r>
              <a:rPr lang="zh-CN" altLang="en-US" sz="2000" b="1" kern="100">
                <a:latin typeface="+mj-ea"/>
                <a:ea typeface="+mj-ea"/>
                <a:cs typeface="Times New Roman" panose="02020603050405020304" pitchFamily="18" charset="0"/>
              </a:rPr>
              <a:t>重点任务</a:t>
            </a:r>
            <a:endParaRPr lang="zh-CN" altLang="en-US" sz="2000" b="1">
              <a:latin typeface="+mj-ea"/>
              <a:ea typeface="+mj-ea"/>
            </a:endParaRPr>
          </a:p>
        </p:txBody>
      </p:sp>
      <p:grpSp>
        <p:nvGrpSpPr>
          <p:cNvPr id="63" name="组合 62"/>
          <p:cNvGrpSpPr/>
          <p:nvPr/>
        </p:nvGrpSpPr>
        <p:grpSpPr>
          <a:xfrm>
            <a:off x="855412" y="2285049"/>
            <a:ext cx="425385" cy="425385"/>
            <a:chOff x="-2398564" y="1384397"/>
            <a:chExt cx="1163321" cy="1163321"/>
          </a:xfrm>
        </p:grpSpPr>
        <p:sp>
          <p:nvSpPr>
            <p:cNvPr id="64" name="矩形: 圆角 63"/>
            <p:cNvSpPr/>
            <p:nvPr/>
          </p:nvSpPr>
          <p:spPr bwMode="auto">
            <a:xfrm>
              <a:off x="-2398564" y="1384397"/>
              <a:ext cx="1163321" cy="1163321"/>
            </a:xfrm>
            <a:prstGeom prst="roundRect">
              <a:avLst>
                <a:gd name="adj" fmla="val 9855"/>
              </a:avLst>
            </a:prstGeom>
            <a:solidFill>
              <a:schemeClr val="accent2"/>
            </a:solid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rgbClr val="BC0000"/>
                </a:solidFill>
                <a:latin typeface="Arial" panose="020B0604020202020204"/>
                <a:ea typeface="微软雅黑" panose="020B0503020204020204" pitchFamily="34" charset="-122"/>
                <a:cs typeface="+mn-ea"/>
              </a:endParaRPr>
            </a:p>
          </p:txBody>
        </p:sp>
        <p:sp>
          <p:nvSpPr>
            <p:cNvPr id="65" name="Freeform 6"/>
            <p:cNvSpPr/>
            <p:nvPr/>
          </p:nvSpPr>
          <p:spPr bwMode="auto">
            <a:xfrm>
              <a:off x="-2273208" y="1517447"/>
              <a:ext cx="1002707" cy="877708"/>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rgbClr val="FFFF00"/>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grpSp>
      <p:sp>
        <p:nvSpPr>
          <p:cNvPr id="75" name="矩形 74"/>
          <p:cNvSpPr/>
          <p:nvPr/>
        </p:nvSpPr>
        <p:spPr>
          <a:xfrm>
            <a:off x="1302746" y="4723168"/>
            <a:ext cx="4825338" cy="953723"/>
          </a:xfrm>
          <a:prstGeom prst="rect">
            <a:avLst/>
          </a:prstGeom>
        </p:spPr>
        <p:txBody>
          <a:bodyPr wrap="square">
            <a:spAutoFit/>
          </a:bodyPr>
          <a:lstStyle/>
          <a:p>
            <a:pPr algn="just" eaLnBrk="1" hangingPunct="1">
              <a:lnSpc>
                <a:spcPct val="120000"/>
              </a:lnSpc>
              <a:spcAft>
                <a:spcPts val="0"/>
              </a:spcAft>
            </a:pPr>
            <a:r>
              <a:rPr lang="zh-CN" altLang="en-US" sz="1600" kern="100">
                <a:latin typeface="+mj-ea"/>
                <a:ea typeface="+mj-ea"/>
                <a:cs typeface="Times New Roman" panose="02020603050405020304" pitchFamily="18" charset="0"/>
              </a:rPr>
              <a:t>围绕服务中心、建设队伍开展工作，发挥对党员的教育、管理、监督作用，协助本部门行政负责人完成任务、改进工作。</a:t>
            </a:r>
          </a:p>
        </p:txBody>
      </p:sp>
      <p:sp>
        <p:nvSpPr>
          <p:cNvPr id="76" name="矩形 75"/>
          <p:cNvSpPr/>
          <p:nvPr/>
        </p:nvSpPr>
        <p:spPr>
          <a:xfrm>
            <a:off x="1302746" y="4235944"/>
            <a:ext cx="4960012" cy="400110"/>
          </a:xfrm>
          <a:prstGeom prst="rect">
            <a:avLst/>
          </a:prstGeom>
        </p:spPr>
        <p:txBody>
          <a:bodyPr wrap="none">
            <a:spAutoFit/>
          </a:bodyPr>
          <a:lstStyle/>
          <a:p>
            <a:r>
              <a:rPr lang="en-US" altLang="zh-CN" sz="2000" b="1" kern="100">
                <a:solidFill>
                  <a:schemeClr val="accent2"/>
                </a:solidFill>
                <a:latin typeface="+mj-ea"/>
                <a:ea typeface="+mj-ea"/>
                <a:cs typeface="Times New Roman" panose="02020603050405020304" pitchFamily="18" charset="0"/>
              </a:rPr>
              <a:t>8</a:t>
            </a:r>
            <a:r>
              <a:rPr lang="zh-CN" altLang="en-US" sz="2000" b="1" kern="100">
                <a:solidFill>
                  <a:schemeClr val="accent2"/>
                </a:solidFill>
                <a:latin typeface="+mj-ea"/>
                <a:ea typeface="+mj-ea"/>
                <a:cs typeface="Times New Roman" panose="02020603050405020304" pitchFamily="18" charset="0"/>
              </a:rPr>
              <a:t>、各级党和国家机关中党支部的</a:t>
            </a:r>
            <a:r>
              <a:rPr lang="zh-CN" altLang="en-US" sz="2000" b="1" kern="100">
                <a:latin typeface="+mj-ea"/>
                <a:ea typeface="+mj-ea"/>
                <a:cs typeface="Times New Roman" panose="02020603050405020304" pitchFamily="18" charset="0"/>
              </a:rPr>
              <a:t>重点任务</a:t>
            </a:r>
            <a:endParaRPr lang="zh-CN" altLang="en-US" sz="2000" b="1">
              <a:latin typeface="+mj-ea"/>
              <a:ea typeface="+mj-ea"/>
            </a:endParaRPr>
          </a:p>
        </p:txBody>
      </p:sp>
      <p:grpSp>
        <p:nvGrpSpPr>
          <p:cNvPr id="77" name="组合 76"/>
          <p:cNvGrpSpPr/>
          <p:nvPr/>
        </p:nvGrpSpPr>
        <p:grpSpPr>
          <a:xfrm>
            <a:off x="855412" y="4247211"/>
            <a:ext cx="425385" cy="425385"/>
            <a:chOff x="-2398564" y="1384397"/>
            <a:chExt cx="1163321" cy="1163321"/>
          </a:xfrm>
        </p:grpSpPr>
        <p:sp>
          <p:nvSpPr>
            <p:cNvPr id="78" name="矩形: 圆角 77"/>
            <p:cNvSpPr/>
            <p:nvPr/>
          </p:nvSpPr>
          <p:spPr bwMode="auto">
            <a:xfrm>
              <a:off x="-2398564" y="1384397"/>
              <a:ext cx="1163321" cy="1163321"/>
            </a:xfrm>
            <a:prstGeom prst="roundRect">
              <a:avLst>
                <a:gd name="adj" fmla="val 9855"/>
              </a:avLst>
            </a:prstGeom>
            <a:solidFill>
              <a:schemeClr val="accent2"/>
            </a:solid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rgbClr val="BC0000"/>
                </a:solidFill>
                <a:latin typeface="Arial" panose="020B0604020202020204"/>
                <a:ea typeface="微软雅黑" panose="020B0503020204020204" pitchFamily="34" charset="-122"/>
                <a:cs typeface="+mn-ea"/>
              </a:endParaRPr>
            </a:p>
          </p:txBody>
        </p:sp>
        <p:sp>
          <p:nvSpPr>
            <p:cNvPr id="79" name="Freeform 6"/>
            <p:cNvSpPr/>
            <p:nvPr/>
          </p:nvSpPr>
          <p:spPr bwMode="auto">
            <a:xfrm>
              <a:off x="-2273208" y="1517447"/>
              <a:ext cx="1002707" cy="877708"/>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rgbClr val="FFFF00"/>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grpSp>
      <p:pic>
        <p:nvPicPr>
          <p:cNvPr id="45" name="图片 44"/>
          <p:cNvPicPr>
            <a:picLocks noChangeAspect="1"/>
          </p:cNvPicPr>
          <p:nvPr/>
        </p:nvPicPr>
        <p:blipFill rotWithShape="1">
          <a:blip r:embed="rId3"/>
          <a:srcRect l="1" r="25456"/>
          <a:stretch>
            <a:fillRect/>
          </a:stretch>
        </p:blipFill>
        <p:spPr>
          <a:xfrm>
            <a:off x="6541745" y="1830427"/>
            <a:ext cx="5655018" cy="4478893"/>
          </a:xfrm>
          <a:prstGeom prst="rect">
            <a:avLst/>
          </a:prstGeom>
        </p:spPr>
      </p:pic>
      <p:sp>
        <p:nvSpPr>
          <p:cNvPr id="2" name="TextBox 42"/>
          <p:cNvSpPr txBox="1"/>
          <p:nvPr/>
        </p:nvSpPr>
        <p:spPr>
          <a:xfrm>
            <a:off x="1017033" y="306034"/>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第三章：基本任务</a:t>
            </a:r>
          </a:p>
        </p:txBody>
      </p:sp>
    </p:spTree>
  </p:cSld>
  <p:clrMapOvr>
    <a:masterClrMapping/>
  </p:clrMapOvr>
  <mc:AlternateContent xmlns:mc="http://schemas.openxmlformats.org/markup-compatibility/2006" xmlns:p14="http://schemas.microsoft.com/office/powerpoint/2010/main">
    <mc:Choice Requires="p14">
      <p:transition p14:dur="0" advClick="0" advTm="4494"/>
    </mc:Choice>
    <mc:Fallback xmlns="">
      <p:transition advClick="0" advTm="4494"/>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14:bounceEnd="40000">
                                          <p:cBhvr additive="base">
                                            <p:cTn id="11" dur="500" fill="hold"/>
                                            <p:tgtEl>
                                              <p:spTgt spid="45"/>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4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p:cTn id="16" dur="400" fill="hold"/>
                                            <p:tgtEl>
                                              <p:spTgt spid="63"/>
                                            </p:tgtEl>
                                            <p:attrNameLst>
                                              <p:attrName>ppt_w</p:attrName>
                                            </p:attrNameLst>
                                          </p:cBhvr>
                                          <p:tavLst>
                                            <p:tav tm="0">
                                              <p:val>
                                                <p:fltVal val="0"/>
                                              </p:val>
                                            </p:tav>
                                            <p:tav tm="100000">
                                              <p:val>
                                                <p:strVal val="#ppt_w"/>
                                              </p:val>
                                            </p:tav>
                                          </p:tavLst>
                                        </p:anim>
                                        <p:anim calcmode="lin" valueType="num">
                                          <p:cBhvr>
                                            <p:cTn id="17" dur="400" fill="hold"/>
                                            <p:tgtEl>
                                              <p:spTgt spid="63"/>
                                            </p:tgtEl>
                                            <p:attrNameLst>
                                              <p:attrName>ppt_h</p:attrName>
                                            </p:attrNameLst>
                                          </p:cBhvr>
                                          <p:tavLst>
                                            <p:tav tm="0">
                                              <p:val>
                                                <p:fltVal val="0"/>
                                              </p:val>
                                            </p:tav>
                                            <p:tav tm="100000">
                                              <p:val>
                                                <p:strVal val="#ppt_h"/>
                                              </p:val>
                                            </p:tav>
                                          </p:tavLst>
                                        </p:anim>
                                        <p:animEffect transition="in" filter="fade">
                                          <p:cBhvr>
                                            <p:cTn id="18" dur="400"/>
                                            <p:tgtEl>
                                              <p:spTgt spid="6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ipe(left)">
                                          <p:cBhvr>
                                            <p:cTn id="22" dur="500"/>
                                            <p:tgtEl>
                                              <p:spTgt spid="62"/>
                                            </p:tgtEl>
                                          </p:cBhvr>
                                        </p:animEffect>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anim calcmode="lin" valueType="num">
                                          <p:cBhvr>
                                            <p:cTn id="27" dur="500" fill="hold"/>
                                            <p:tgtEl>
                                              <p:spTgt spid="61"/>
                                            </p:tgtEl>
                                            <p:attrNameLst>
                                              <p:attrName>ppt_x</p:attrName>
                                            </p:attrNameLst>
                                          </p:cBhvr>
                                          <p:tavLst>
                                            <p:tav tm="0">
                                              <p:val>
                                                <p:strVal val="#ppt_x"/>
                                              </p:val>
                                            </p:tav>
                                            <p:tav tm="100000">
                                              <p:val>
                                                <p:strVal val="#ppt_x"/>
                                              </p:val>
                                            </p:tav>
                                          </p:tavLst>
                                        </p:anim>
                                        <p:anim calcmode="lin" valueType="num">
                                          <p:cBhvr>
                                            <p:cTn id="28" dur="500" fill="hold"/>
                                            <p:tgtEl>
                                              <p:spTgt spid="61"/>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p:cTn id="32" dur="400" fill="hold"/>
                                            <p:tgtEl>
                                              <p:spTgt spid="77"/>
                                            </p:tgtEl>
                                            <p:attrNameLst>
                                              <p:attrName>ppt_w</p:attrName>
                                            </p:attrNameLst>
                                          </p:cBhvr>
                                          <p:tavLst>
                                            <p:tav tm="0">
                                              <p:val>
                                                <p:fltVal val="0"/>
                                              </p:val>
                                            </p:tav>
                                            <p:tav tm="100000">
                                              <p:val>
                                                <p:strVal val="#ppt_w"/>
                                              </p:val>
                                            </p:tav>
                                          </p:tavLst>
                                        </p:anim>
                                        <p:anim calcmode="lin" valueType="num">
                                          <p:cBhvr>
                                            <p:cTn id="33" dur="400" fill="hold"/>
                                            <p:tgtEl>
                                              <p:spTgt spid="77"/>
                                            </p:tgtEl>
                                            <p:attrNameLst>
                                              <p:attrName>ppt_h</p:attrName>
                                            </p:attrNameLst>
                                          </p:cBhvr>
                                          <p:tavLst>
                                            <p:tav tm="0">
                                              <p:val>
                                                <p:fltVal val="0"/>
                                              </p:val>
                                            </p:tav>
                                            <p:tav tm="100000">
                                              <p:val>
                                                <p:strVal val="#ppt_h"/>
                                              </p:val>
                                            </p:tav>
                                          </p:tavLst>
                                        </p:anim>
                                        <p:animEffect transition="in" filter="fade">
                                          <p:cBhvr>
                                            <p:cTn id="34" dur="400"/>
                                            <p:tgtEl>
                                              <p:spTgt spid="77"/>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500"/>
                                            <p:tgtEl>
                                              <p:spTgt spid="76"/>
                                            </p:tgtEl>
                                          </p:cBhvr>
                                        </p:animEffect>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anim calcmode="lin" valueType="num">
                                          <p:cBhvr>
                                            <p:cTn id="43" dur="500" fill="hold"/>
                                            <p:tgtEl>
                                              <p:spTgt spid="75"/>
                                            </p:tgtEl>
                                            <p:attrNameLst>
                                              <p:attrName>ppt_x</p:attrName>
                                            </p:attrNameLst>
                                          </p:cBhvr>
                                          <p:tavLst>
                                            <p:tav tm="0">
                                              <p:val>
                                                <p:strVal val="#ppt_x"/>
                                              </p:val>
                                            </p:tav>
                                            <p:tav tm="100000">
                                              <p:val>
                                                <p:strVal val="#ppt_x"/>
                                              </p:val>
                                            </p:tav>
                                          </p:tavLst>
                                        </p:anim>
                                        <p:anim calcmode="lin" valueType="num">
                                          <p:cBhvr>
                                            <p:cTn id="44"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1" grpId="0"/>
          <p:bldP spid="62" grpId="0"/>
          <p:bldP spid="75" grpId="0"/>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1+#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p:cTn id="16" dur="400" fill="hold"/>
                                            <p:tgtEl>
                                              <p:spTgt spid="63"/>
                                            </p:tgtEl>
                                            <p:attrNameLst>
                                              <p:attrName>ppt_w</p:attrName>
                                            </p:attrNameLst>
                                          </p:cBhvr>
                                          <p:tavLst>
                                            <p:tav tm="0">
                                              <p:val>
                                                <p:fltVal val="0"/>
                                              </p:val>
                                            </p:tav>
                                            <p:tav tm="100000">
                                              <p:val>
                                                <p:strVal val="#ppt_w"/>
                                              </p:val>
                                            </p:tav>
                                          </p:tavLst>
                                        </p:anim>
                                        <p:anim calcmode="lin" valueType="num">
                                          <p:cBhvr>
                                            <p:cTn id="17" dur="400" fill="hold"/>
                                            <p:tgtEl>
                                              <p:spTgt spid="63"/>
                                            </p:tgtEl>
                                            <p:attrNameLst>
                                              <p:attrName>ppt_h</p:attrName>
                                            </p:attrNameLst>
                                          </p:cBhvr>
                                          <p:tavLst>
                                            <p:tav tm="0">
                                              <p:val>
                                                <p:fltVal val="0"/>
                                              </p:val>
                                            </p:tav>
                                            <p:tav tm="100000">
                                              <p:val>
                                                <p:strVal val="#ppt_h"/>
                                              </p:val>
                                            </p:tav>
                                          </p:tavLst>
                                        </p:anim>
                                        <p:animEffect transition="in" filter="fade">
                                          <p:cBhvr>
                                            <p:cTn id="18" dur="400"/>
                                            <p:tgtEl>
                                              <p:spTgt spid="6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ipe(left)">
                                          <p:cBhvr>
                                            <p:cTn id="22" dur="500"/>
                                            <p:tgtEl>
                                              <p:spTgt spid="62"/>
                                            </p:tgtEl>
                                          </p:cBhvr>
                                        </p:animEffect>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anim calcmode="lin" valueType="num">
                                          <p:cBhvr>
                                            <p:cTn id="27" dur="500" fill="hold"/>
                                            <p:tgtEl>
                                              <p:spTgt spid="61"/>
                                            </p:tgtEl>
                                            <p:attrNameLst>
                                              <p:attrName>ppt_x</p:attrName>
                                            </p:attrNameLst>
                                          </p:cBhvr>
                                          <p:tavLst>
                                            <p:tav tm="0">
                                              <p:val>
                                                <p:strVal val="#ppt_x"/>
                                              </p:val>
                                            </p:tav>
                                            <p:tav tm="100000">
                                              <p:val>
                                                <p:strVal val="#ppt_x"/>
                                              </p:val>
                                            </p:tav>
                                          </p:tavLst>
                                        </p:anim>
                                        <p:anim calcmode="lin" valueType="num">
                                          <p:cBhvr>
                                            <p:cTn id="28" dur="500" fill="hold"/>
                                            <p:tgtEl>
                                              <p:spTgt spid="61"/>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p:cTn id="32" dur="400" fill="hold"/>
                                            <p:tgtEl>
                                              <p:spTgt spid="77"/>
                                            </p:tgtEl>
                                            <p:attrNameLst>
                                              <p:attrName>ppt_w</p:attrName>
                                            </p:attrNameLst>
                                          </p:cBhvr>
                                          <p:tavLst>
                                            <p:tav tm="0">
                                              <p:val>
                                                <p:fltVal val="0"/>
                                              </p:val>
                                            </p:tav>
                                            <p:tav tm="100000">
                                              <p:val>
                                                <p:strVal val="#ppt_w"/>
                                              </p:val>
                                            </p:tav>
                                          </p:tavLst>
                                        </p:anim>
                                        <p:anim calcmode="lin" valueType="num">
                                          <p:cBhvr>
                                            <p:cTn id="33" dur="400" fill="hold"/>
                                            <p:tgtEl>
                                              <p:spTgt spid="77"/>
                                            </p:tgtEl>
                                            <p:attrNameLst>
                                              <p:attrName>ppt_h</p:attrName>
                                            </p:attrNameLst>
                                          </p:cBhvr>
                                          <p:tavLst>
                                            <p:tav tm="0">
                                              <p:val>
                                                <p:fltVal val="0"/>
                                              </p:val>
                                            </p:tav>
                                            <p:tav tm="100000">
                                              <p:val>
                                                <p:strVal val="#ppt_h"/>
                                              </p:val>
                                            </p:tav>
                                          </p:tavLst>
                                        </p:anim>
                                        <p:animEffect transition="in" filter="fade">
                                          <p:cBhvr>
                                            <p:cTn id="34" dur="400"/>
                                            <p:tgtEl>
                                              <p:spTgt spid="77"/>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500"/>
                                            <p:tgtEl>
                                              <p:spTgt spid="76"/>
                                            </p:tgtEl>
                                          </p:cBhvr>
                                        </p:animEffect>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anim calcmode="lin" valueType="num">
                                          <p:cBhvr>
                                            <p:cTn id="43" dur="500" fill="hold"/>
                                            <p:tgtEl>
                                              <p:spTgt spid="75"/>
                                            </p:tgtEl>
                                            <p:attrNameLst>
                                              <p:attrName>ppt_x</p:attrName>
                                            </p:attrNameLst>
                                          </p:cBhvr>
                                          <p:tavLst>
                                            <p:tav tm="0">
                                              <p:val>
                                                <p:strVal val="#ppt_x"/>
                                              </p:val>
                                            </p:tav>
                                            <p:tav tm="100000">
                                              <p:val>
                                                <p:strVal val="#ppt_x"/>
                                              </p:val>
                                            </p:tav>
                                          </p:tavLst>
                                        </p:anim>
                                        <p:anim calcmode="lin" valueType="num">
                                          <p:cBhvr>
                                            <p:cTn id="44"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1" grpId="0"/>
          <p:bldP spid="62" grpId="0"/>
          <p:bldP spid="75" grpId="0"/>
          <p:bldP spid="76"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6190" b="5032"/>
          <a:stretch>
            <a:fillRect/>
          </a:stretch>
        </p:blipFill>
        <p:spPr bwMode="auto">
          <a:xfrm>
            <a:off x="-1" y="2951746"/>
            <a:ext cx="12196763" cy="3906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1926860" y="1036766"/>
            <a:ext cx="7879080" cy="461665"/>
          </a:xfrm>
          <a:prstGeom prst="rect">
            <a:avLst/>
          </a:prstGeom>
          <a:noFill/>
        </p:spPr>
        <p:txBody>
          <a:bodyPr wrap="none" rtlCol="0">
            <a:spAutoFit/>
          </a:bodyPr>
          <a:lstStyle/>
          <a:p>
            <a:pPr algn="ctr" fontAlgn="auto"/>
            <a:r>
              <a:rPr lang="zh-CN" altLang="en-US" sz="2400" b="1">
                <a:latin typeface="+mj-ea"/>
                <a:ea typeface="+mj-ea"/>
              </a:rPr>
              <a:t>不同领域党支部结合实际，分别承担各自不同的</a:t>
            </a:r>
            <a:r>
              <a:rPr lang="zh-CN" altLang="en-US" sz="2400" b="1">
                <a:solidFill>
                  <a:schemeClr val="accent1"/>
                </a:solidFill>
                <a:latin typeface="+mj-ea"/>
                <a:ea typeface="+mj-ea"/>
              </a:rPr>
              <a:t>重点任务</a:t>
            </a:r>
          </a:p>
        </p:txBody>
      </p:sp>
      <p:sp>
        <p:nvSpPr>
          <p:cNvPr id="7" name="矩形: 圆角 6"/>
          <p:cNvSpPr/>
          <p:nvPr/>
        </p:nvSpPr>
        <p:spPr bwMode="auto">
          <a:xfrm>
            <a:off x="822928" y="1602451"/>
            <a:ext cx="10453957" cy="3386644"/>
          </a:xfrm>
          <a:prstGeom prst="roundRect">
            <a:avLst>
              <a:gd name="adj" fmla="val 2539"/>
            </a:avLst>
          </a:prstGeom>
          <a:solidFill>
            <a:schemeClr val="bg1">
              <a:alpha val="90000"/>
            </a:schemeClr>
          </a:solidFill>
          <a:ln w="9525" cap="flat" cmpd="sng" algn="ctr">
            <a:solidFill>
              <a:schemeClr val="bg2">
                <a:lumMod val="9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1" name="矩形 60"/>
          <p:cNvSpPr/>
          <p:nvPr/>
        </p:nvSpPr>
        <p:spPr>
          <a:xfrm>
            <a:off x="1690138" y="3919543"/>
            <a:ext cx="9006714" cy="658257"/>
          </a:xfrm>
          <a:prstGeom prst="rect">
            <a:avLst/>
          </a:prstGeom>
        </p:spPr>
        <p:txBody>
          <a:bodyPr wrap="square">
            <a:spAutoFit/>
          </a:bodyPr>
          <a:lstStyle/>
          <a:p>
            <a:pPr algn="just" eaLnBrk="1" hangingPunct="1">
              <a:lnSpc>
                <a:spcPct val="120000"/>
              </a:lnSpc>
              <a:spcAft>
                <a:spcPts val="0"/>
              </a:spcAft>
            </a:pPr>
            <a:r>
              <a:rPr lang="zh-CN" altLang="en-US" sz="1600" kern="100">
                <a:latin typeface="+mj-ea"/>
                <a:ea typeface="+mj-ea"/>
                <a:cs typeface="Times New Roman" panose="02020603050405020304" pitchFamily="18" charset="0"/>
              </a:rPr>
              <a:t>宣传执行党的路线方针政策，根据党员实际情况，组织参加学习，开展党的组织生活，听取意见建议，引导他们结合自身实际发挥作用。</a:t>
            </a:r>
          </a:p>
        </p:txBody>
      </p:sp>
      <p:sp>
        <p:nvSpPr>
          <p:cNvPr id="62" name="矩形 61"/>
          <p:cNvSpPr/>
          <p:nvPr/>
        </p:nvSpPr>
        <p:spPr>
          <a:xfrm>
            <a:off x="1690138" y="3462292"/>
            <a:ext cx="5487400" cy="461665"/>
          </a:xfrm>
          <a:prstGeom prst="rect">
            <a:avLst/>
          </a:prstGeom>
        </p:spPr>
        <p:txBody>
          <a:bodyPr wrap="none">
            <a:spAutoFit/>
          </a:bodyPr>
          <a:lstStyle/>
          <a:p>
            <a:r>
              <a:rPr lang="en-US" altLang="zh-CN" sz="2400" b="1" kern="100">
                <a:solidFill>
                  <a:schemeClr val="accent2"/>
                </a:solidFill>
                <a:latin typeface="+mj-ea"/>
                <a:ea typeface="+mj-ea"/>
                <a:cs typeface="Times New Roman" panose="02020603050405020304" pitchFamily="18" charset="0"/>
              </a:rPr>
              <a:t>10</a:t>
            </a:r>
            <a:r>
              <a:rPr lang="zh-CN" altLang="en-US" sz="2400" b="1" kern="100">
                <a:solidFill>
                  <a:schemeClr val="accent2"/>
                </a:solidFill>
                <a:latin typeface="+mj-ea"/>
                <a:ea typeface="+mj-ea"/>
                <a:cs typeface="Times New Roman" panose="02020603050405020304" pitchFamily="18" charset="0"/>
              </a:rPr>
              <a:t>、离退休干部职工党支部的</a:t>
            </a:r>
            <a:r>
              <a:rPr lang="zh-CN" altLang="en-US" sz="2400" b="1" kern="100">
                <a:latin typeface="+mj-ea"/>
                <a:ea typeface="+mj-ea"/>
                <a:cs typeface="Times New Roman" panose="02020603050405020304" pitchFamily="18" charset="0"/>
              </a:rPr>
              <a:t>重点任务</a:t>
            </a:r>
            <a:endParaRPr lang="zh-CN" altLang="en-US" sz="2400" b="1">
              <a:latin typeface="+mj-ea"/>
              <a:ea typeface="+mj-ea"/>
            </a:endParaRPr>
          </a:p>
        </p:txBody>
      </p:sp>
      <p:grpSp>
        <p:nvGrpSpPr>
          <p:cNvPr id="63" name="组合 62"/>
          <p:cNvGrpSpPr/>
          <p:nvPr/>
        </p:nvGrpSpPr>
        <p:grpSpPr>
          <a:xfrm>
            <a:off x="1242804" y="3473559"/>
            <a:ext cx="425385" cy="425385"/>
            <a:chOff x="-2398564" y="1384397"/>
            <a:chExt cx="1163321" cy="1163321"/>
          </a:xfrm>
        </p:grpSpPr>
        <p:sp>
          <p:nvSpPr>
            <p:cNvPr id="64" name="矩形: 圆角 63"/>
            <p:cNvSpPr/>
            <p:nvPr/>
          </p:nvSpPr>
          <p:spPr bwMode="auto">
            <a:xfrm>
              <a:off x="-2398564" y="1384397"/>
              <a:ext cx="1163321" cy="1163321"/>
            </a:xfrm>
            <a:prstGeom prst="roundRect">
              <a:avLst>
                <a:gd name="adj" fmla="val 9855"/>
              </a:avLst>
            </a:prstGeom>
            <a:solidFill>
              <a:schemeClr val="accent2"/>
            </a:solid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rgbClr val="BC0000"/>
                </a:solidFill>
                <a:latin typeface="Arial" panose="020B0604020202020204"/>
                <a:ea typeface="微软雅黑" panose="020B0503020204020204" pitchFamily="34" charset="-122"/>
                <a:cs typeface="+mn-ea"/>
              </a:endParaRPr>
            </a:p>
          </p:txBody>
        </p:sp>
        <p:sp>
          <p:nvSpPr>
            <p:cNvPr id="65" name="Freeform 6"/>
            <p:cNvSpPr/>
            <p:nvPr/>
          </p:nvSpPr>
          <p:spPr bwMode="auto">
            <a:xfrm>
              <a:off x="-2273208" y="1517447"/>
              <a:ext cx="1002707" cy="877708"/>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rgbClr val="FFFF00"/>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grpSp>
      <p:cxnSp>
        <p:nvCxnSpPr>
          <p:cNvPr id="5" name="直接连接符 4"/>
          <p:cNvCxnSpPr/>
          <p:nvPr/>
        </p:nvCxnSpPr>
        <p:spPr bwMode="auto">
          <a:xfrm>
            <a:off x="7125076" y="3686459"/>
            <a:ext cx="3703345" cy="0"/>
          </a:xfrm>
          <a:prstGeom prst="line">
            <a:avLst/>
          </a:prstGeom>
          <a:solidFill>
            <a:schemeClr val="accent1"/>
          </a:solidFill>
          <a:ln w="9525" cap="flat" cmpd="sng" algn="ctr">
            <a:solidFill>
              <a:schemeClr val="accent5"/>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矩形 42"/>
          <p:cNvSpPr/>
          <p:nvPr/>
        </p:nvSpPr>
        <p:spPr>
          <a:xfrm>
            <a:off x="1690137" y="2410822"/>
            <a:ext cx="9025989" cy="953723"/>
          </a:xfrm>
          <a:prstGeom prst="rect">
            <a:avLst/>
          </a:prstGeom>
        </p:spPr>
        <p:txBody>
          <a:bodyPr wrap="square">
            <a:spAutoFit/>
          </a:bodyPr>
          <a:lstStyle/>
          <a:p>
            <a:pPr algn="just" eaLnBrk="1" hangingPunct="1">
              <a:lnSpc>
                <a:spcPct val="120000"/>
              </a:lnSpc>
              <a:spcAft>
                <a:spcPts val="0"/>
              </a:spcAft>
            </a:pPr>
            <a:r>
              <a:rPr lang="zh-CN" altLang="en-US" sz="1600" kern="100">
                <a:latin typeface="+mj-ea"/>
                <a:ea typeface="+mj-ea"/>
                <a:cs typeface="Times New Roman" panose="02020603050405020304" pitchFamily="18" charset="0"/>
              </a:rPr>
              <a:t>组织流动党员开展政治学习，过好组织生活，进行民主评议，引导党员履行党员义务，行使党员权利，充分发挥作用。对组织关系不在本党支部的流动党员民主评议等情况，应当通报其组织关系所在党支部。 </a:t>
            </a:r>
          </a:p>
        </p:txBody>
      </p:sp>
      <p:sp>
        <p:nvSpPr>
          <p:cNvPr id="44" name="矩形 43"/>
          <p:cNvSpPr/>
          <p:nvPr/>
        </p:nvSpPr>
        <p:spPr>
          <a:xfrm>
            <a:off x="1690138" y="1955682"/>
            <a:ext cx="4374916" cy="461665"/>
          </a:xfrm>
          <a:prstGeom prst="rect">
            <a:avLst/>
          </a:prstGeom>
        </p:spPr>
        <p:txBody>
          <a:bodyPr wrap="none">
            <a:spAutoFit/>
          </a:bodyPr>
          <a:lstStyle/>
          <a:p>
            <a:r>
              <a:rPr lang="en-US" altLang="zh-CN" sz="2400" b="1" kern="100">
                <a:solidFill>
                  <a:schemeClr val="accent2"/>
                </a:solidFill>
                <a:latin typeface="+mj-ea"/>
                <a:ea typeface="+mj-ea"/>
                <a:cs typeface="Times New Roman" panose="02020603050405020304" pitchFamily="18" charset="0"/>
              </a:rPr>
              <a:t>9</a:t>
            </a:r>
            <a:r>
              <a:rPr lang="zh-CN" altLang="en-US" sz="2400" b="1" kern="100">
                <a:solidFill>
                  <a:schemeClr val="accent2"/>
                </a:solidFill>
                <a:latin typeface="+mj-ea"/>
                <a:ea typeface="+mj-ea"/>
                <a:cs typeface="Times New Roman" panose="02020603050405020304" pitchFamily="18" charset="0"/>
              </a:rPr>
              <a:t>、流动党员党支部的</a:t>
            </a:r>
            <a:r>
              <a:rPr lang="zh-CN" altLang="en-US" sz="2400" b="1" kern="100">
                <a:latin typeface="+mj-ea"/>
                <a:ea typeface="+mj-ea"/>
                <a:cs typeface="Times New Roman" panose="02020603050405020304" pitchFamily="18" charset="0"/>
              </a:rPr>
              <a:t>重点任务</a:t>
            </a:r>
            <a:endParaRPr lang="zh-CN" altLang="en-US" sz="2400" b="1">
              <a:latin typeface="+mj-ea"/>
              <a:ea typeface="+mj-ea"/>
            </a:endParaRPr>
          </a:p>
        </p:txBody>
      </p:sp>
      <p:grpSp>
        <p:nvGrpSpPr>
          <p:cNvPr id="45" name="组合 44"/>
          <p:cNvGrpSpPr/>
          <p:nvPr/>
        </p:nvGrpSpPr>
        <p:grpSpPr>
          <a:xfrm>
            <a:off x="1242804" y="1966949"/>
            <a:ext cx="425385" cy="425385"/>
            <a:chOff x="-2398564" y="1384397"/>
            <a:chExt cx="1163321" cy="1163321"/>
          </a:xfrm>
        </p:grpSpPr>
        <p:sp>
          <p:nvSpPr>
            <p:cNvPr id="46" name="矩形: 圆角 45"/>
            <p:cNvSpPr/>
            <p:nvPr/>
          </p:nvSpPr>
          <p:spPr bwMode="auto">
            <a:xfrm>
              <a:off x="-2398564" y="1384397"/>
              <a:ext cx="1163321" cy="1163321"/>
            </a:xfrm>
            <a:prstGeom prst="roundRect">
              <a:avLst>
                <a:gd name="adj" fmla="val 9855"/>
              </a:avLst>
            </a:prstGeom>
            <a:solidFill>
              <a:schemeClr val="accent2"/>
            </a:solid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rgbClr val="BC0000"/>
                </a:solidFill>
                <a:latin typeface="Arial" panose="020B0604020202020204"/>
                <a:ea typeface="微软雅黑" panose="020B0503020204020204" pitchFamily="34" charset="-122"/>
                <a:cs typeface="+mn-ea"/>
              </a:endParaRPr>
            </a:p>
          </p:txBody>
        </p:sp>
        <p:sp>
          <p:nvSpPr>
            <p:cNvPr id="47" name="Freeform 6"/>
            <p:cNvSpPr/>
            <p:nvPr/>
          </p:nvSpPr>
          <p:spPr bwMode="auto">
            <a:xfrm>
              <a:off x="-2273208" y="1517447"/>
              <a:ext cx="1002707" cy="877708"/>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rgbClr val="FFFF00"/>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grpSp>
      <p:cxnSp>
        <p:nvCxnSpPr>
          <p:cNvPr id="48" name="直接连接符 47"/>
          <p:cNvCxnSpPr/>
          <p:nvPr/>
        </p:nvCxnSpPr>
        <p:spPr bwMode="auto">
          <a:xfrm>
            <a:off x="6098381" y="2179849"/>
            <a:ext cx="4697956" cy="0"/>
          </a:xfrm>
          <a:prstGeom prst="line">
            <a:avLst/>
          </a:prstGeom>
          <a:solidFill>
            <a:schemeClr val="accent1"/>
          </a:solidFill>
          <a:ln w="9525" cap="flat" cmpd="sng" algn="ctr">
            <a:solidFill>
              <a:schemeClr val="accent5"/>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extBox 42"/>
          <p:cNvSpPr txBox="1"/>
          <p:nvPr/>
        </p:nvSpPr>
        <p:spPr>
          <a:xfrm>
            <a:off x="1017033" y="306034"/>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第三章：基本任务</a:t>
            </a:r>
          </a:p>
        </p:txBody>
      </p:sp>
    </p:spTree>
  </p:cSld>
  <p:clrMapOvr>
    <a:masterClrMapping/>
  </p:clrMapOvr>
  <mc:AlternateContent xmlns:mc="http://schemas.openxmlformats.org/markup-compatibility/2006" xmlns:p14="http://schemas.microsoft.com/office/powerpoint/2010/main">
    <mc:Choice Requires="p14">
      <p:transition p14:dur="0" advClick="0" advTm="6017"/>
    </mc:Choice>
    <mc:Fallback xmlns="">
      <p:transition advClick="0" advTm="60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anim calcmode="lin" valueType="num">
                                      <p:cBhvr>
                                        <p:cTn id="8" dur="500" fill="hold"/>
                                        <p:tgtEl>
                                          <p:spTgt spid="49"/>
                                        </p:tgtEl>
                                        <p:attrNameLst>
                                          <p:attrName>ppt_x</p:attrName>
                                        </p:attrNameLst>
                                      </p:cBhvr>
                                      <p:tavLst>
                                        <p:tav tm="0">
                                          <p:val>
                                            <p:strVal val="#ppt_x"/>
                                          </p:val>
                                        </p:tav>
                                        <p:tav tm="100000">
                                          <p:val>
                                            <p:strVal val="#ppt_x"/>
                                          </p:val>
                                        </p:tav>
                                      </p:tavLst>
                                    </p:anim>
                                    <p:anim calcmode="lin" valueType="num">
                                      <p:cBhvr>
                                        <p:cTn id="9" dur="50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p:cTn id="18" dur="400" fill="hold"/>
                                        <p:tgtEl>
                                          <p:spTgt spid="45"/>
                                        </p:tgtEl>
                                        <p:attrNameLst>
                                          <p:attrName>ppt_w</p:attrName>
                                        </p:attrNameLst>
                                      </p:cBhvr>
                                      <p:tavLst>
                                        <p:tav tm="0">
                                          <p:val>
                                            <p:fltVal val="0"/>
                                          </p:val>
                                        </p:tav>
                                        <p:tav tm="100000">
                                          <p:val>
                                            <p:strVal val="#ppt_w"/>
                                          </p:val>
                                        </p:tav>
                                      </p:tavLst>
                                    </p:anim>
                                    <p:anim calcmode="lin" valueType="num">
                                      <p:cBhvr>
                                        <p:cTn id="19" dur="400" fill="hold"/>
                                        <p:tgtEl>
                                          <p:spTgt spid="45"/>
                                        </p:tgtEl>
                                        <p:attrNameLst>
                                          <p:attrName>ppt_h</p:attrName>
                                        </p:attrNameLst>
                                      </p:cBhvr>
                                      <p:tavLst>
                                        <p:tav tm="0">
                                          <p:val>
                                            <p:fltVal val="0"/>
                                          </p:val>
                                        </p:tav>
                                        <p:tav tm="100000">
                                          <p:val>
                                            <p:strVal val="#ppt_h"/>
                                          </p:val>
                                        </p:tav>
                                      </p:tavLst>
                                    </p:anim>
                                    <p:animEffect transition="in" filter="fade">
                                      <p:cBhvr>
                                        <p:cTn id="20" dur="400"/>
                                        <p:tgtEl>
                                          <p:spTgt spid="45"/>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wipe(left)">
                                      <p:cBhvr>
                                        <p:cTn id="24" dur="500"/>
                                        <p:tgtEl>
                                          <p:spTgt spid="44"/>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left)">
                                      <p:cBhvr>
                                        <p:cTn id="28" dur="300"/>
                                        <p:tgtEl>
                                          <p:spTgt spid="48"/>
                                        </p:tgtEl>
                                      </p:cBhvr>
                                    </p:animEffect>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anim calcmode="lin" valueType="num">
                                      <p:cBhvr>
                                        <p:cTn id="33" dur="500" fill="hold"/>
                                        <p:tgtEl>
                                          <p:spTgt spid="43"/>
                                        </p:tgtEl>
                                        <p:attrNameLst>
                                          <p:attrName>ppt_x</p:attrName>
                                        </p:attrNameLst>
                                      </p:cBhvr>
                                      <p:tavLst>
                                        <p:tav tm="0">
                                          <p:val>
                                            <p:strVal val="#ppt_x"/>
                                          </p:val>
                                        </p:tav>
                                        <p:tav tm="100000">
                                          <p:val>
                                            <p:strVal val="#ppt_x"/>
                                          </p:val>
                                        </p:tav>
                                      </p:tavLst>
                                    </p:anim>
                                    <p:anim calcmode="lin" valueType="num">
                                      <p:cBhvr>
                                        <p:cTn id="34" dur="500" fill="hold"/>
                                        <p:tgtEl>
                                          <p:spTgt spid="43"/>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p:cTn id="38" dur="400" fill="hold"/>
                                        <p:tgtEl>
                                          <p:spTgt spid="63"/>
                                        </p:tgtEl>
                                        <p:attrNameLst>
                                          <p:attrName>ppt_w</p:attrName>
                                        </p:attrNameLst>
                                      </p:cBhvr>
                                      <p:tavLst>
                                        <p:tav tm="0">
                                          <p:val>
                                            <p:fltVal val="0"/>
                                          </p:val>
                                        </p:tav>
                                        <p:tav tm="100000">
                                          <p:val>
                                            <p:strVal val="#ppt_w"/>
                                          </p:val>
                                        </p:tav>
                                      </p:tavLst>
                                    </p:anim>
                                    <p:anim calcmode="lin" valueType="num">
                                      <p:cBhvr>
                                        <p:cTn id="39" dur="400" fill="hold"/>
                                        <p:tgtEl>
                                          <p:spTgt spid="63"/>
                                        </p:tgtEl>
                                        <p:attrNameLst>
                                          <p:attrName>ppt_h</p:attrName>
                                        </p:attrNameLst>
                                      </p:cBhvr>
                                      <p:tavLst>
                                        <p:tav tm="0">
                                          <p:val>
                                            <p:fltVal val="0"/>
                                          </p:val>
                                        </p:tav>
                                        <p:tav tm="100000">
                                          <p:val>
                                            <p:strVal val="#ppt_h"/>
                                          </p:val>
                                        </p:tav>
                                      </p:tavLst>
                                    </p:anim>
                                    <p:animEffect transition="in" filter="fade">
                                      <p:cBhvr>
                                        <p:cTn id="40" dur="400"/>
                                        <p:tgtEl>
                                          <p:spTgt spid="63"/>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left)">
                                      <p:cBhvr>
                                        <p:cTn id="44" dur="500"/>
                                        <p:tgtEl>
                                          <p:spTgt spid="62"/>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300"/>
                                        <p:tgtEl>
                                          <p:spTgt spid="5"/>
                                        </p:tgtEl>
                                      </p:cBhvr>
                                    </p:animEffect>
                                  </p:childTnLst>
                                </p:cTn>
                              </p:par>
                            </p:childTnLst>
                          </p:cTn>
                        </p:par>
                        <p:par>
                          <p:cTn id="49" fill="hold">
                            <p:stCondLst>
                              <p:cond delay="4500"/>
                            </p:stCondLst>
                            <p:childTnLst>
                              <p:par>
                                <p:cTn id="50" presetID="42" presetClass="entr" presetSubtype="0" fill="hold" grpId="0"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anim calcmode="lin" valueType="num">
                                      <p:cBhvr>
                                        <p:cTn id="53" dur="500" fill="hold"/>
                                        <p:tgtEl>
                                          <p:spTgt spid="61"/>
                                        </p:tgtEl>
                                        <p:attrNameLst>
                                          <p:attrName>ppt_x</p:attrName>
                                        </p:attrNameLst>
                                      </p:cBhvr>
                                      <p:tavLst>
                                        <p:tav tm="0">
                                          <p:val>
                                            <p:strVal val="#ppt_x"/>
                                          </p:val>
                                        </p:tav>
                                        <p:tav tm="100000">
                                          <p:val>
                                            <p:strVal val="#ppt_x"/>
                                          </p:val>
                                        </p:tav>
                                      </p:tavLst>
                                    </p:anim>
                                    <p:anim calcmode="lin" valueType="num">
                                      <p:cBhvr>
                                        <p:cTn id="54" dur="5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1" grpId="0"/>
      <p:bldP spid="62" grpId="0"/>
      <p:bldP spid="43" grpId="0"/>
      <p:bldP spid="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bwMode="auto">
          <a:xfrm>
            <a:off x="5659880" y="3731941"/>
            <a:ext cx="5762099" cy="2396143"/>
          </a:xfrm>
          <a:prstGeom prst="rect">
            <a:avLst/>
          </a:prstGeom>
          <a:solidFill>
            <a:schemeClr val="accent2"/>
          </a:solidFill>
          <a:ln w="12700" cap="flat">
            <a:noFill/>
            <a:prstDash val="solid"/>
            <a:miter lim="800000"/>
          </a:ln>
          <a:effectLst/>
        </p:spPr>
        <p:txBody>
          <a:bodyPr vert="horz" wrap="square" lIns="0" tIns="0" rIns="0" bIns="0" numCol="1" anchor="ctr" anchorCtr="0" compatLnSpc="1"/>
          <a:lstStyle/>
          <a:p>
            <a:pPr algn="ctr"/>
            <a:endParaRPr lang="zh-CN" altLang="en-US">
              <a:solidFill>
                <a:schemeClr val="bg1"/>
              </a:solidFill>
              <a:latin typeface="+mj-ea"/>
              <a:ea typeface="+mj-ea"/>
              <a:cs typeface="+mn-ea"/>
            </a:endParaRPr>
          </a:p>
        </p:txBody>
      </p:sp>
      <p:sp>
        <p:nvSpPr>
          <p:cNvPr id="37" name="TextBox 42"/>
          <p:cNvSpPr txBox="1"/>
          <p:nvPr/>
        </p:nvSpPr>
        <p:spPr>
          <a:xfrm>
            <a:off x="1151653" y="276189"/>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第四章：工作机制</a:t>
            </a:r>
          </a:p>
        </p:txBody>
      </p:sp>
      <p:grpSp>
        <p:nvGrpSpPr>
          <p:cNvPr id="8" name="组合 7"/>
          <p:cNvGrpSpPr/>
          <p:nvPr/>
        </p:nvGrpSpPr>
        <p:grpSpPr>
          <a:xfrm>
            <a:off x="681129" y="1793346"/>
            <a:ext cx="4754424" cy="3310824"/>
            <a:chOff x="-2691648" y="2996952"/>
            <a:chExt cx="4754424" cy="3310824"/>
          </a:xfrm>
        </p:grpSpPr>
        <p:grpSp>
          <p:nvGrpSpPr>
            <p:cNvPr id="4" name="组合 3"/>
            <p:cNvGrpSpPr/>
            <p:nvPr/>
          </p:nvGrpSpPr>
          <p:grpSpPr>
            <a:xfrm>
              <a:off x="-2691648" y="2996952"/>
              <a:ext cx="4754424" cy="3310824"/>
              <a:chOff x="-3220079" y="2856481"/>
              <a:chExt cx="5811286" cy="4046788"/>
            </a:xfrm>
          </p:grpSpPr>
          <p:sp>
            <p:nvSpPr>
              <p:cNvPr id="3" name="矩形 2"/>
              <p:cNvSpPr/>
              <p:nvPr/>
            </p:nvSpPr>
            <p:spPr bwMode="auto">
              <a:xfrm>
                <a:off x="-2367992" y="2856481"/>
                <a:ext cx="4068455" cy="1908024"/>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0" name="Freeform 42"/>
              <p:cNvSpPr/>
              <p:nvPr/>
            </p:nvSpPr>
            <p:spPr bwMode="auto">
              <a:xfrm>
                <a:off x="-2845564" y="5729449"/>
                <a:ext cx="427300" cy="361949"/>
              </a:xfrm>
              <a:custGeom>
                <a:avLst/>
                <a:gdLst>
                  <a:gd name="T0" fmla="*/ 153 w 180"/>
                  <a:gd name="T1" fmla="*/ 152 h 152"/>
                  <a:gd name="T2" fmla="*/ 154 w 180"/>
                  <a:gd name="T3" fmla="*/ 152 h 152"/>
                  <a:gd name="T4" fmla="*/ 155 w 180"/>
                  <a:gd name="T5" fmla="*/ 152 h 152"/>
                  <a:gd name="T6" fmla="*/ 180 w 180"/>
                  <a:gd name="T7" fmla="*/ 90 h 152"/>
                  <a:gd name="T8" fmla="*/ 90 w 180"/>
                  <a:gd name="T9" fmla="*/ 0 h 152"/>
                  <a:gd name="T10" fmla="*/ 0 w 180"/>
                  <a:gd name="T11" fmla="*/ 90 h 152"/>
                  <a:gd name="T12" fmla="*/ 25 w 180"/>
                  <a:gd name="T13" fmla="*/ 152 h 152"/>
                  <a:gd name="T14" fmla="*/ 148 w 180"/>
                  <a:gd name="T15" fmla="*/ 152 h 152"/>
                  <a:gd name="T16" fmla="*/ 153 w 180"/>
                  <a:gd name="T17"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152">
                    <a:moveTo>
                      <a:pt x="153" y="152"/>
                    </a:moveTo>
                    <a:cubicBezTo>
                      <a:pt x="153" y="152"/>
                      <a:pt x="153" y="152"/>
                      <a:pt x="154" y="152"/>
                    </a:cubicBezTo>
                    <a:cubicBezTo>
                      <a:pt x="154" y="152"/>
                      <a:pt x="155" y="152"/>
                      <a:pt x="155" y="152"/>
                    </a:cubicBezTo>
                    <a:cubicBezTo>
                      <a:pt x="171" y="136"/>
                      <a:pt x="180" y="114"/>
                      <a:pt x="180" y="90"/>
                    </a:cubicBezTo>
                    <a:cubicBezTo>
                      <a:pt x="180" y="40"/>
                      <a:pt x="140" y="0"/>
                      <a:pt x="90" y="0"/>
                    </a:cubicBezTo>
                    <a:cubicBezTo>
                      <a:pt x="41" y="0"/>
                      <a:pt x="0" y="40"/>
                      <a:pt x="0" y="90"/>
                    </a:cubicBezTo>
                    <a:cubicBezTo>
                      <a:pt x="0" y="114"/>
                      <a:pt x="10" y="136"/>
                      <a:pt x="25" y="152"/>
                    </a:cubicBezTo>
                    <a:cubicBezTo>
                      <a:pt x="148" y="152"/>
                      <a:pt x="148" y="152"/>
                      <a:pt x="148" y="152"/>
                    </a:cubicBezTo>
                    <a:cubicBezTo>
                      <a:pt x="150" y="152"/>
                      <a:pt x="151" y="152"/>
                      <a:pt x="153" y="152"/>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3"/>
              <p:cNvSpPr/>
              <p:nvPr/>
            </p:nvSpPr>
            <p:spPr bwMode="auto">
              <a:xfrm>
                <a:off x="-3071781" y="6108991"/>
                <a:ext cx="814384" cy="208624"/>
              </a:xfrm>
              <a:custGeom>
                <a:avLst/>
                <a:gdLst>
                  <a:gd name="T0" fmla="*/ 318 w 343"/>
                  <a:gd name="T1" fmla="*/ 43 h 88"/>
                  <a:gd name="T2" fmla="*/ 275 w 343"/>
                  <a:gd name="T3" fmla="*/ 7 h 88"/>
                  <a:gd name="T4" fmla="*/ 249 w 343"/>
                  <a:gd name="T5" fmla="*/ 0 h 88"/>
                  <a:gd name="T6" fmla="*/ 243 w 343"/>
                  <a:gd name="T7" fmla="*/ 0 h 88"/>
                  <a:gd name="T8" fmla="*/ 99 w 343"/>
                  <a:gd name="T9" fmla="*/ 0 h 88"/>
                  <a:gd name="T10" fmla="*/ 94 w 343"/>
                  <a:gd name="T11" fmla="*/ 0 h 88"/>
                  <a:gd name="T12" fmla="*/ 68 w 343"/>
                  <a:gd name="T13" fmla="*/ 7 h 88"/>
                  <a:gd name="T14" fmla="*/ 5 w 343"/>
                  <a:gd name="T15" fmla="*/ 76 h 88"/>
                  <a:gd name="T16" fmla="*/ 0 w 343"/>
                  <a:gd name="T17" fmla="*/ 88 h 88"/>
                  <a:gd name="T18" fmla="*/ 343 w 343"/>
                  <a:gd name="T19" fmla="*/ 88 h 88"/>
                  <a:gd name="T20" fmla="*/ 318 w 343"/>
                  <a:gd name="T21" fmla="*/ 4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88">
                    <a:moveTo>
                      <a:pt x="318" y="43"/>
                    </a:moveTo>
                    <a:cubicBezTo>
                      <a:pt x="303" y="24"/>
                      <a:pt x="288" y="13"/>
                      <a:pt x="275" y="7"/>
                    </a:cubicBezTo>
                    <a:cubicBezTo>
                      <a:pt x="262" y="1"/>
                      <a:pt x="252" y="0"/>
                      <a:pt x="249" y="0"/>
                    </a:cubicBezTo>
                    <a:cubicBezTo>
                      <a:pt x="247" y="0"/>
                      <a:pt x="245" y="0"/>
                      <a:pt x="243" y="0"/>
                    </a:cubicBezTo>
                    <a:cubicBezTo>
                      <a:pt x="99" y="0"/>
                      <a:pt x="99" y="0"/>
                      <a:pt x="99" y="0"/>
                    </a:cubicBezTo>
                    <a:cubicBezTo>
                      <a:pt x="97" y="0"/>
                      <a:pt x="96" y="0"/>
                      <a:pt x="94" y="0"/>
                    </a:cubicBezTo>
                    <a:cubicBezTo>
                      <a:pt x="91" y="0"/>
                      <a:pt x="81" y="1"/>
                      <a:pt x="68" y="7"/>
                    </a:cubicBezTo>
                    <a:cubicBezTo>
                      <a:pt x="48" y="16"/>
                      <a:pt x="23" y="36"/>
                      <a:pt x="5" y="76"/>
                    </a:cubicBezTo>
                    <a:cubicBezTo>
                      <a:pt x="3" y="80"/>
                      <a:pt x="1" y="84"/>
                      <a:pt x="0" y="88"/>
                    </a:cubicBezTo>
                    <a:cubicBezTo>
                      <a:pt x="343" y="88"/>
                      <a:pt x="343" y="88"/>
                      <a:pt x="343" y="88"/>
                    </a:cubicBezTo>
                    <a:cubicBezTo>
                      <a:pt x="335" y="69"/>
                      <a:pt x="327" y="55"/>
                      <a:pt x="318" y="4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4"/>
              <p:cNvSpPr/>
              <p:nvPr/>
            </p:nvSpPr>
            <p:spPr bwMode="auto">
              <a:xfrm>
                <a:off x="-1918069" y="5729449"/>
                <a:ext cx="427300" cy="361949"/>
              </a:xfrm>
              <a:custGeom>
                <a:avLst/>
                <a:gdLst>
                  <a:gd name="T0" fmla="*/ 153 w 180"/>
                  <a:gd name="T1" fmla="*/ 152 h 152"/>
                  <a:gd name="T2" fmla="*/ 154 w 180"/>
                  <a:gd name="T3" fmla="*/ 152 h 152"/>
                  <a:gd name="T4" fmla="*/ 155 w 180"/>
                  <a:gd name="T5" fmla="*/ 152 h 152"/>
                  <a:gd name="T6" fmla="*/ 180 w 180"/>
                  <a:gd name="T7" fmla="*/ 90 h 152"/>
                  <a:gd name="T8" fmla="*/ 90 w 180"/>
                  <a:gd name="T9" fmla="*/ 0 h 152"/>
                  <a:gd name="T10" fmla="*/ 0 w 180"/>
                  <a:gd name="T11" fmla="*/ 90 h 152"/>
                  <a:gd name="T12" fmla="*/ 25 w 180"/>
                  <a:gd name="T13" fmla="*/ 152 h 152"/>
                  <a:gd name="T14" fmla="*/ 148 w 180"/>
                  <a:gd name="T15" fmla="*/ 152 h 152"/>
                  <a:gd name="T16" fmla="*/ 153 w 180"/>
                  <a:gd name="T17"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152">
                    <a:moveTo>
                      <a:pt x="153" y="152"/>
                    </a:moveTo>
                    <a:cubicBezTo>
                      <a:pt x="153" y="152"/>
                      <a:pt x="153" y="152"/>
                      <a:pt x="154" y="152"/>
                    </a:cubicBezTo>
                    <a:cubicBezTo>
                      <a:pt x="154" y="152"/>
                      <a:pt x="155" y="152"/>
                      <a:pt x="155" y="152"/>
                    </a:cubicBezTo>
                    <a:cubicBezTo>
                      <a:pt x="171" y="136"/>
                      <a:pt x="180" y="114"/>
                      <a:pt x="180" y="90"/>
                    </a:cubicBezTo>
                    <a:cubicBezTo>
                      <a:pt x="180" y="40"/>
                      <a:pt x="140" y="0"/>
                      <a:pt x="90" y="0"/>
                    </a:cubicBezTo>
                    <a:cubicBezTo>
                      <a:pt x="41" y="0"/>
                      <a:pt x="0" y="40"/>
                      <a:pt x="0" y="90"/>
                    </a:cubicBezTo>
                    <a:cubicBezTo>
                      <a:pt x="0" y="114"/>
                      <a:pt x="10" y="136"/>
                      <a:pt x="25" y="152"/>
                    </a:cubicBezTo>
                    <a:cubicBezTo>
                      <a:pt x="148" y="152"/>
                      <a:pt x="148" y="152"/>
                      <a:pt x="148" y="152"/>
                    </a:cubicBezTo>
                    <a:cubicBezTo>
                      <a:pt x="150" y="152"/>
                      <a:pt x="151" y="152"/>
                      <a:pt x="153" y="152"/>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5"/>
              <p:cNvSpPr/>
              <p:nvPr/>
            </p:nvSpPr>
            <p:spPr bwMode="auto">
              <a:xfrm>
                <a:off x="-2141775" y="6108991"/>
                <a:ext cx="811872" cy="208624"/>
              </a:xfrm>
              <a:custGeom>
                <a:avLst/>
                <a:gdLst>
                  <a:gd name="T0" fmla="*/ 318 w 343"/>
                  <a:gd name="T1" fmla="*/ 43 h 88"/>
                  <a:gd name="T2" fmla="*/ 275 w 343"/>
                  <a:gd name="T3" fmla="*/ 7 h 88"/>
                  <a:gd name="T4" fmla="*/ 249 w 343"/>
                  <a:gd name="T5" fmla="*/ 0 h 88"/>
                  <a:gd name="T6" fmla="*/ 243 w 343"/>
                  <a:gd name="T7" fmla="*/ 0 h 88"/>
                  <a:gd name="T8" fmla="*/ 99 w 343"/>
                  <a:gd name="T9" fmla="*/ 0 h 88"/>
                  <a:gd name="T10" fmla="*/ 94 w 343"/>
                  <a:gd name="T11" fmla="*/ 0 h 88"/>
                  <a:gd name="T12" fmla="*/ 68 w 343"/>
                  <a:gd name="T13" fmla="*/ 7 h 88"/>
                  <a:gd name="T14" fmla="*/ 5 w 343"/>
                  <a:gd name="T15" fmla="*/ 76 h 88"/>
                  <a:gd name="T16" fmla="*/ 0 w 343"/>
                  <a:gd name="T17" fmla="*/ 88 h 88"/>
                  <a:gd name="T18" fmla="*/ 343 w 343"/>
                  <a:gd name="T19" fmla="*/ 88 h 88"/>
                  <a:gd name="T20" fmla="*/ 318 w 343"/>
                  <a:gd name="T21" fmla="*/ 4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88">
                    <a:moveTo>
                      <a:pt x="318" y="43"/>
                    </a:moveTo>
                    <a:cubicBezTo>
                      <a:pt x="303" y="24"/>
                      <a:pt x="288" y="13"/>
                      <a:pt x="275" y="7"/>
                    </a:cubicBezTo>
                    <a:cubicBezTo>
                      <a:pt x="262" y="1"/>
                      <a:pt x="252" y="0"/>
                      <a:pt x="249" y="0"/>
                    </a:cubicBezTo>
                    <a:cubicBezTo>
                      <a:pt x="247" y="0"/>
                      <a:pt x="245" y="0"/>
                      <a:pt x="243" y="0"/>
                    </a:cubicBezTo>
                    <a:cubicBezTo>
                      <a:pt x="99" y="0"/>
                      <a:pt x="99" y="0"/>
                      <a:pt x="99" y="0"/>
                    </a:cubicBezTo>
                    <a:cubicBezTo>
                      <a:pt x="97" y="0"/>
                      <a:pt x="96" y="0"/>
                      <a:pt x="94" y="0"/>
                    </a:cubicBezTo>
                    <a:cubicBezTo>
                      <a:pt x="91" y="0"/>
                      <a:pt x="81" y="1"/>
                      <a:pt x="68" y="7"/>
                    </a:cubicBezTo>
                    <a:cubicBezTo>
                      <a:pt x="48" y="16"/>
                      <a:pt x="23" y="36"/>
                      <a:pt x="5" y="76"/>
                    </a:cubicBezTo>
                    <a:cubicBezTo>
                      <a:pt x="3" y="80"/>
                      <a:pt x="1" y="84"/>
                      <a:pt x="0" y="88"/>
                    </a:cubicBezTo>
                    <a:cubicBezTo>
                      <a:pt x="343" y="88"/>
                      <a:pt x="343" y="88"/>
                      <a:pt x="343" y="88"/>
                    </a:cubicBezTo>
                    <a:cubicBezTo>
                      <a:pt x="335" y="69"/>
                      <a:pt x="327" y="55"/>
                      <a:pt x="318" y="4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6"/>
              <p:cNvSpPr/>
              <p:nvPr/>
            </p:nvSpPr>
            <p:spPr bwMode="auto">
              <a:xfrm>
                <a:off x="-970469" y="5729449"/>
                <a:ext cx="427300" cy="361949"/>
              </a:xfrm>
              <a:custGeom>
                <a:avLst/>
                <a:gdLst>
                  <a:gd name="T0" fmla="*/ 152 w 180"/>
                  <a:gd name="T1" fmla="*/ 152 h 152"/>
                  <a:gd name="T2" fmla="*/ 153 w 180"/>
                  <a:gd name="T3" fmla="*/ 152 h 152"/>
                  <a:gd name="T4" fmla="*/ 155 w 180"/>
                  <a:gd name="T5" fmla="*/ 152 h 152"/>
                  <a:gd name="T6" fmla="*/ 180 w 180"/>
                  <a:gd name="T7" fmla="*/ 90 h 152"/>
                  <a:gd name="T8" fmla="*/ 90 w 180"/>
                  <a:gd name="T9" fmla="*/ 0 h 152"/>
                  <a:gd name="T10" fmla="*/ 0 w 180"/>
                  <a:gd name="T11" fmla="*/ 90 h 152"/>
                  <a:gd name="T12" fmla="*/ 25 w 180"/>
                  <a:gd name="T13" fmla="*/ 152 h 152"/>
                  <a:gd name="T14" fmla="*/ 147 w 180"/>
                  <a:gd name="T15" fmla="*/ 152 h 152"/>
                  <a:gd name="T16" fmla="*/ 152 w 180"/>
                  <a:gd name="T17"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152">
                    <a:moveTo>
                      <a:pt x="152" y="152"/>
                    </a:moveTo>
                    <a:cubicBezTo>
                      <a:pt x="152" y="152"/>
                      <a:pt x="153" y="152"/>
                      <a:pt x="153" y="152"/>
                    </a:cubicBezTo>
                    <a:cubicBezTo>
                      <a:pt x="154" y="152"/>
                      <a:pt x="154" y="152"/>
                      <a:pt x="155" y="152"/>
                    </a:cubicBezTo>
                    <a:cubicBezTo>
                      <a:pt x="170" y="136"/>
                      <a:pt x="180" y="114"/>
                      <a:pt x="180" y="90"/>
                    </a:cubicBezTo>
                    <a:cubicBezTo>
                      <a:pt x="180" y="40"/>
                      <a:pt x="139" y="0"/>
                      <a:pt x="90" y="0"/>
                    </a:cubicBezTo>
                    <a:cubicBezTo>
                      <a:pt x="40" y="0"/>
                      <a:pt x="0" y="40"/>
                      <a:pt x="0" y="90"/>
                    </a:cubicBezTo>
                    <a:cubicBezTo>
                      <a:pt x="0" y="114"/>
                      <a:pt x="9" y="136"/>
                      <a:pt x="25" y="152"/>
                    </a:cubicBezTo>
                    <a:cubicBezTo>
                      <a:pt x="147" y="152"/>
                      <a:pt x="147" y="152"/>
                      <a:pt x="147" y="152"/>
                    </a:cubicBezTo>
                    <a:cubicBezTo>
                      <a:pt x="149" y="152"/>
                      <a:pt x="150" y="152"/>
                      <a:pt x="152" y="152"/>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7"/>
              <p:cNvSpPr/>
              <p:nvPr/>
            </p:nvSpPr>
            <p:spPr bwMode="auto">
              <a:xfrm>
                <a:off x="-1196687" y="6108991"/>
                <a:ext cx="811872" cy="208624"/>
              </a:xfrm>
              <a:custGeom>
                <a:avLst/>
                <a:gdLst>
                  <a:gd name="T0" fmla="*/ 318 w 343"/>
                  <a:gd name="T1" fmla="*/ 43 h 88"/>
                  <a:gd name="T2" fmla="*/ 275 w 343"/>
                  <a:gd name="T3" fmla="*/ 7 h 88"/>
                  <a:gd name="T4" fmla="*/ 249 w 343"/>
                  <a:gd name="T5" fmla="*/ 0 h 88"/>
                  <a:gd name="T6" fmla="*/ 244 w 343"/>
                  <a:gd name="T7" fmla="*/ 0 h 88"/>
                  <a:gd name="T8" fmla="*/ 99 w 343"/>
                  <a:gd name="T9" fmla="*/ 0 h 88"/>
                  <a:gd name="T10" fmla="*/ 94 w 343"/>
                  <a:gd name="T11" fmla="*/ 0 h 88"/>
                  <a:gd name="T12" fmla="*/ 68 w 343"/>
                  <a:gd name="T13" fmla="*/ 7 h 88"/>
                  <a:gd name="T14" fmla="*/ 5 w 343"/>
                  <a:gd name="T15" fmla="*/ 76 h 88"/>
                  <a:gd name="T16" fmla="*/ 0 w 343"/>
                  <a:gd name="T17" fmla="*/ 88 h 88"/>
                  <a:gd name="T18" fmla="*/ 343 w 343"/>
                  <a:gd name="T19" fmla="*/ 88 h 88"/>
                  <a:gd name="T20" fmla="*/ 318 w 343"/>
                  <a:gd name="T21" fmla="*/ 4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88">
                    <a:moveTo>
                      <a:pt x="318" y="43"/>
                    </a:moveTo>
                    <a:cubicBezTo>
                      <a:pt x="304" y="24"/>
                      <a:pt x="288" y="13"/>
                      <a:pt x="275" y="7"/>
                    </a:cubicBezTo>
                    <a:cubicBezTo>
                      <a:pt x="262" y="1"/>
                      <a:pt x="252" y="0"/>
                      <a:pt x="249" y="0"/>
                    </a:cubicBezTo>
                    <a:cubicBezTo>
                      <a:pt x="247" y="0"/>
                      <a:pt x="246" y="0"/>
                      <a:pt x="244" y="0"/>
                    </a:cubicBezTo>
                    <a:cubicBezTo>
                      <a:pt x="99" y="0"/>
                      <a:pt x="99" y="0"/>
                      <a:pt x="99" y="0"/>
                    </a:cubicBezTo>
                    <a:cubicBezTo>
                      <a:pt x="98" y="0"/>
                      <a:pt x="96" y="0"/>
                      <a:pt x="94" y="0"/>
                    </a:cubicBezTo>
                    <a:cubicBezTo>
                      <a:pt x="91" y="0"/>
                      <a:pt x="81" y="1"/>
                      <a:pt x="68" y="7"/>
                    </a:cubicBezTo>
                    <a:cubicBezTo>
                      <a:pt x="48" y="16"/>
                      <a:pt x="23" y="36"/>
                      <a:pt x="5" y="76"/>
                    </a:cubicBezTo>
                    <a:cubicBezTo>
                      <a:pt x="3" y="80"/>
                      <a:pt x="2" y="84"/>
                      <a:pt x="0" y="88"/>
                    </a:cubicBezTo>
                    <a:cubicBezTo>
                      <a:pt x="343" y="88"/>
                      <a:pt x="343" y="88"/>
                      <a:pt x="343" y="88"/>
                    </a:cubicBezTo>
                    <a:cubicBezTo>
                      <a:pt x="336" y="69"/>
                      <a:pt x="327" y="55"/>
                      <a:pt x="318" y="4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8"/>
              <p:cNvSpPr/>
              <p:nvPr/>
            </p:nvSpPr>
            <p:spPr bwMode="auto">
              <a:xfrm>
                <a:off x="1791904" y="5729449"/>
                <a:ext cx="427300" cy="361949"/>
              </a:xfrm>
              <a:custGeom>
                <a:avLst/>
                <a:gdLst>
                  <a:gd name="T0" fmla="*/ 27 w 180"/>
                  <a:gd name="T1" fmla="*/ 152 h 152"/>
                  <a:gd name="T2" fmla="*/ 32 w 180"/>
                  <a:gd name="T3" fmla="*/ 152 h 152"/>
                  <a:gd name="T4" fmla="*/ 155 w 180"/>
                  <a:gd name="T5" fmla="*/ 152 h 152"/>
                  <a:gd name="T6" fmla="*/ 180 w 180"/>
                  <a:gd name="T7" fmla="*/ 90 h 152"/>
                  <a:gd name="T8" fmla="*/ 90 w 180"/>
                  <a:gd name="T9" fmla="*/ 0 h 152"/>
                  <a:gd name="T10" fmla="*/ 0 w 180"/>
                  <a:gd name="T11" fmla="*/ 90 h 152"/>
                  <a:gd name="T12" fmla="*/ 24 w 180"/>
                  <a:gd name="T13" fmla="*/ 152 h 152"/>
                  <a:gd name="T14" fmla="*/ 26 w 180"/>
                  <a:gd name="T15" fmla="*/ 152 h 152"/>
                  <a:gd name="T16" fmla="*/ 27 w 180"/>
                  <a:gd name="T17"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152">
                    <a:moveTo>
                      <a:pt x="27" y="152"/>
                    </a:moveTo>
                    <a:cubicBezTo>
                      <a:pt x="29" y="152"/>
                      <a:pt x="30" y="152"/>
                      <a:pt x="32" y="152"/>
                    </a:cubicBezTo>
                    <a:cubicBezTo>
                      <a:pt x="155" y="152"/>
                      <a:pt x="155" y="152"/>
                      <a:pt x="155" y="152"/>
                    </a:cubicBezTo>
                    <a:cubicBezTo>
                      <a:pt x="170" y="136"/>
                      <a:pt x="180" y="114"/>
                      <a:pt x="180" y="90"/>
                    </a:cubicBezTo>
                    <a:cubicBezTo>
                      <a:pt x="180" y="40"/>
                      <a:pt x="139" y="0"/>
                      <a:pt x="90" y="0"/>
                    </a:cubicBezTo>
                    <a:cubicBezTo>
                      <a:pt x="40" y="0"/>
                      <a:pt x="0" y="40"/>
                      <a:pt x="0" y="90"/>
                    </a:cubicBezTo>
                    <a:cubicBezTo>
                      <a:pt x="0" y="114"/>
                      <a:pt x="9" y="136"/>
                      <a:pt x="24" y="152"/>
                    </a:cubicBezTo>
                    <a:cubicBezTo>
                      <a:pt x="25" y="152"/>
                      <a:pt x="26" y="152"/>
                      <a:pt x="26" y="152"/>
                    </a:cubicBezTo>
                    <a:cubicBezTo>
                      <a:pt x="26" y="152"/>
                      <a:pt x="27" y="152"/>
                      <a:pt x="27" y="152"/>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9"/>
              <p:cNvSpPr/>
              <p:nvPr/>
            </p:nvSpPr>
            <p:spPr bwMode="auto">
              <a:xfrm>
                <a:off x="1631038" y="6108991"/>
                <a:ext cx="811872" cy="208624"/>
              </a:xfrm>
              <a:custGeom>
                <a:avLst/>
                <a:gdLst>
                  <a:gd name="T0" fmla="*/ 338 w 343"/>
                  <a:gd name="T1" fmla="*/ 76 h 88"/>
                  <a:gd name="T2" fmla="*/ 275 w 343"/>
                  <a:gd name="T3" fmla="*/ 7 h 88"/>
                  <a:gd name="T4" fmla="*/ 249 w 343"/>
                  <a:gd name="T5" fmla="*/ 0 h 88"/>
                  <a:gd name="T6" fmla="*/ 244 w 343"/>
                  <a:gd name="T7" fmla="*/ 0 h 88"/>
                  <a:gd name="T8" fmla="*/ 99 w 343"/>
                  <a:gd name="T9" fmla="*/ 0 h 88"/>
                  <a:gd name="T10" fmla="*/ 94 w 343"/>
                  <a:gd name="T11" fmla="*/ 0 h 88"/>
                  <a:gd name="T12" fmla="*/ 68 w 343"/>
                  <a:gd name="T13" fmla="*/ 7 h 88"/>
                  <a:gd name="T14" fmla="*/ 25 w 343"/>
                  <a:gd name="T15" fmla="*/ 43 h 88"/>
                  <a:gd name="T16" fmla="*/ 0 w 343"/>
                  <a:gd name="T17" fmla="*/ 88 h 88"/>
                  <a:gd name="T18" fmla="*/ 343 w 343"/>
                  <a:gd name="T19" fmla="*/ 88 h 88"/>
                  <a:gd name="T20" fmla="*/ 338 w 343"/>
                  <a:gd name="T21" fmla="*/ 7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88">
                    <a:moveTo>
                      <a:pt x="338" y="76"/>
                    </a:moveTo>
                    <a:cubicBezTo>
                      <a:pt x="320" y="36"/>
                      <a:pt x="295" y="16"/>
                      <a:pt x="275" y="7"/>
                    </a:cubicBezTo>
                    <a:cubicBezTo>
                      <a:pt x="262" y="1"/>
                      <a:pt x="252" y="0"/>
                      <a:pt x="249" y="0"/>
                    </a:cubicBezTo>
                    <a:cubicBezTo>
                      <a:pt x="247" y="0"/>
                      <a:pt x="246" y="0"/>
                      <a:pt x="244" y="0"/>
                    </a:cubicBezTo>
                    <a:cubicBezTo>
                      <a:pt x="99" y="0"/>
                      <a:pt x="99" y="0"/>
                      <a:pt x="99" y="0"/>
                    </a:cubicBezTo>
                    <a:cubicBezTo>
                      <a:pt x="98" y="0"/>
                      <a:pt x="96" y="0"/>
                      <a:pt x="94" y="0"/>
                    </a:cubicBezTo>
                    <a:cubicBezTo>
                      <a:pt x="91" y="0"/>
                      <a:pt x="81" y="1"/>
                      <a:pt x="68" y="7"/>
                    </a:cubicBezTo>
                    <a:cubicBezTo>
                      <a:pt x="55" y="13"/>
                      <a:pt x="39" y="24"/>
                      <a:pt x="25" y="43"/>
                    </a:cubicBezTo>
                    <a:cubicBezTo>
                      <a:pt x="16" y="55"/>
                      <a:pt x="8" y="69"/>
                      <a:pt x="0" y="88"/>
                    </a:cubicBezTo>
                    <a:cubicBezTo>
                      <a:pt x="343" y="88"/>
                      <a:pt x="343" y="88"/>
                      <a:pt x="343" y="88"/>
                    </a:cubicBezTo>
                    <a:cubicBezTo>
                      <a:pt x="341" y="84"/>
                      <a:pt x="340" y="80"/>
                      <a:pt x="338" y="76"/>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50"/>
              <p:cNvSpPr/>
              <p:nvPr/>
            </p:nvSpPr>
            <p:spPr bwMode="auto">
              <a:xfrm>
                <a:off x="864410" y="5729449"/>
                <a:ext cx="424788" cy="361949"/>
              </a:xfrm>
              <a:custGeom>
                <a:avLst/>
                <a:gdLst>
                  <a:gd name="T0" fmla="*/ 27 w 180"/>
                  <a:gd name="T1" fmla="*/ 152 h 152"/>
                  <a:gd name="T2" fmla="*/ 32 w 180"/>
                  <a:gd name="T3" fmla="*/ 152 h 152"/>
                  <a:gd name="T4" fmla="*/ 155 w 180"/>
                  <a:gd name="T5" fmla="*/ 152 h 152"/>
                  <a:gd name="T6" fmla="*/ 180 w 180"/>
                  <a:gd name="T7" fmla="*/ 90 h 152"/>
                  <a:gd name="T8" fmla="*/ 90 w 180"/>
                  <a:gd name="T9" fmla="*/ 0 h 152"/>
                  <a:gd name="T10" fmla="*/ 0 w 180"/>
                  <a:gd name="T11" fmla="*/ 90 h 152"/>
                  <a:gd name="T12" fmla="*/ 24 w 180"/>
                  <a:gd name="T13" fmla="*/ 152 h 152"/>
                  <a:gd name="T14" fmla="*/ 26 w 180"/>
                  <a:gd name="T15" fmla="*/ 152 h 152"/>
                  <a:gd name="T16" fmla="*/ 27 w 180"/>
                  <a:gd name="T17"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152">
                    <a:moveTo>
                      <a:pt x="27" y="152"/>
                    </a:moveTo>
                    <a:cubicBezTo>
                      <a:pt x="29" y="152"/>
                      <a:pt x="30" y="152"/>
                      <a:pt x="32" y="152"/>
                    </a:cubicBezTo>
                    <a:cubicBezTo>
                      <a:pt x="155" y="152"/>
                      <a:pt x="155" y="152"/>
                      <a:pt x="155" y="152"/>
                    </a:cubicBezTo>
                    <a:cubicBezTo>
                      <a:pt x="170" y="136"/>
                      <a:pt x="180" y="114"/>
                      <a:pt x="180" y="90"/>
                    </a:cubicBezTo>
                    <a:cubicBezTo>
                      <a:pt x="180" y="40"/>
                      <a:pt x="139" y="0"/>
                      <a:pt x="90" y="0"/>
                    </a:cubicBezTo>
                    <a:cubicBezTo>
                      <a:pt x="40" y="0"/>
                      <a:pt x="0" y="40"/>
                      <a:pt x="0" y="90"/>
                    </a:cubicBezTo>
                    <a:cubicBezTo>
                      <a:pt x="0" y="114"/>
                      <a:pt x="9" y="136"/>
                      <a:pt x="24" y="152"/>
                    </a:cubicBezTo>
                    <a:cubicBezTo>
                      <a:pt x="25" y="152"/>
                      <a:pt x="26" y="152"/>
                      <a:pt x="26" y="152"/>
                    </a:cubicBezTo>
                    <a:cubicBezTo>
                      <a:pt x="26" y="152"/>
                      <a:pt x="27" y="152"/>
                      <a:pt x="27" y="152"/>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51"/>
              <p:cNvSpPr/>
              <p:nvPr/>
            </p:nvSpPr>
            <p:spPr bwMode="auto">
              <a:xfrm>
                <a:off x="703544" y="6108991"/>
                <a:ext cx="811872" cy="208624"/>
              </a:xfrm>
              <a:custGeom>
                <a:avLst/>
                <a:gdLst>
                  <a:gd name="T0" fmla="*/ 338 w 343"/>
                  <a:gd name="T1" fmla="*/ 76 h 88"/>
                  <a:gd name="T2" fmla="*/ 275 w 343"/>
                  <a:gd name="T3" fmla="*/ 7 h 88"/>
                  <a:gd name="T4" fmla="*/ 249 w 343"/>
                  <a:gd name="T5" fmla="*/ 0 h 88"/>
                  <a:gd name="T6" fmla="*/ 244 w 343"/>
                  <a:gd name="T7" fmla="*/ 0 h 88"/>
                  <a:gd name="T8" fmla="*/ 99 w 343"/>
                  <a:gd name="T9" fmla="*/ 0 h 88"/>
                  <a:gd name="T10" fmla="*/ 94 w 343"/>
                  <a:gd name="T11" fmla="*/ 0 h 88"/>
                  <a:gd name="T12" fmla="*/ 68 w 343"/>
                  <a:gd name="T13" fmla="*/ 7 h 88"/>
                  <a:gd name="T14" fmla="*/ 25 w 343"/>
                  <a:gd name="T15" fmla="*/ 43 h 88"/>
                  <a:gd name="T16" fmla="*/ 0 w 343"/>
                  <a:gd name="T17" fmla="*/ 88 h 88"/>
                  <a:gd name="T18" fmla="*/ 343 w 343"/>
                  <a:gd name="T19" fmla="*/ 88 h 88"/>
                  <a:gd name="T20" fmla="*/ 338 w 343"/>
                  <a:gd name="T21" fmla="*/ 7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88">
                    <a:moveTo>
                      <a:pt x="338" y="76"/>
                    </a:moveTo>
                    <a:cubicBezTo>
                      <a:pt x="320" y="36"/>
                      <a:pt x="295" y="16"/>
                      <a:pt x="275" y="7"/>
                    </a:cubicBezTo>
                    <a:cubicBezTo>
                      <a:pt x="262" y="1"/>
                      <a:pt x="252" y="0"/>
                      <a:pt x="249" y="0"/>
                    </a:cubicBezTo>
                    <a:cubicBezTo>
                      <a:pt x="247" y="0"/>
                      <a:pt x="246" y="0"/>
                      <a:pt x="244" y="0"/>
                    </a:cubicBezTo>
                    <a:cubicBezTo>
                      <a:pt x="99" y="0"/>
                      <a:pt x="99" y="0"/>
                      <a:pt x="99" y="0"/>
                    </a:cubicBezTo>
                    <a:cubicBezTo>
                      <a:pt x="98" y="0"/>
                      <a:pt x="96" y="0"/>
                      <a:pt x="94" y="0"/>
                    </a:cubicBezTo>
                    <a:cubicBezTo>
                      <a:pt x="91" y="0"/>
                      <a:pt x="81" y="1"/>
                      <a:pt x="68" y="7"/>
                    </a:cubicBezTo>
                    <a:cubicBezTo>
                      <a:pt x="55" y="13"/>
                      <a:pt x="39" y="24"/>
                      <a:pt x="25" y="43"/>
                    </a:cubicBezTo>
                    <a:cubicBezTo>
                      <a:pt x="16" y="55"/>
                      <a:pt x="8" y="69"/>
                      <a:pt x="0" y="88"/>
                    </a:cubicBezTo>
                    <a:cubicBezTo>
                      <a:pt x="343" y="88"/>
                      <a:pt x="343" y="88"/>
                      <a:pt x="343" y="88"/>
                    </a:cubicBezTo>
                    <a:cubicBezTo>
                      <a:pt x="341" y="84"/>
                      <a:pt x="340" y="80"/>
                      <a:pt x="338" y="76"/>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52"/>
              <p:cNvSpPr/>
              <p:nvPr/>
            </p:nvSpPr>
            <p:spPr bwMode="auto">
              <a:xfrm>
                <a:off x="-83191" y="5729449"/>
                <a:ext cx="424788" cy="361949"/>
              </a:xfrm>
              <a:custGeom>
                <a:avLst/>
                <a:gdLst>
                  <a:gd name="T0" fmla="*/ 28 w 180"/>
                  <a:gd name="T1" fmla="*/ 152 h 152"/>
                  <a:gd name="T2" fmla="*/ 32 w 180"/>
                  <a:gd name="T3" fmla="*/ 152 h 152"/>
                  <a:gd name="T4" fmla="*/ 155 w 180"/>
                  <a:gd name="T5" fmla="*/ 152 h 152"/>
                  <a:gd name="T6" fmla="*/ 180 w 180"/>
                  <a:gd name="T7" fmla="*/ 90 h 152"/>
                  <a:gd name="T8" fmla="*/ 90 w 180"/>
                  <a:gd name="T9" fmla="*/ 0 h 152"/>
                  <a:gd name="T10" fmla="*/ 0 w 180"/>
                  <a:gd name="T11" fmla="*/ 90 h 152"/>
                  <a:gd name="T12" fmla="*/ 25 w 180"/>
                  <a:gd name="T13" fmla="*/ 152 h 152"/>
                  <a:gd name="T14" fmla="*/ 27 w 180"/>
                  <a:gd name="T15" fmla="*/ 152 h 152"/>
                  <a:gd name="T16" fmla="*/ 28 w 180"/>
                  <a:gd name="T17"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152">
                    <a:moveTo>
                      <a:pt x="28" y="152"/>
                    </a:moveTo>
                    <a:cubicBezTo>
                      <a:pt x="29" y="152"/>
                      <a:pt x="31" y="152"/>
                      <a:pt x="32" y="152"/>
                    </a:cubicBezTo>
                    <a:cubicBezTo>
                      <a:pt x="155" y="152"/>
                      <a:pt x="155" y="152"/>
                      <a:pt x="155" y="152"/>
                    </a:cubicBezTo>
                    <a:cubicBezTo>
                      <a:pt x="171" y="136"/>
                      <a:pt x="180" y="114"/>
                      <a:pt x="180" y="90"/>
                    </a:cubicBezTo>
                    <a:cubicBezTo>
                      <a:pt x="180" y="40"/>
                      <a:pt x="140" y="0"/>
                      <a:pt x="90" y="0"/>
                    </a:cubicBezTo>
                    <a:cubicBezTo>
                      <a:pt x="41" y="0"/>
                      <a:pt x="0" y="40"/>
                      <a:pt x="0" y="90"/>
                    </a:cubicBezTo>
                    <a:cubicBezTo>
                      <a:pt x="0" y="114"/>
                      <a:pt x="10" y="136"/>
                      <a:pt x="25" y="152"/>
                    </a:cubicBezTo>
                    <a:cubicBezTo>
                      <a:pt x="26" y="152"/>
                      <a:pt x="26" y="152"/>
                      <a:pt x="27" y="152"/>
                    </a:cubicBezTo>
                    <a:cubicBezTo>
                      <a:pt x="27" y="152"/>
                      <a:pt x="27" y="152"/>
                      <a:pt x="28" y="152"/>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3"/>
              <p:cNvSpPr/>
              <p:nvPr/>
            </p:nvSpPr>
            <p:spPr bwMode="auto">
              <a:xfrm>
                <a:off x="-241544" y="6108991"/>
                <a:ext cx="811872" cy="208624"/>
              </a:xfrm>
              <a:custGeom>
                <a:avLst/>
                <a:gdLst>
                  <a:gd name="T0" fmla="*/ 338 w 343"/>
                  <a:gd name="T1" fmla="*/ 76 h 88"/>
                  <a:gd name="T2" fmla="*/ 275 w 343"/>
                  <a:gd name="T3" fmla="*/ 7 h 88"/>
                  <a:gd name="T4" fmla="*/ 249 w 343"/>
                  <a:gd name="T5" fmla="*/ 0 h 88"/>
                  <a:gd name="T6" fmla="*/ 244 w 343"/>
                  <a:gd name="T7" fmla="*/ 0 h 88"/>
                  <a:gd name="T8" fmla="*/ 99 w 343"/>
                  <a:gd name="T9" fmla="*/ 0 h 88"/>
                  <a:gd name="T10" fmla="*/ 94 w 343"/>
                  <a:gd name="T11" fmla="*/ 0 h 88"/>
                  <a:gd name="T12" fmla="*/ 68 w 343"/>
                  <a:gd name="T13" fmla="*/ 7 h 88"/>
                  <a:gd name="T14" fmla="*/ 25 w 343"/>
                  <a:gd name="T15" fmla="*/ 43 h 88"/>
                  <a:gd name="T16" fmla="*/ 0 w 343"/>
                  <a:gd name="T17" fmla="*/ 88 h 88"/>
                  <a:gd name="T18" fmla="*/ 343 w 343"/>
                  <a:gd name="T19" fmla="*/ 88 h 88"/>
                  <a:gd name="T20" fmla="*/ 338 w 343"/>
                  <a:gd name="T21" fmla="*/ 7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88">
                    <a:moveTo>
                      <a:pt x="338" y="76"/>
                    </a:moveTo>
                    <a:cubicBezTo>
                      <a:pt x="320" y="36"/>
                      <a:pt x="294" y="16"/>
                      <a:pt x="275" y="7"/>
                    </a:cubicBezTo>
                    <a:cubicBezTo>
                      <a:pt x="262" y="1"/>
                      <a:pt x="252" y="0"/>
                      <a:pt x="249" y="0"/>
                    </a:cubicBezTo>
                    <a:cubicBezTo>
                      <a:pt x="247" y="0"/>
                      <a:pt x="245" y="0"/>
                      <a:pt x="244" y="0"/>
                    </a:cubicBezTo>
                    <a:cubicBezTo>
                      <a:pt x="99" y="0"/>
                      <a:pt x="99" y="0"/>
                      <a:pt x="99" y="0"/>
                    </a:cubicBezTo>
                    <a:cubicBezTo>
                      <a:pt x="97" y="0"/>
                      <a:pt x="96" y="0"/>
                      <a:pt x="94" y="0"/>
                    </a:cubicBezTo>
                    <a:cubicBezTo>
                      <a:pt x="91" y="0"/>
                      <a:pt x="81" y="1"/>
                      <a:pt x="68" y="7"/>
                    </a:cubicBezTo>
                    <a:cubicBezTo>
                      <a:pt x="55" y="13"/>
                      <a:pt x="39" y="24"/>
                      <a:pt x="25" y="43"/>
                    </a:cubicBezTo>
                    <a:cubicBezTo>
                      <a:pt x="16" y="55"/>
                      <a:pt x="7" y="69"/>
                      <a:pt x="0" y="88"/>
                    </a:cubicBezTo>
                    <a:cubicBezTo>
                      <a:pt x="343" y="88"/>
                      <a:pt x="343" y="88"/>
                      <a:pt x="343" y="88"/>
                    </a:cubicBezTo>
                    <a:cubicBezTo>
                      <a:pt x="341" y="84"/>
                      <a:pt x="339" y="80"/>
                      <a:pt x="338" y="76"/>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4"/>
              <p:cNvSpPr/>
              <p:nvPr/>
            </p:nvSpPr>
            <p:spPr bwMode="auto">
              <a:xfrm>
                <a:off x="-2644481" y="5349905"/>
                <a:ext cx="349382" cy="349382"/>
              </a:xfrm>
              <a:custGeom>
                <a:avLst/>
                <a:gdLst>
                  <a:gd name="T0" fmla="*/ 74 w 148"/>
                  <a:gd name="T1" fmla="*/ 148 h 148"/>
                  <a:gd name="T2" fmla="*/ 122 w 148"/>
                  <a:gd name="T3" fmla="*/ 131 h 148"/>
                  <a:gd name="T4" fmla="*/ 139 w 148"/>
                  <a:gd name="T5" fmla="*/ 110 h 148"/>
                  <a:gd name="T6" fmla="*/ 148 w 148"/>
                  <a:gd name="T7" fmla="*/ 74 h 148"/>
                  <a:gd name="T8" fmla="*/ 74 w 148"/>
                  <a:gd name="T9" fmla="*/ 0 h 148"/>
                  <a:gd name="T10" fmla="*/ 0 w 148"/>
                  <a:gd name="T11" fmla="*/ 74 h 148"/>
                  <a:gd name="T12" fmla="*/ 74 w 148"/>
                  <a:gd name="T13" fmla="*/ 148 h 148"/>
                </a:gdLst>
                <a:ahLst/>
                <a:cxnLst>
                  <a:cxn ang="0">
                    <a:pos x="T0" y="T1"/>
                  </a:cxn>
                  <a:cxn ang="0">
                    <a:pos x="T2" y="T3"/>
                  </a:cxn>
                  <a:cxn ang="0">
                    <a:pos x="T4" y="T5"/>
                  </a:cxn>
                  <a:cxn ang="0">
                    <a:pos x="T6" y="T7"/>
                  </a:cxn>
                  <a:cxn ang="0">
                    <a:pos x="T8" y="T9"/>
                  </a:cxn>
                  <a:cxn ang="0">
                    <a:pos x="T10" y="T11"/>
                  </a:cxn>
                  <a:cxn ang="0">
                    <a:pos x="T12" y="T13"/>
                  </a:cxn>
                </a:cxnLst>
                <a:rect l="0" t="0" r="r" b="b"/>
                <a:pathLst>
                  <a:path w="148" h="148">
                    <a:moveTo>
                      <a:pt x="74" y="148"/>
                    </a:moveTo>
                    <a:cubicBezTo>
                      <a:pt x="92" y="148"/>
                      <a:pt x="109" y="142"/>
                      <a:pt x="122" y="131"/>
                    </a:cubicBezTo>
                    <a:cubicBezTo>
                      <a:pt x="126" y="123"/>
                      <a:pt x="132" y="116"/>
                      <a:pt x="139" y="110"/>
                    </a:cubicBezTo>
                    <a:cubicBezTo>
                      <a:pt x="145" y="99"/>
                      <a:pt x="148" y="87"/>
                      <a:pt x="148" y="74"/>
                    </a:cubicBezTo>
                    <a:cubicBezTo>
                      <a:pt x="148" y="33"/>
                      <a:pt x="115" y="0"/>
                      <a:pt x="74" y="0"/>
                    </a:cubicBezTo>
                    <a:cubicBezTo>
                      <a:pt x="33" y="0"/>
                      <a:pt x="0" y="33"/>
                      <a:pt x="0" y="74"/>
                    </a:cubicBezTo>
                    <a:cubicBezTo>
                      <a:pt x="0" y="115"/>
                      <a:pt x="33" y="148"/>
                      <a:pt x="74" y="148"/>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5"/>
              <p:cNvSpPr/>
              <p:nvPr/>
            </p:nvSpPr>
            <p:spPr bwMode="auto">
              <a:xfrm>
                <a:off x="-2104071" y="5349905"/>
                <a:ext cx="349382" cy="349382"/>
              </a:xfrm>
              <a:custGeom>
                <a:avLst/>
                <a:gdLst>
                  <a:gd name="T0" fmla="*/ 60 w 148"/>
                  <a:gd name="T1" fmla="*/ 147 h 148"/>
                  <a:gd name="T2" fmla="*/ 74 w 148"/>
                  <a:gd name="T3" fmla="*/ 148 h 148"/>
                  <a:gd name="T4" fmla="*/ 148 w 148"/>
                  <a:gd name="T5" fmla="*/ 74 h 148"/>
                  <a:gd name="T6" fmla="*/ 74 w 148"/>
                  <a:gd name="T7" fmla="*/ 0 h 148"/>
                  <a:gd name="T8" fmla="*/ 0 w 148"/>
                  <a:gd name="T9" fmla="*/ 74 h 148"/>
                  <a:gd name="T10" fmla="*/ 2 w 148"/>
                  <a:gd name="T11" fmla="*/ 90 h 148"/>
                  <a:gd name="T12" fmla="*/ 60 w 148"/>
                  <a:gd name="T13" fmla="*/ 147 h 148"/>
                </a:gdLst>
                <a:ahLst/>
                <a:cxnLst>
                  <a:cxn ang="0">
                    <a:pos x="T0" y="T1"/>
                  </a:cxn>
                  <a:cxn ang="0">
                    <a:pos x="T2" y="T3"/>
                  </a:cxn>
                  <a:cxn ang="0">
                    <a:pos x="T4" y="T5"/>
                  </a:cxn>
                  <a:cxn ang="0">
                    <a:pos x="T6" y="T7"/>
                  </a:cxn>
                  <a:cxn ang="0">
                    <a:pos x="T8" y="T9"/>
                  </a:cxn>
                  <a:cxn ang="0">
                    <a:pos x="T10" y="T11"/>
                  </a:cxn>
                  <a:cxn ang="0">
                    <a:pos x="T12" y="T13"/>
                  </a:cxn>
                </a:cxnLst>
                <a:rect l="0" t="0" r="r" b="b"/>
                <a:pathLst>
                  <a:path w="148" h="148">
                    <a:moveTo>
                      <a:pt x="60" y="147"/>
                    </a:moveTo>
                    <a:cubicBezTo>
                      <a:pt x="65" y="148"/>
                      <a:pt x="70" y="148"/>
                      <a:pt x="74" y="148"/>
                    </a:cubicBezTo>
                    <a:cubicBezTo>
                      <a:pt x="115" y="148"/>
                      <a:pt x="148" y="115"/>
                      <a:pt x="148" y="74"/>
                    </a:cubicBezTo>
                    <a:cubicBezTo>
                      <a:pt x="148" y="33"/>
                      <a:pt x="115" y="0"/>
                      <a:pt x="74" y="0"/>
                    </a:cubicBezTo>
                    <a:cubicBezTo>
                      <a:pt x="34" y="0"/>
                      <a:pt x="0" y="33"/>
                      <a:pt x="0" y="74"/>
                    </a:cubicBezTo>
                    <a:cubicBezTo>
                      <a:pt x="0" y="80"/>
                      <a:pt x="1" y="85"/>
                      <a:pt x="2" y="90"/>
                    </a:cubicBezTo>
                    <a:cubicBezTo>
                      <a:pt x="29" y="99"/>
                      <a:pt x="51" y="120"/>
                      <a:pt x="60" y="147"/>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6"/>
              <p:cNvSpPr/>
              <p:nvPr/>
            </p:nvSpPr>
            <p:spPr bwMode="auto">
              <a:xfrm>
                <a:off x="-1561148" y="5349905"/>
                <a:ext cx="349382" cy="339328"/>
              </a:xfrm>
              <a:custGeom>
                <a:avLst/>
                <a:gdLst>
                  <a:gd name="T0" fmla="*/ 136 w 148"/>
                  <a:gd name="T1" fmla="*/ 86 h 144"/>
                  <a:gd name="T2" fmla="*/ 147 w 148"/>
                  <a:gd name="T3" fmla="*/ 86 h 144"/>
                  <a:gd name="T4" fmla="*/ 148 w 148"/>
                  <a:gd name="T5" fmla="*/ 74 h 144"/>
                  <a:gd name="T6" fmla="*/ 74 w 148"/>
                  <a:gd name="T7" fmla="*/ 0 h 144"/>
                  <a:gd name="T8" fmla="*/ 0 w 148"/>
                  <a:gd name="T9" fmla="*/ 74 h 144"/>
                  <a:gd name="T10" fmla="*/ 50 w 148"/>
                  <a:gd name="T11" fmla="*/ 144 h 144"/>
                  <a:gd name="T12" fmla="*/ 136 w 148"/>
                  <a:gd name="T13" fmla="*/ 86 h 144"/>
                </a:gdLst>
                <a:ahLst/>
                <a:cxnLst>
                  <a:cxn ang="0">
                    <a:pos x="T0" y="T1"/>
                  </a:cxn>
                  <a:cxn ang="0">
                    <a:pos x="T2" y="T3"/>
                  </a:cxn>
                  <a:cxn ang="0">
                    <a:pos x="T4" y="T5"/>
                  </a:cxn>
                  <a:cxn ang="0">
                    <a:pos x="T6" y="T7"/>
                  </a:cxn>
                  <a:cxn ang="0">
                    <a:pos x="T8" y="T9"/>
                  </a:cxn>
                  <a:cxn ang="0">
                    <a:pos x="T10" y="T11"/>
                  </a:cxn>
                  <a:cxn ang="0">
                    <a:pos x="T12" y="T13"/>
                  </a:cxn>
                </a:cxnLst>
                <a:rect l="0" t="0" r="r" b="b"/>
                <a:pathLst>
                  <a:path w="148" h="144">
                    <a:moveTo>
                      <a:pt x="136" y="86"/>
                    </a:moveTo>
                    <a:cubicBezTo>
                      <a:pt x="139" y="86"/>
                      <a:pt x="143" y="86"/>
                      <a:pt x="147" y="86"/>
                    </a:cubicBezTo>
                    <a:cubicBezTo>
                      <a:pt x="148" y="82"/>
                      <a:pt x="148" y="78"/>
                      <a:pt x="148" y="74"/>
                    </a:cubicBezTo>
                    <a:cubicBezTo>
                      <a:pt x="148" y="33"/>
                      <a:pt x="115" y="0"/>
                      <a:pt x="74" y="0"/>
                    </a:cubicBezTo>
                    <a:cubicBezTo>
                      <a:pt x="33" y="0"/>
                      <a:pt x="0" y="33"/>
                      <a:pt x="0" y="74"/>
                    </a:cubicBezTo>
                    <a:cubicBezTo>
                      <a:pt x="0" y="106"/>
                      <a:pt x="21" y="134"/>
                      <a:pt x="50" y="144"/>
                    </a:cubicBezTo>
                    <a:cubicBezTo>
                      <a:pt x="63" y="110"/>
                      <a:pt x="97" y="86"/>
                      <a:pt x="136" y="86"/>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Oval 57"/>
              <p:cNvSpPr>
                <a:spLocks noChangeArrowheads="1"/>
              </p:cNvSpPr>
              <p:nvPr/>
            </p:nvSpPr>
            <p:spPr bwMode="auto">
              <a:xfrm>
                <a:off x="-1020739" y="5349905"/>
                <a:ext cx="351894" cy="349382"/>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8"/>
              <p:cNvSpPr/>
              <p:nvPr/>
            </p:nvSpPr>
            <p:spPr bwMode="auto">
              <a:xfrm>
                <a:off x="-480329" y="5349905"/>
                <a:ext cx="351894" cy="268949"/>
              </a:xfrm>
              <a:custGeom>
                <a:avLst/>
                <a:gdLst>
                  <a:gd name="T0" fmla="*/ 137 w 148"/>
                  <a:gd name="T1" fmla="*/ 114 h 114"/>
                  <a:gd name="T2" fmla="*/ 148 w 148"/>
                  <a:gd name="T3" fmla="*/ 74 h 114"/>
                  <a:gd name="T4" fmla="*/ 74 w 148"/>
                  <a:gd name="T5" fmla="*/ 0 h 114"/>
                  <a:gd name="T6" fmla="*/ 0 w 148"/>
                  <a:gd name="T7" fmla="*/ 74 h 114"/>
                  <a:gd name="T8" fmla="*/ 9 w 148"/>
                  <a:gd name="T9" fmla="*/ 109 h 114"/>
                  <a:gd name="T10" fmla="*/ 70 w 148"/>
                  <a:gd name="T11" fmla="*/ 86 h 114"/>
                  <a:gd name="T12" fmla="*/ 137 w 148"/>
                  <a:gd name="T13" fmla="*/ 114 h 114"/>
                </a:gdLst>
                <a:ahLst/>
                <a:cxnLst>
                  <a:cxn ang="0">
                    <a:pos x="T0" y="T1"/>
                  </a:cxn>
                  <a:cxn ang="0">
                    <a:pos x="T2" y="T3"/>
                  </a:cxn>
                  <a:cxn ang="0">
                    <a:pos x="T4" y="T5"/>
                  </a:cxn>
                  <a:cxn ang="0">
                    <a:pos x="T6" y="T7"/>
                  </a:cxn>
                  <a:cxn ang="0">
                    <a:pos x="T8" y="T9"/>
                  </a:cxn>
                  <a:cxn ang="0">
                    <a:pos x="T10" y="T11"/>
                  </a:cxn>
                  <a:cxn ang="0">
                    <a:pos x="T12" y="T13"/>
                  </a:cxn>
                </a:cxnLst>
                <a:rect l="0" t="0" r="r" b="b"/>
                <a:pathLst>
                  <a:path w="148" h="114">
                    <a:moveTo>
                      <a:pt x="137" y="114"/>
                    </a:moveTo>
                    <a:cubicBezTo>
                      <a:pt x="144" y="102"/>
                      <a:pt x="148" y="89"/>
                      <a:pt x="148" y="74"/>
                    </a:cubicBezTo>
                    <a:cubicBezTo>
                      <a:pt x="148" y="33"/>
                      <a:pt x="115" y="0"/>
                      <a:pt x="74" y="0"/>
                    </a:cubicBezTo>
                    <a:cubicBezTo>
                      <a:pt x="33" y="0"/>
                      <a:pt x="0" y="33"/>
                      <a:pt x="0" y="74"/>
                    </a:cubicBezTo>
                    <a:cubicBezTo>
                      <a:pt x="0" y="87"/>
                      <a:pt x="3" y="98"/>
                      <a:pt x="9" y="109"/>
                    </a:cubicBezTo>
                    <a:cubicBezTo>
                      <a:pt x="25" y="94"/>
                      <a:pt x="46" y="86"/>
                      <a:pt x="70" y="86"/>
                    </a:cubicBezTo>
                    <a:cubicBezTo>
                      <a:pt x="96" y="86"/>
                      <a:pt x="120" y="96"/>
                      <a:pt x="137" y="114"/>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Oval 59"/>
              <p:cNvSpPr>
                <a:spLocks noChangeArrowheads="1"/>
              </p:cNvSpPr>
              <p:nvPr/>
            </p:nvSpPr>
            <p:spPr bwMode="auto">
              <a:xfrm>
                <a:off x="62594" y="5349905"/>
                <a:ext cx="351894" cy="349382"/>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60"/>
              <p:cNvSpPr/>
              <p:nvPr/>
            </p:nvSpPr>
            <p:spPr bwMode="auto">
              <a:xfrm>
                <a:off x="603002" y="5349905"/>
                <a:ext cx="349382" cy="344355"/>
              </a:xfrm>
              <a:custGeom>
                <a:avLst/>
                <a:gdLst>
                  <a:gd name="T0" fmla="*/ 148 w 148"/>
                  <a:gd name="T1" fmla="*/ 74 h 146"/>
                  <a:gd name="T2" fmla="*/ 74 w 148"/>
                  <a:gd name="T3" fmla="*/ 0 h 146"/>
                  <a:gd name="T4" fmla="*/ 0 w 148"/>
                  <a:gd name="T5" fmla="*/ 74 h 146"/>
                  <a:gd name="T6" fmla="*/ 1 w 148"/>
                  <a:gd name="T7" fmla="*/ 86 h 146"/>
                  <a:gd name="T8" fmla="*/ 4 w 148"/>
                  <a:gd name="T9" fmla="*/ 86 h 146"/>
                  <a:gd name="T10" fmla="*/ 91 w 148"/>
                  <a:gd name="T11" fmla="*/ 146 h 146"/>
                  <a:gd name="T12" fmla="*/ 148 w 148"/>
                  <a:gd name="T13" fmla="*/ 74 h 146"/>
                </a:gdLst>
                <a:ahLst/>
                <a:cxnLst>
                  <a:cxn ang="0">
                    <a:pos x="T0" y="T1"/>
                  </a:cxn>
                  <a:cxn ang="0">
                    <a:pos x="T2" y="T3"/>
                  </a:cxn>
                  <a:cxn ang="0">
                    <a:pos x="T4" y="T5"/>
                  </a:cxn>
                  <a:cxn ang="0">
                    <a:pos x="T6" y="T7"/>
                  </a:cxn>
                  <a:cxn ang="0">
                    <a:pos x="T8" y="T9"/>
                  </a:cxn>
                  <a:cxn ang="0">
                    <a:pos x="T10" y="T11"/>
                  </a:cxn>
                  <a:cxn ang="0">
                    <a:pos x="T12" y="T13"/>
                  </a:cxn>
                </a:cxnLst>
                <a:rect l="0" t="0" r="r" b="b"/>
                <a:pathLst>
                  <a:path w="148" h="146">
                    <a:moveTo>
                      <a:pt x="148" y="74"/>
                    </a:moveTo>
                    <a:cubicBezTo>
                      <a:pt x="148" y="33"/>
                      <a:pt x="115" y="0"/>
                      <a:pt x="74" y="0"/>
                    </a:cubicBezTo>
                    <a:cubicBezTo>
                      <a:pt x="33" y="0"/>
                      <a:pt x="0" y="33"/>
                      <a:pt x="0" y="74"/>
                    </a:cubicBezTo>
                    <a:cubicBezTo>
                      <a:pt x="0" y="78"/>
                      <a:pt x="1" y="82"/>
                      <a:pt x="1" y="86"/>
                    </a:cubicBezTo>
                    <a:cubicBezTo>
                      <a:pt x="2" y="86"/>
                      <a:pt x="3" y="86"/>
                      <a:pt x="4" y="86"/>
                    </a:cubicBezTo>
                    <a:cubicBezTo>
                      <a:pt x="44" y="86"/>
                      <a:pt x="78" y="111"/>
                      <a:pt x="91" y="146"/>
                    </a:cubicBezTo>
                    <a:cubicBezTo>
                      <a:pt x="124" y="139"/>
                      <a:pt x="148" y="109"/>
                      <a:pt x="148" y="74"/>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61"/>
              <p:cNvSpPr/>
              <p:nvPr/>
            </p:nvSpPr>
            <p:spPr bwMode="auto">
              <a:xfrm>
                <a:off x="1145925" y="5349905"/>
                <a:ext cx="349382" cy="349382"/>
              </a:xfrm>
              <a:custGeom>
                <a:avLst/>
                <a:gdLst>
                  <a:gd name="T0" fmla="*/ 147 w 148"/>
                  <a:gd name="T1" fmla="*/ 88 h 148"/>
                  <a:gd name="T2" fmla="*/ 148 w 148"/>
                  <a:gd name="T3" fmla="*/ 74 h 148"/>
                  <a:gd name="T4" fmla="*/ 74 w 148"/>
                  <a:gd name="T5" fmla="*/ 0 h 148"/>
                  <a:gd name="T6" fmla="*/ 0 w 148"/>
                  <a:gd name="T7" fmla="*/ 74 h 148"/>
                  <a:gd name="T8" fmla="*/ 74 w 148"/>
                  <a:gd name="T9" fmla="*/ 148 h 148"/>
                  <a:gd name="T10" fmla="*/ 79 w 148"/>
                  <a:gd name="T11" fmla="*/ 148 h 148"/>
                  <a:gd name="T12" fmla="*/ 147 w 148"/>
                  <a:gd name="T13" fmla="*/ 88 h 148"/>
                </a:gdLst>
                <a:ahLst/>
                <a:cxnLst>
                  <a:cxn ang="0">
                    <a:pos x="T0" y="T1"/>
                  </a:cxn>
                  <a:cxn ang="0">
                    <a:pos x="T2" y="T3"/>
                  </a:cxn>
                  <a:cxn ang="0">
                    <a:pos x="T4" y="T5"/>
                  </a:cxn>
                  <a:cxn ang="0">
                    <a:pos x="T6" y="T7"/>
                  </a:cxn>
                  <a:cxn ang="0">
                    <a:pos x="T8" y="T9"/>
                  </a:cxn>
                  <a:cxn ang="0">
                    <a:pos x="T10" y="T11"/>
                  </a:cxn>
                  <a:cxn ang="0">
                    <a:pos x="T12" y="T13"/>
                  </a:cxn>
                </a:cxnLst>
                <a:rect l="0" t="0" r="r" b="b"/>
                <a:pathLst>
                  <a:path w="148" h="148">
                    <a:moveTo>
                      <a:pt x="147" y="88"/>
                    </a:moveTo>
                    <a:cubicBezTo>
                      <a:pt x="147" y="83"/>
                      <a:pt x="148" y="79"/>
                      <a:pt x="148" y="74"/>
                    </a:cubicBezTo>
                    <a:cubicBezTo>
                      <a:pt x="148" y="33"/>
                      <a:pt x="115" y="0"/>
                      <a:pt x="74" y="0"/>
                    </a:cubicBezTo>
                    <a:cubicBezTo>
                      <a:pt x="33" y="0"/>
                      <a:pt x="0" y="33"/>
                      <a:pt x="0" y="74"/>
                    </a:cubicBezTo>
                    <a:cubicBezTo>
                      <a:pt x="0" y="115"/>
                      <a:pt x="33" y="148"/>
                      <a:pt x="74" y="148"/>
                    </a:cubicBezTo>
                    <a:cubicBezTo>
                      <a:pt x="76" y="148"/>
                      <a:pt x="77" y="148"/>
                      <a:pt x="79" y="148"/>
                    </a:cubicBezTo>
                    <a:cubicBezTo>
                      <a:pt x="89" y="118"/>
                      <a:pt x="115" y="95"/>
                      <a:pt x="147" y="88"/>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62"/>
              <p:cNvSpPr/>
              <p:nvPr/>
            </p:nvSpPr>
            <p:spPr bwMode="auto">
              <a:xfrm>
                <a:off x="1666227" y="5349905"/>
                <a:ext cx="351894" cy="349382"/>
              </a:xfrm>
              <a:custGeom>
                <a:avLst/>
                <a:gdLst>
                  <a:gd name="T0" fmla="*/ 0 w 148"/>
                  <a:gd name="T1" fmla="*/ 74 h 148"/>
                  <a:gd name="T2" fmla="*/ 9 w 148"/>
                  <a:gd name="T3" fmla="*/ 110 h 148"/>
                  <a:gd name="T4" fmla="*/ 26 w 148"/>
                  <a:gd name="T5" fmla="*/ 131 h 148"/>
                  <a:gd name="T6" fmla="*/ 74 w 148"/>
                  <a:gd name="T7" fmla="*/ 148 h 148"/>
                  <a:gd name="T8" fmla="*/ 148 w 148"/>
                  <a:gd name="T9" fmla="*/ 74 h 148"/>
                  <a:gd name="T10" fmla="*/ 74 w 148"/>
                  <a:gd name="T11" fmla="*/ 0 h 148"/>
                  <a:gd name="T12" fmla="*/ 0 w 148"/>
                  <a:gd name="T13" fmla="*/ 74 h 148"/>
                </a:gdLst>
                <a:ahLst/>
                <a:cxnLst>
                  <a:cxn ang="0">
                    <a:pos x="T0" y="T1"/>
                  </a:cxn>
                  <a:cxn ang="0">
                    <a:pos x="T2" y="T3"/>
                  </a:cxn>
                  <a:cxn ang="0">
                    <a:pos x="T4" y="T5"/>
                  </a:cxn>
                  <a:cxn ang="0">
                    <a:pos x="T6" y="T7"/>
                  </a:cxn>
                  <a:cxn ang="0">
                    <a:pos x="T8" y="T9"/>
                  </a:cxn>
                  <a:cxn ang="0">
                    <a:pos x="T10" y="T11"/>
                  </a:cxn>
                  <a:cxn ang="0">
                    <a:pos x="T12" y="T13"/>
                  </a:cxn>
                </a:cxnLst>
                <a:rect l="0" t="0" r="r" b="b"/>
                <a:pathLst>
                  <a:path w="148" h="148">
                    <a:moveTo>
                      <a:pt x="0" y="74"/>
                    </a:moveTo>
                    <a:cubicBezTo>
                      <a:pt x="0" y="87"/>
                      <a:pt x="3" y="99"/>
                      <a:pt x="9" y="110"/>
                    </a:cubicBezTo>
                    <a:cubicBezTo>
                      <a:pt x="16" y="116"/>
                      <a:pt x="21" y="123"/>
                      <a:pt x="26" y="131"/>
                    </a:cubicBezTo>
                    <a:cubicBezTo>
                      <a:pt x="39" y="142"/>
                      <a:pt x="56" y="148"/>
                      <a:pt x="74" y="148"/>
                    </a:cubicBezTo>
                    <a:cubicBezTo>
                      <a:pt x="115" y="148"/>
                      <a:pt x="148" y="115"/>
                      <a:pt x="148" y="74"/>
                    </a:cubicBezTo>
                    <a:cubicBezTo>
                      <a:pt x="148" y="33"/>
                      <a:pt x="115" y="0"/>
                      <a:pt x="74" y="0"/>
                    </a:cubicBezTo>
                    <a:cubicBezTo>
                      <a:pt x="33" y="0"/>
                      <a:pt x="0" y="33"/>
                      <a:pt x="0" y="74"/>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Oval 63"/>
              <p:cNvSpPr>
                <a:spLocks noChangeArrowheads="1"/>
              </p:cNvSpPr>
              <p:nvPr/>
            </p:nvSpPr>
            <p:spPr bwMode="auto">
              <a:xfrm>
                <a:off x="-2367992" y="5571095"/>
                <a:ext cx="399652" cy="402165"/>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Oval 64"/>
              <p:cNvSpPr>
                <a:spLocks noChangeArrowheads="1"/>
              </p:cNvSpPr>
              <p:nvPr/>
            </p:nvSpPr>
            <p:spPr bwMode="auto">
              <a:xfrm>
                <a:off x="-1440498" y="5571095"/>
                <a:ext cx="399652" cy="402165"/>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Oval 65"/>
              <p:cNvSpPr>
                <a:spLocks noChangeArrowheads="1"/>
              </p:cNvSpPr>
              <p:nvPr/>
            </p:nvSpPr>
            <p:spPr bwMode="auto">
              <a:xfrm>
                <a:off x="-515519" y="5571095"/>
                <a:ext cx="402165" cy="402165"/>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Oval 66"/>
              <p:cNvSpPr>
                <a:spLocks noChangeArrowheads="1"/>
              </p:cNvSpPr>
              <p:nvPr/>
            </p:nvSpPr>
            <p:spPr bwMode="auto">
              <a:xfrm>
                <a:off x="414488" y="5571095"/>
                <a:ext cx="399652" cy="402165"/>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Oval 67"/>
              <p:cNvSpPr>
                <a:spLocks noChangeArrowheads="1"/>
              </p:cNvSpPr>
              <p:nvPr/>
            </p:nvSpPr>
            <p:spPr bwMode="auto">
              <a:xfrm>
                <a:off x="1339468" y="5571095"/>
                <a:ext cx="399652" cy="402165"/>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Rectangle 68"/>
              <p:cNvSpPr>
                <a:spLocks noChangeArrowheads="1"/>
              </p:cNvSpPr>
              <p:nvPr/>
            </p:nvSpPr>
            <p:spPr bwMode="auto">
              <a:xfrm>
                <a:off x="-3220079" y="6347778"/>
                <a:ext cx="5811286" cy="55549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Freeform 69"/>
              <p:cNvSpPr/>
              <p:nvPr/>
            </p:nvSpPr>
            <p:spPr bwMode="auto">
              <a:xfrm>
                <a:off x="-2380559" y="2856481"/>
                <a:ext cx="4134761" cy="1953015"/>
              </a:xfrm>
              <a:custGeom>
                <a:avLst/>
                <a:gdLst>
                  <a:gd name="T0" fmla="*/ 286 w 1645"/>
                  <a:gd name="T1" fmla="*/ 770 h 777"/>
                  <a:gd name="T2" fmla="*/ 286 w 1645"/>
                  <a:gd name="T3" fmla="*/ 739 h 777"/>
                  <a:gd name="T4" fmla="*/ 37 w 1645"/>
                  <a:gd name="T5" fmla="*/ 739 h 777"/>
                  <a:gd name="T6" fmla="*/ 37 w 1645"/>
                  <a:gd name="T7" fmla="*/ 38 h 777"/>
                  <a:gd name="T8" fmla="*/ 1607 w 1645"/>
                  <a:gd name="T9" fmla="*/ 38 h 777"/>
                  <a:gd name="T10" fmla="*/ 1607 w 1645"/>
                  <a:gd name="T11" fmla="*/ 739 h 777"/>
                  <a:gd name="T12" fmla="*/ 396 w 1645"/>
                  <a:gd name="T13" fmla="*/ 739 h 777"/>
                  <a:gd name="T14" fmla="*/ 396 w 1645"/>
                  <a:gd name="T15" fmla="*/ 770 h 777"/>
                  <a:gd name="T16" fmla="*/ 396 w 1645"/>
                  <a:gd name="T17" fmla="*/ 777 h 777"/>
                  <a:gd name="T18" fmla="*/ 1645 w 1645"/>
                  <a:gd name="T19" fmla="*/ 777 h 777"/>
                  <a:gd name="T20" fmla="*/ 1645 w 1645"/>
                  <a:gd name="T21" fmla="*/ 0 h 777"/>
                  <a:gd name="T22" fmla="*/ 0 w 1645"/>
                  <a:gd name="T23" fmla="*/ 0 h 777"/>
                  <a:gd name="T24" fmla="*/ 0 w 1645"/>
                  <a:gd name="T25" fmla="*/ 777 h 777"/>
                  <a:gd name="T26" fmla="*/ 286 w 1645"/>
                  <a:gd name="T27" fmla="*/ 777 h 777"/>
                  <a:gd name="T28" fmla="*/ 286 w 1645"/>
                  <a:gd name="T29" fmla="*/ 770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45" h="777">
                    <a:moveTo>
                      <a:pt x="286" y="770"/>
                    </a:moveTo>
                    <a:lnTo>
                      <a:pt x="286" y="739"/>
                    </a:lnTo>
                    <a:lnTo>
                      <a:pt x="37" y="739"/>
                    </a:lnTo>
                    <a:lnTo>
                      <a:pt x="37" y="38"/>
                    </a:lnTo>
                    <a:lnTo>
                      <a:pt x="1607" y="38"/>
                    </a:lnTo>
                    <a:lnTo>
                      <a:pt x="1607" y="739"/>
                    </a:lnTo>
                    <a:lnTo>
                      <a:pt x="396" y="739"/>
                    </a:lnTo>
                    <a:lnTo>
                      <a:pt x="396" y="770"/>
                    </a:lnTo>
                    <a:lnTo>
                      <a:pt x="396" y="777"/>
                    </a:lnTo>
                    <a:lnTo>
                      <a:pt x="1645" y="777"/>
                    </a:lnTo>
                    <a:lnTo>
                      <a:pt x="1645" y="0"/>
                    </a:lnTo>
                    <a:lnTo>
                      <a:pt x="0" y="0"/>
                    </a:lnTo>
                    <a:lnTo>
                      <a:pt x="0" y="777"/>
                    </a:lnTo>
                    <a:lnTo>
                      <a:pt x="286" y="777"/>
                    </a:lnTo>
                    <a:lnTo>
                      <a:pt x="286" y="77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70"/>
              <p:cNvSpPr/>
              <p:nvPr/>
            </p:nvSpPr>
            <p:spPr bwMode="auto">
              <a:xfrm>
                <a:off x="-1752176" y="4316844"/>
                <a:ext cx="661060" cy="967711"/>
              </a:xfrm>
              <a:custGeom>
                <a:avLst/>
                <a:gdLst>
                  <a:gd name="T0" fmla="*/ 147 w 279"/>
                  <a:gd name="T1" fmla="*/ 86 h 409"/>
                  <a:gd name="T2" fmla="*/ 274 w 279"/>
                  <a:gd name="T3" fmla="*/ 26 h 409"/>
                  <a:gd name="T4" fmla="*/ 252 w 279"/>
                  <a:gd name="T5" fmla="*/ 6 h 409"/>
                  <a:gd name="T6" fmla="*/ 144 w 279"/>
                  <a:gd name="T7" fmla="*/ 56 h 409"/>
                  <a:gd name="T8" fmla="*/ 132 w 279"/>
                  <a:gd name="T9" fmla="*/ 58 h 409"/>
                  <a:gd name="T10" fmla="*/ 130 w 279"/>
                  <a:gd name="T11" fmla="*/ 58 h 409"/>
                  <a:gd name="T12" fmla="*/ 61 w 279"/>
                  <a:gd name="T13" fmla="*/ 58 h 409"/>
                  <a:gd name="T14" fmla="*/ 15 w 279"/>
                  <a:gd name="T15" fmla="*/ 84 h 409"/>
                  <a:gd name="T16" fmla="*/ 0 w 279"/>
                  <a:gd name="T17" fmla="*/ 116 h 409"/>
                  <a:gd name="T18" fmla="*/ 1 w 279"/>
                  <a:gd name="T19" fmla="*/ 124 h 409"/>
                  <a:gd name="T20" fmla="*/ 35 w 279"/>
                  <a:gd name="T21" fmla="*/ 151 h 409"/>
                  <a:gd name="T22" fmla="*/ 104 w 279"/>
                  <a:gd name="T23" fmla="*/ 154 h 409"/>
                  <a:gd name="T24" fmla="*/ 101 w 279"/>
                  <a:gd name="T25" fmla="*/ 124 h 409"/>
                  <a:gd name="T26" fmla="*/ 36 w 279"/>
                  <a:gd name="T27" fmla="*/ 120 h 409"/>
                  <a:gd name="T28" fmla="*/ 30 w 279"/>
                  <a:gd name="T29" fmla="*/ 116 h 409"/>
                  <a:gd name="T30" fmla="*/ 30 w 279"/>
                  <a:gd name="T31" fmla="*/ 116 h 409"/>
                  <a:gd name="T32" fmla="*/ 46 w 279"/>
                  <a:gd name="T33" fmla="*/ 96 h 409"/>
                  <a:gd name="T34" fmla="*/ 73 w 279"/>
                  <a:gd name="T35" fmla="*/ 121 h 409"/>
                  <a:gd name="T36" fmla="*/ 89 w 279"/>
                  <a:gd name="T37" fmla="*/ 121 h 409"/>
                  <a:gd name="T38" fmla="*/ 78 w 279"/>
                  <a:gd name="T39" fmla="*/ 86 h 409"/>
                  <a:gd name="T40" fmla="*/ 115 w 279"/>
                  <a:gd name="T41" fmla="*/ 86 h 409"/>
                  <a:gd name="T42" fmla="*/ 104 w 279"/>
                  <a:gd name="T43" fmla="*/ 120 h 409"/>
                  <a:gd name="T44" fmla="*/ 104 w 279"/>
                  <a:gd name="T45" fmla="*/ 158 h 409"/>
                  <a:gd name="T46" fmla="*/ 104 w 279"/>
                  <a:gd name="T47" fmla="*/ 171 h 409"/>
                  <a:gd name="T48" fmla="*/ 89 w 279"/>
                  <a:gd name="T49" fmla="*/ 159 h 409"/>
                  <a:gd name="T50" fmla="*/ 46 w 279"/>
                  <a:gd name="T51" fmla="*/ 157 h 409"/>
                  <a:gd name="T52" fmla="*/ 46 w 279"/>
                  <a:gd name="T53" fmla="*/ 201 h 409"/>
                  <a:gd name="T54" fmla="*/ 69 w 279"/>
                  <a:gd name="T55" fmla="*/ 409 h 409"/>
                  <a:gd name="T56" fmla="*/ 92 w 279"/>
                  <a:gd name="T57" fmla="*/ 216 h 409"/>
                  <a:gd name="T58" fmla="*/ 101 w 279"/>
                  <a:gd name="T59" fmla="*/ 385 h 409"/>
                  <a:gd name="T60" fmla="*/ 147 w 279"/>
                  <a:gd name="T61" fmla="*/ 385 h 409"/>
                  <a:gd name="T62" fmla="*/ 147 w 279"/>
                  <a:gd name="T63" fmla="*/ 16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9" h="409">
                    <a:moveTo>
                      <a:pt x="147" y="165"/>
                    </a:moveTo>
                    <a:cubicBezTo>
                      <a:pt x="147" y="86"/>
                      <a:pt x="147" y="86"/>
                      <a:pt x="147" y="86"/>
                    </a:cubicBezTo>
                    <a:cubicBezTo>
                      <a:pt x="157" y="84"/>
                      <a:pt x="170" y="81"/>
                      <a:pt x="185" y="77"/>
                    </a:cubicBezTo>
                    <a:cubicBezTo>
                      <a:pt x="214" y="68"/>
                      <a:pt x="248" y="54"/>
                      <a:pt x="274" y="26"/>
                    </a:cubicBezTo>
                    <a:cubicBezTo>
                      <a:pt x="279" y="20"/>
                      <a:pt x="279" y="11"/>
                      <a:pt x="273" y="5"/>
                    </a:cubicBezTo>
                    <a:cubicBezTo>
                      <a:pt x="267" y="0"/>
                      <a:pt x="257" y="0"/>
                      <a:pt x="252" y="6"/>
                    </a:cubicBezTo>
                    <a:cubicBezTo>
                      <a:pt x="233" y="27"/>
                      <a:pt x="202" y="40"/>
                      <a:pt x="177" y="48"/>
                    </a:cubicBezTo>
                    <a:cubicBezTo>
                      <a:pt x="164" y="52"/>
                      <a:pt x="152" y="54"/>
                      <a:pt x="144" y="56"/>
                    </a:cubicBezTo>
                    <a:cubicBezTo>
                      <a:pt x="140" y="57"/>
                      <a:pt x="136" y="57"/>
                      <a:pt x="134" y="57"/>
                    </a:cubicBezTo>
                    <a:cubicBezTo>
                      <a:pt x="133" y="57"/>
                      <a:pt x="132" y="58"/>
                      <a:pt x="132" y="58"/>
                    </a:cubicBezTo>
                    <a:cubicBezTo>
                      <a:pt x="131" y="58"/>
                      <a:pt x="131" y="58"/>
                      <a:pt x="131" y="58"/>
                    </a:cubicBezTo>
                    <a:cubicBezTo>
                      <a:pt x="131" y="58"/>
                      <a:pt x="131" y="58"/>
                      <a:pt x="130" y="58"/>
                    </a:cubicBezTo>
                    <a:cubicBezTo>
                      <a:pt x="62" y="58"/>
                      <a:pt x="62" y="58"/>
                      <a:pt x="62" y="58"/>
                    </a:cubicBezTo>
                    <a:cubicBezTo>
                      <a:pt x="62" y="58"/>
                      <a:pt x="61" y="58"/>
                      <a:pt x="61" y="58"/>
                    </a:cubicBezTo>
                    <a:cubicBezTo>
                      <a:pt x="53" y="58"/>
                      <a:pt x="47" y="60"/>
                      <a:pt x="41" y="63"/>
                    </a:cubicBezTo>
                    <a:cubicBezTo>
                      <a:pt x="32" y="68"/>
                      <a:pt x="22" y="75"/>
                      <a:pt x="15" y="84"/>
                    </a:cubicBezTo>
                    <a:cubicBezTo>
                      <a:pt x="11" y="88"/>
                      <a:pt x="8" y="93"/>
                      <a:pt x="5" y="98"/>
                    </a:cubicBezTo>
                    <a:cubicBezTo>
                      <a:pt x="2" y="103"/>
                      <a:pt x="0" y="109"/>
                      <a:pt x="0" y="116"/>
                    </a:cubicBezTo>
                    <a:cubicBezTo>
                      <a:pt x="0" y="119"/>
                      <a:pt x="1" y="121"/>
                      <a:pt x="1" y="124"/>
                    </a:cubicBezTo>
                    <a:cubicBezTo>
                      <a:pt x="1" y="124"/>
                      <a:pt x="1" y="124"/>
                      <a:pt x="1" y="124"/>
                    </a:cubicBezTo>
                    <a:cubicBezTo>
                      <a:pt x="3" y="129"/>
                      <a:pt x="6" y="135"/>
                      <a:pt x="10" y="139"/>
                    </a:cubicBezTo>
                    <a:cubicBezTo>
                      <a:pt x="16" y="145"/>
                      <a:pt x="25" y="149"/>
                      <a:pt x="35" y="151"/>
                    </a:cubicBezTo>
                    <a:cubicBezTo>
                      <a:pt x="46" y="154"/>
                      <a:pt x="58" y="155"/>
                      <a:pt x="74" y="155"/>
                    </a:cubicBezTo>
                    <a:cubicBezTo>
                      <a:pt x="83" y="155"/>
                      <a:pt x="93" y="155"/>
                      <a:pt x="104" y="154"/>
                    </a:cubicBezTo>
                    <a:cubicBezTo>
                      <a:pt x="112" y="153"/>
                      <a:pt x="118" y="146"/>
                      <a:pt x="118" y="138"/>
                    </a:cubicBezTo>
                    <a:cubicBezTo>
                      <a:pt x="117" y="129"/>
                      <a:pt x="110" y="123"/>
                      <a:pt x="101" y="124"/>
                    </a:cubicBezTo>
                    <a:cubicBezTo>
                      <a:pt x="91" y="125"/>
                      <a:pt x="82" y="125"/>
                      <a:pt x="74" y="125"/>
                    </a:cubicBezTo>
                    <a:cubicBezTo>
                      <a:pt x="55" y="125"/>
                      <a:pt x="43" y="123"/>
                      <a:pt x="36" y="120"/>
                    </a:cubicBezTo>
                    <a:cubicBezTo>
                      <a:pt x="33" y="119"/>
                      <a:pt x="32" y="118"/>
                      <a:pt x="31" y="117"/>
                    </a:cubicBezTo>
                    <a:cubicBezTo>
                      <a:pt x="30" y="116"/>
                      <a:pt x="30" y="116"/>
                      <a:pt x="30" y="116"/>
                    </a:cubicBezTo>
                    <a:cubicBezTo>
                      <a:pt x="30" y="116"/>
                      <a:pt x="30" y="116"/>
                      <a:pt x="30" y="116"/>
                    </a:cubicBezTo>
                    <a:cubicBezTo>
                      <a:pt x="30" y="116"/>
                      <a:pt x="30" y="116"/>
                      <a:pt x="30" y="116"/>
                    </a:cubicBezTo>
                    <a:cubicBezTo>
                      <a:pt x="30" y="115"/>
                      <a:pt x="31" y="113"/>
                      <a:pt x="33" y="109"/>
                    </a:cubicBezTo>
                    <a:cubicBezTo>
                      <a:pt x="36" y="105"/>
                      <a:pt x="41" y="100"/>
                      <a:pt x="46" y="96"/>
                    </a:cubicBezTo>
                    <a:cubicBezTo>
                      <a:pt x="46" y="119"/>
                      <a:pt x="46" y="119"/>
                      <a:pt x="46" y="119"/>
                    </a:cubicBezTo>
                    <a:cubicBezTo>
                      <a:pt x="51" y="120"/>
                      <a:pt x="60" y="121"/>
                      <a:pt x="73" y="121"/>
                    </a:cubicBezTo>
                    <a:cubicBezTo>
                      <a:pt x="74" y="121"/>
                      <a:pt x="74" y="121"/>
                      <a:pt x="74" y="121"/>
                    </a:cubicBezTo>
                    <a:cubicBezTo>
                      <a:pt x="79" y="121"/>
                      <a:pt x="84" y="121"/>
                      <a:pt x="89" y="121"/>
                    </a:cubicBezTo>
                    <a:cubicBezTo>
                      <a:pt x="89" y="103"/>
                      <a:pt x="89" y="103"/>
                      <a:pt x="89" y="103"/>
                    </a:cubicBezTo>
                    <a:cubicBezTo>
                      <a:pt x="83" y="100"/>
                      <a:pt x="78" y="94"/>
                      <a:pt x="78" y="86"/>
                    </a:cubicBezTo>
                    <a:cubicBezTo>
                      <a:pt x="78" y="76"/>
                      <a:pt x="86" y="68"/>
                      <a:pt x="96" y="68"/>
                    </a:cubicBezTo>
                    <a:cubicBezTo>
                      <a:pt x="107" y="68"/>
                      <a:pt x="115" y="76"/>
                      <a:pt x="115" y="86"/>
                    </a:cubicBezTo>
                    <a:cubicBezTo>
                      <a:pt x="115" y="94"/>
                      <a:pt x="110" y="100"/>
                      <a:pt x="104" y="103"/>
                    </a:cubicBezTo>
                    <a:cubicBezTo>
                      <a:pt x="104" y="120"/>
                      <a:pt x="104" y="120"/>
                      <a:pt x="104" y="120"/>
                    </a:cubicBezTo>
                    <a:cubicBezTo>
                      <a:pt x="113" y="121"/>
                      <a:pt x="121" y="128"/>
                      <a:pt x="121" y="137"/>
                    </a:cubicBezTo>
                    <a:cubicBezTo>
                      <a:pt x="122" y="148"/>
                      <a:pt x="115" y="157"/>
                      <a:pt x="104" y="158"/>
                    </a:cubicBezTo>
                    <a:cubicBezTo>
                      <a:pt x="104" y="158"/>
                      <a:pt x="104" y="158"/>
                      <a:pt x="104" y="158"/>
                    </a:cubicBezTo>
                    <a:cubicBezTo>
                      <a:pt x="104" y="171"/>
                      <a:pt x="104" y="171"/>
                      <a:pt x="104" y="171"/>
                    </a:cubicBezTo>
                    <a:cubicBezTo>
                      <a:pt x="89" y="171"/>
                      <a:pt x="89" y="171"/>
                      <a:pt x="89" y="171"/>
                    </a:cubicBezTo>
                    <a:cubicBezTo>
                      <a:pt x="89" y="159"/>
                      <a:pt x="89" y="159"/>
                      <a:pt x="89" y="159"/>
                    </a:cubicBezTo>
                    <a:cubicBezTo>
                      <a:pt x="84" y="159"/>
                      <a:pt x="79" y="159"/>
                      <a:pt x="74" y="159"/>
                    </a:cubicBezTo>
                    <a:cubicBezTo>
                      <a:pt x="63" y="159"/>
                      <a:pt x="54" y="158"/>
                      <a:pt x="46" y="157"/>
                    </a:cubicBezTo>
                    <a:cubicBezTo>
                      <a:pt x="46" y="165"/>
                      <a:pt x="46" y="165"/>
                      <a:pt x="46" y="165"/>
                    </a:cubicBezTo>
                    <a:cubicBezTo>
                      <a:pt x="46" y="201"/>
                      <a:pt x="46" y="201"/>
                      <a:pt x="46" y="201"/>
                    </a:cubicBezTo>
                    <a:cubicBezTo>
                      <a:pt x="46" y="385"/>
                      <a:pt x="46" y="385"/>
                      <a:pt x="46" y="385"/>
                    </a:cubicBezTo>
                    <a:cubicBezTo>
                      <a:pt x="46" y="398"/>
                      <a:pt x="56" y="409"/>
                      <a:pt x="69" y="409"/>
                    </a:cubicBezTo>
                    <a:cubicBezTo>
                      <a:pt x="82" y="409"/>
                      <a:pt x="92" y="398"/>
                      <a:pt x="92" y="385"/>
                    </a:cubicBezTo>
                    <a:cubicBezTo>
                      <a:pt x="92" y="216"/>
                      <a:pt x="92" y="216"/>
                      <a:pt x="92" y="216"/>
                    </a:cubicBezTo>
                    <a:cubicBezTo>
                      <a:pt x="101" y="216"/>
                      <a:pt x="101" y="216"/>
                      <a:pt x="101" y="216"/>
                    </a:cubicBezTo>
                    <a:cubicBezTo>
                      <a:pt x="101" y="385"/>
                      <a:pt x="101" y="385"/>
                      <a:pt x="101" y="385"/>
                    </a:cubicBezTo>
                    <a:cubicBezTo>
                      <a:pt x="101" y="398"/>
                      <a:pt x="111" y="409"/>
                      <a:pt x="124" y="409"/>
                    </a:cubicBezTo>
                    <a:cubicBezTo>
                      <a:pt x="137" y="409"/>
                      <a:pt x="147" y="398"/>
                      <a:pt x="147" y="385"/>
                    </a:cubicBezTo>
                    <a:cubicBezTo>
                      <a:pt x="147" y="201"/>
                      <a:pt x="147" y="201"/>
                      <a:pt x="147" y="201"/>
                    </a:cubicBezTo>
                    <a:lnTo>
                      <a:pt x="147" y="165"/>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Oval 71"/>
              <p:cNvSpPr>
                <a:spLocks noChangeArrowheads="1"/>
              </p:cNvSpPr>
              <p:nvPr/>
            </p:nvSpPr>
            <p:spPr bwMode="auto">
              <a:xfrm>
                <a:off x="-1623987" y="4226357"/>
                <a:ext cx="201083" cy="20108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组合 5"/>
            <p:cNvGrpSpPr/>
            <p:nvPr/>
          </p:nvGrpSpPr>
          <p:grpSpPr>
            <a:xfrm>
              <a:off x="-1498044" y="3447786"/>
              <a:ext cx="2466433" cy="618459"/>
              <a:chOff x="-1498044" y="3447786"/>
              <a:chExt cx="2466433" cy="618459"/>
            </a:xfrm>
          </p:grpSpPr>
          <p:sp>
            <p:nvSpPr>
              <p:cNvPr id="5" name="文本框 4"/>
              <p:cNvSpPr txBox="1"/>
              <p:nvPr/>
            </p:nvSpPr>
            <p:spPr>
              <a:xfrm>
                <a:off x="-857752" y="3481470"/>
                <a:ext cx="1826141" cy="584775"/>
              </a:xfrm>
              <a:prstGeom prst="rect">
                <a:avLst/>
              </a:prstGeom>
              <a:noFill/>
            </p:spPr>
            <p:txBody>
              <a:bodyPr wrap="none" rtlCol="0">
                <a:spAutoFit/>
              </a:bodyPr>
              <a:lstStyle/>
              <a:p>
                <a:r>
                  <a:rPr lang="zh-CN" altLang="en-US" sz="3200">
                    <a:solidFill>
                      <a:schemeClr val="accent2"/>
                    </a:solidFill>
                    <a:latin typeface="+mj-ea"/>
                    <a:ea typeface="方正中雅宋_GBK" panose="02000000000000000000" pitchFamily="2" charset="-122"/>
                  </a:rPr>
                  <a:t>党员大会</a:t>
                </a:r>
              </a:p>
            </p:txBody>
          </p:sp>
          <p:sp>
            <p:nvSpPr>
              <p:cNvPr id="76" name="Freeform 6"/>
              <p:cNvSpPr/>
              <p:nvPr/>
            </p:nvSpPr>
            <p:spPr bwMode="auto">
              <a:xfrm>
                <a:off x="-1498044" y="3447786"/>
                <a:ext cx="666334" cy="583270"/>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chemeClr val="accent2"/>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grpSp>
      </p:grpSp>
      <p:sp>
        <p:nvSpPr>
          <p:cNvPr id="9" name="矩形 8"/>
          <p:cNvSpPr/>
          <p:nvPr/>
        </p:nvSpPr>
        <p:spPr>
          <a:xfrm>
            <a:off x="510144" y="5283306"/>
            <a:ext cx="5132002" cy="799706"/>
          </a:xfrm>
          <a:prstGeom prst="rect">
            <a:avLst/>
          </a:prstGeom>
        </p:spPr>
        <p:txBody>
          <a:bodyPr wrap="square">
            <a:spAutoFit/>
          </a:bodyPr>
          <a:lstStyle/>
          <a:p>
            <a:pPr algn="ctr">
              <a:lnSpc>
                <a:spcPct val="120000"/>
              </a:lnSpc>
            </a:pPr>
            <a:r>
              <a:rPr lang="zh-CN" altLang="zh-CN" sz="2000" kern="0">
                <a:solidFill>
                  <a:schemeClr val="accent2"/>
                </a:solidFill>
                <a:latin typeface="+mj-ea"/>
                <a:ea typeface="+mj-ea"/>
              </a:rPr>
              <a:t>党支部党员大会是党支部的</a:t>
            </a:r>
            <a:r>
              <a:rPr lang="zh-CN" altLang="zh-CN" sz="2000" b="1" kern="0">
                <a:solidFill>
                  <a:schemeClr val="accent2"/>
                </a:solidFill>
                <a:latin typeface="+mj-ea"/>
                <a:ea typeface="+mj-ea"/>
              </a:rPr>
              <a:t>议事决策机构</a:t>
            </a:r>
            <a:r>
              <a:rPr lang="zh-CN" altLang="zh-CN" sz="2000" kern="0">
                <a:solidFill>
                  <a:schemeClr val="accent2"/>
                </a:solidFill>
                <a:latin typeface="+mj-ea"/>
                <a:ea typeface="+mj-ea"/>
              </a:rPr>
              <a:t>，由全体党员参加，一般每季度召开</a:t>
            </a:r>
            <a:r>
              <a:rPr lang="en-US" altLang="zh-CN" sz="2000" kern="0">
                <a:solidFill>
                  <a:schemeClr val="accent2"/>
                </a:solidFill>
                <a:latin typeface="+mj-ea"/>
                <a:ea typeface="+mj-ea"/>
              </a:rPr>
              <a:t>1</a:t>
            </a:r>
            <a:r>
              <a:rPr lang="zh-CN" altLang="zh-CN" sz="2000" kern="0">
                <a:solidFill>
                  <a:schemeClr val="accent2"/>
                </a:solidFill>
                <a:latin typeface="+mj-ea"/>
                <a:ea typeface="+mj-ea"/>
              </a:rPr>
              <a:t>次。</a:t>
            </a:r>
            <a:r>
              <a:rPr lang="en-US" altLang="zh-CN" sz="2000" kern="0">
                <a:solidFill>
                  <a:schemeClr val="accent2"/>
                </a:solidFill>
                <a:latin typeface="+mj-ea"/>
                <a:ea typeface="+mj-ea"/>
              </a:rPr>
              <a:t> </a:t>
            </a:r>
            <a:endParaRPr lang="zh-CN" altLang="en-US" sz="2000">
              <a:solidFill>
                <a:schemeClr val="accent2"/>
              </a:solidFill>
              <a:latin typeface="+mj-ea"/>
              <a:ea typeface="+mj-ea"/>
            </a:endParaRPr>
          </a:p>
        </p:txBody>
      </p:sp>
      <p:sp>
        <p:nvSpPr>
          <p:cNvPr id="10" name="矩形: 圆角 9"/>
          <p:cNvSpPr/>
          <p:nvPr/>
        </p:nvSpPr>
        <p:spPr bwMode="auto">
          <a:xfrm>
            <a:off x="5642146" y="1150866"/>
            <a:ext cx="1061761" cy="439906"/>
          </a:xfrm>
          <a:prstGeom prst="roundRect">
            <a:avLst>
              <a:gd name="adj" fmla="val 2593"/>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职权</a:t>
            </a:r>
          </a:p>
        </p:txBody>
      </p:sp>
      <p:sp>
        <p:nvSpPr>
          <p:cNvPr id="11" name="矩形 10"/>
          <p:cNvSpPr/>
          <p:nvPr/>
        </p:nvSpPr>
        <p:spPr>
          <a:xfrm>
            <a:off x="5567020" y="1721106"/>
            <a:ext cx="6096000" cy="1727652"/>
          </a:xfrm>
          <a:prstGeom prst="rect">
            <a:avLst/>
          </a:prstGeom>
        </p:spPr>
        <p:txBody>
          <a:bodyPr>
            <a:spAutoFit/>
          </a:bodyPr>
          <a:lstStyle/>
          <a:p>
            <a:pPr marL="285750" indent="-285750" algn="just" eaLnBrk="1" hangingPunct="1">
              <a:lnSpc>
                <a:spcPct val="120000"/>
              </a:lnSpc>
              <a:spcAft>
                <a:spcPts val="0"/>
              </a:spcAft>
              <a:buFont typeface="Wingdings" panose="05000000000000000000" pitchFamily="2" charset="2"/>
              <a:buChar char="l"/>
            </a:pPr>
            <a:r>
              <a:rPr lang="zh-CN" altLang="zh-CN" kern="0">
                <a:latin typeface="仿宋_GB2312" panose="02010609030101010101" pitchFamily="49" charset="-122"/>
                <a:ea typeface="微软雅黑" panose="020B0503020204020204" pitchFamily="34" charset="-122"/>
              </a:rPr>
              <a:t>听取和审查党支部委员会的工作报告；</a:t>
            </a:r>
            <a:endParaRPr lang="en-US" altLang="zh-CN" kern="0">
              <a:latin typeface="仿宋_GB2312" panose="02010609030101010101" pitchFamily="49" charset="-122"/>
              <a:ea typeface="微软雅黑" panose="020B0503020204020204" pitchFamily="34" charset="-122"/>
            </a:endParaRPr>
          </a:p>
          <a:p>
            <a:pPr marL="285750" indent="-285750" algn="just" eaLnBrk="1" hangingPunct="1">
              <a:lnSpc>
                <a:spcPct val="120000"/>
              </a:lnSpc>
              <a:spcAft>
                <a:spcPts val="0"/>
              </a:spcAft>
              <a:buFont typeface="Wingdings" panose="05000000000000000000" pitchFamily="2" charset="2"/>
              <a:buChar char="l"/>
            </a:pPr>
            <a:r>
              <a:rPr lang="zh-CN" altLang="zh-CN" kern="0">
                <a:latin typeface="仿宋_GB2312" panose="02010609030101010101" pitchFamily="49" charset="-122"/>
                <a:ea typeface="微软雅黑" panose="020B0503020204020204" pitchFamily="34" charset="-122"/>
              </a:rPr>
              <a:t>选举出席上级党代表大会的代表候选人</a:t>
            </a:r>
            <a:r>
              <a:rPr lang="zh-CN" altLang="en-US" kern="0">
                <a:latin typeface="仿宋_GB2312" panose="02010609030101010101" pitchFamily="49" charset="-122"/>
                <a:ea typeface="微软雅黑" panose="020B0503020204020204" pitchFamily="34" charset="-122"/>
              </a:rPr>
              <a:t>、</a:t>
            </a:r>
            <a:r>
              <a:rPr lang="zh-CN" altLang="zh-CN" kern="0">
                <a:latin typeface="仿宋_GB2312" panose="02010609030101010101" pitchFamily="49" charset="-122"/>
                <a:ea typeface="微软雅黑" panose="020B0503020204020204" pitchFamily="34" charset="-122"/>
              </a:rPr>
              <a:t>代表；</a:t>
            </a:r>
            <a:endParaRPr lang="en-US" altLang="zh-CN" kern="0">
              <a:latin typeface="仿宋_GB2312" panose="02010609030101010101" pitchFamily="49" charset="-122"/>
              <a:ea typeface="微软雅黑" panose="020B0503020204020204" pitchFamily="34" charset="-122"/>
            </a:endParaRPr>
          </a:p>
          <a:p>
            <a:pPr marL="285750" indent="-285750" algn="just" eaLnBrk="1" hangingPunct="1">
              <a:lnSpc>
                <a:spcPct val="120000"/>
              </a:lnSpc>
              <a:spcAft>
                <a:spcPts val="0"/>
              </a:spcAft>
              <a:buFont typeface="Wingdings" panose="05000000000000000000" pitchFamily="2" charset="2"/>
              <a:buChar char="l"/>
            </a:pPr>
            <a:r>
              <a:rPr lang="zh-CN" altLang="zh-CN" kern="0">
                <a:latin typeface="仿宋_GB2312" panose="02010609030101010101" pitchFamily="49" charset="-122"/>
                <a:ea typeface="微软雅黑" panose="020B0503020204020204" pitchFamily="34" charset="-122"/>
              </a:rPr>
              <a:t>讨论和表决预备党员转正、延长预备期或者取消资格；</a:t>
            </a:r>
            <a:endParaRPr lang="en-US" altLang="zh-CN" kern="0">
              <a:latin typeface="仿宋_GB2312" panose="02010609030101010101" pitchFamily="49" charset="-122"/>
              <a:ea typeface="微软雅黑" panose="020B0503020204020204" pitchFamily="34" charset="-122"/>
            </a:endParaRPr>
          </a:p>
          <a:p>
            <a:pPr marL="285750" indent="-285750" algn="just" eaLnBrk="1" hangingPunct="1">
              <a:lnSpc>
                <a:spcPct val="120000"/>
              </a:lnSpc>
              <a:spcAft>
                <a:spcPts val="0"/>
              </a:spcAft>
              <a:buFont typeface="Wingdings" panose="05000000000000000000" pitchFamily="2" charset="2"/>
              <a:buChar char="l"/>
            </a:pPr>
            <a:r>
              <a:rPr lang="zh-CN" altLang="zh-CN" kern="0">
                <a:latin typeface="仿宋_GB2312" panose="02010609030101010101" pitchFamily="49" charset="-122"/>
                <a:ea typeface="微软雅黑" panose="020B0503020204020204" pitchFamily="34" charset="-122"/>
              </a:rPr>
              <a:t>讨论决定对党员的表彰表扬、组织处置和纪律处分；</a:t>
            </a:r>
            <a:endParaRPr lang="en-US" altLang="zh-CN" kern="0">
              <a:latin typeface="仿宋_GB2312" panose="02010609030101010101" pitchFamily="49" charset="-122"/>
              <a:ea typeface="微软雅黑" panose="020B0503020204020204" pitchFamily="34" charset="-122"/>
            </a:endParaRPr>
          </a:p>
          <a:p>
            <a:pPr marL="285750" indent="-285750" algn="just" eaLnBrk="1" hangingPunct="1">
              <a:lnSpc>
                <a:spcPct val="120000"/>
              </a:lnSpc>
              <a:spcAft>
                <a:spcPts val="0"/>
              </a:spcAft>
              <a:buFont typeface="Wingdings" panose="05000000000000000000" pitchFamily="2" charset="2"/>
              <a:buChar char="l"/>
            </a:pPr>
            <a:r>
              <a:rPr lang="zh-CN" altLang="zh-CN" kern="0">
                <a:latin typeface="仿宋_GB2312" panose="02010609030101010101" pitchFamily="49" charset="-122"/>
                <a:ea typeface="微软雅黑" panose="020B0503020204020204" pitchFamily="34" charset="-122"/>
              </a:rPr>
              <a:t>决定其他重要事项。</a:t>
            </a:r>
            <a:r>
              <a:rPr lang="en-US" altLang="zh-CN" kern="0">
                <a:latin typeface="仿宋_GB2312" panose="02010609030101010101" pitchFamily="49" charset="-122"/>
                <a:ea typeface="微软雅黑" panose="020B0503020204020204" pitchFamily="34" charset="-122"/>
              </a:rPr>
              <a:t> </a:t>
            </a:r>
            <a:endParaRPr lang="zh-CN" altLang="zh-CN" kern="0">
              <a:latin typeface="仿宋_GB2312" panose="02010609030101010101" pitchFamily="49" charset="-122"/>
              <a:ea typeface="微软雅黑" panose="020B0503020204020204" pitchFamily="34" charset="-122"/>
            </a:endParaRPr>
          </a:p>
        </p:txBody>
      </p:sp>
      <p:sp>
        <p:nvSpPr>
          <p:cNvPr id="12" name="矩形 11"/>
          <p:cNvSpPr/>
          <p:nvPr/>
        </p:nvSpPr>
        <p:spPr>
          <a:xfrm>
            <a:off x="5887453" y="4021272"/>
            <a:ext cx="5293894" cy="725968"/>
          </a:xfrm>
          <a:prstGeom prst="rect">
            <a:avLst/>
          </a:prstGeom>
        </p:spPr>
        <p:txBody>
          <a:bodyPr wrap="square">
            <a:spAutoFit/>
          </a:bodyPr>
          <a:lstStyle/>
          <a:p>
            <a:pPr marL="285750" indent="-285750" algn="just" eaLnBrk="1" hangingPunct="1">
              <a:lnSpc>
                <a:spcPct val="120000"/>
              </a:lnSpc>
              <a:spcAft>
                <a:spcPts val="1000"/>
              </a:spcAft>
              <a:buFont typeface="Wingdings" panose="05000000000000000000" pitchFamily="2" charset="2"/>
              <a:buChar char="Ø"/>
            </a:pPr>
            <a:r>
              <a:rPr lang="zh-CN" altLang="zh-CN" kern="0">
                <a:solidFill>
                  <a:schemeClr val="accent4"/>
                </a:solidFill>
                <a:latin typeface="仿宋_GB2312" panose="02010609030101010101" pitchFamily="49" charset="-122"/>
                <a:ea typeface="微软雅黑" panose="020B0503020204020204" pitchFamily="34" charset="-122"/>
              </a:rPr>
              <a:t>村、社区重要事项以及与群众利益密切相关的事项，必须经过党支部党员大会讨论。</a:t>
            </a:r>
          </a:p>
        </p:txBody>
      </p:sp>
      <p:sp>
        <p:nvSpPr>
          <p:cNvPr id="77" name="矩形 76"/>
          <p:cNvSpPr/>
          <p:nvPr/>
        </p:nvSpPr>
        <p:spPr>
          <a:xfrm>
            <a:off x="5887453" y="4819487"/>
            <a:ext cx="5293894" cy="1062855"/>
          </a:xfrm>
          <a:prstGeom prst="rect">
            <a:avLst/>
          </a:prstGeom>
        </p:spPr>
        <p:txBody>
          <a:bodyPr wrap="square">
            <a:spAutoFit/>
          </a:bodyPr>
          <a:lstStyle/>
          <a:p>
            <a:pPr marL="285750" indent="-285750" algn="just" eaLnBrk="1" hangingPunct="1">
              <a:lnSpc>
                <a:spcPct val="120000"/>
              </a:lnSpc>
              <a:spcAft>
                <a:spcPts val="1000"/>
              </a:spcAft>
              <a:buFont typeface="Wingdings" panose="05000000000000000000" pitchFamily="2" charset="2"/>
              <a:buChar char="Ø"/>
            </a:pPr>
            <a:r>
              <a:rPr lang="zh-CN" altLang="en-US" kern="0">
                <a:solidFill>
                  <a:schemeClr val="accent4"/>
                </a:solidFill>
                <a:latin typeface="仿宋_GB2312" panose="02010609030101010101" pitchFamily="49" charset="-122"/>
                <a:ea typeface="微软雅黑" panose="020B0503020204020204" pitchFamily="34" charset="-122"/>
              </a:rPr>
              <a:t>表决必须有半数以上有表决权的党员到会方可进行，赞成人数超过应到会有表决权的党员的半数为通过。 </a:t>
            </a:r>
            <a:endParaRPr lang="zh-CN" altLang="zh-CN" kern="0">
              <a:solidFill>
                <a:schemeClr val="accent4"/>
              </a:solidFill>
              <a:latin typeface="仿宋_GB2312" panose="02010609030101010101" pitchFamily="49"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600" advClick="0" advTm="5655">
        <p14:pan/>
      </p:transition>
    </mc:Choice>
    <mc:Fallback xmlns="">
      <p:transition advClick="0" advTm="56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500"/>
                                        <p:tgtEl>
                                          <p:spTgt spid="9"/>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 calcmode="lin" valueType="num">
                                      <p:cBhvr>
                                        <p:cTn id="19" dur="500" fill="hold"/>
                                        <p:tgtEl>
                                          <p:spTgt spid="10"/>
                                        </p:tgtEl>
                                        <p:attrNameLst>
                                          <p:attrName>style.rotation</p:attrName>
                                        </p:attrNameLst>
                                      </p:cBhvr>
                                      <p:tavLst>
                                        <p:tav tm="0">
                                          <p:val>
                                            <p:fltVal val="90"/>
                                          </p:val>
                                        </p:tav>
                                        <p:tav tm="100000">
                                          <p:val>
                                            <p:fltVal val="0"/>
                                          </p:val>
                                        </p:tav>
                                      </p:tavLst>
                                    </p:anim>
                                    <p:animEffect transition="in" filter="fade">
                                      <p:cBhvr>
                                        <p:cTn id="20" dur="500"/>
                                        <p:tgtEl>
                                          <p:spTgt spid="10"/>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anim calcmode="lin" valueType="num">
                                      <p:cBhvr>
                                        <p:cTn id="29" dur="500" fill="hold"/>
                                        <p:tgtEl>
                                          <p:spTgt spid="13"/>
                                        </p:tgtEl>
                                        <p:attrNameLst>
                                          <p:attrName>ppt_x</p:attrName>
                                        </p:attrNameLst>
                                      </p:cBhvr>
                                      <p:tavLst>
                                        <p:tav tm="0">
                                          <p:val>
                                            <p:strVal val="#ppt_x"/>
                                          </p:val>
                                        </p:tav>
                                        <p:tav tm="100000">
                                          <p:val>
                                            <p:strVal val="#ppt_x"/>
                                          </p:val>
                                        </p:tav>
                                      </p:tavLst>
                                    </p:anim>
                                    <p:anim calcmode="lin" valueType="num">
                                      <p:cBhvr>
                                        <p:cTn id="30" dur="5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7"/>
                                        </p:tgtEl>
                                        <p:attrNameLst>
                                          <p:attrName>style.visibility</p:attrName>
                                        </p:attrNameLst>
                                      </p:cBhvr>
                                      <p:to>
                                        <p:strVal val="visible"/>
                                      </p:to>
                                    </p:set>
                                    <p:animEffect transition="in" filter="fade">
                                      <p:cBhvr>
                                        <p:cTn id="38" dur="500"/>
                                        <p:tgtEl>
                                          <p:spTgt spid="77"/>
                                        </p:tgtEl>
                                      </p:cBhvr>
                                    </p:animEffect>
                                    <p:anim calcmode="lin" valueType="num">
                                      <p:cBhvr>
                                        <p:cTn id="39" dur="500" fill="hold"/>
                                        <p:tgtEl>
                                          <p:spTgt spid="77"/>
                                        </p:tgtEl>
                                        <p:attrNameLst>
                                          <p:attrName>ppt_x</p:attrName>
                                        </p:attrNameLst>
                                      </p:cBhvr>
                                      <p:tavLst>
                                        <p:tav tm="0">
                                          <p:val>
                                            <p:strVal val="#ppt_x"/>
                                          </p:val>
                                        </p:tav>
                                        <p:tav tm="100000">
                                          <p:val>
                                            <p:strVal val="#ppt_x"/>
                                          </p:val>
                                        </p:tav>
                                      </p:tavLst>
                                    </p:anim>
                                    <p:anim calcmode="lin" valueType="num">
                                      <p:cBhvr>
                                        <p:cTn id="40" dur="5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p:bldP spid="10" grpId="0" animBg="1"/>
      <p:bldP spid="11" grpId="0"/>
      <p:bldP spid="12" grpId="0"/>
      <p:bldP spid="7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01336" y="2244049"/>
            <a:ext cx="4013073" cy="3091575"/>
            <a:chOff x="821485" y="2495608"/>
            <a:chExt cx="4013073" cy="3091575"/>
          </a:xfrm>
        </p:grpSpPr>
        <p:sp>
          <p:nvSpPr>
            <p:cNvPr id="5" name="矩形 4"/>
            <p:cNvSpPr/>
            <p:nvPr/>
          </p:nvSpPr>
          <p:spPr bwMode="auto">
            <a:xfrm>
              <a:off x="1957137" y="2495608"/>
              <a:ext cx="2827101" cy="1643255"/>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4" name="组合 3"/>
            <p:cNvGrpSpPr/>
            <p:nvPr/>
          </p:nvGrpSpPr>
          <p:grpSpPr>
            <a:xfrm>
              <a:off x="821485" y="2495608"/>
              <a:ext cx="4013073" cy="3091575"/>
              <a:chOff x="-1012826" y="3429000"/>
              <a:chExt cx="2025651" cy="1560513"/>
            </a:xfrm>
            <a:solidFill>
              <a:schemeClr val="tx1"/>
            </a:solidFill>
          </p:grpSpPr>
          <p:sp>
            <p:nvSpPr>
              <p:cNvPr id="40" name="Freeform 443"/>
              <p:cNvSpPr/>
              <p:nvPr/>
            </p:nvSpPr>
            <p:spPr bwMode="auto">
              <a:xfrm>
                <a:off x="-931863" y="4292600"/>
                <a:ext cx="371475" cy="587375"/>
              </a:xfrm>
              <a:custGeom>
                <a:avLst/>
                <a:gdLst>
                  <a:gd name="T0" fmla="*/ 48 w 289"/>
                  <a:gd name="T1" fmla="*/ 454 h 456"/>
                  <a:gd name="T2" fmla="*/ 101 w 289"/>
                  <a:gd name="T3" fmla="*/ 407 h 456"/>
                  <a:gd name="T4" fmla="*/ 127 w 289"/>
                  <a:gd name="T5" fmla="*/ 85 h 456"/>
                  <a:gd name="T6" fmla="*/ 162 w 289"/>
                  <a:gd name="T7" fmla="*/ 85 h 456"/>
                  <a:gd name="T8" fmla="*/ 188 w 289"/>
                  <a:gd name="T9" fmla="*/ 407 h 456"/>
                  <a:gd name="T10" fmla="*/ 242 w 289"/>
                  <a:gd name="T11" fmla="*/ 453 h 456"/>
                  <a:gd name="T12" fmla="*/ 287 w 289"/>
                  <a:gd name="T13" fmla="*/ 400 h 456"/>
                  <a:gd name="T14" fmla="*/ 254 w 289"/>
                  <a:gd name="T15" fmla="*/ 0 h 456"/>
                  <a:gd name="T16" fmla="*/ 145 w 289"/>
                  <a:gd name="T17" fmla="*/ 11 h 456"/>
                  <a:gd name="T18" fmla="*/ 35 w 289"/>
                  <a:gd name="T19" fmla="*/ 0 h 456"/>
                  <a:gd name="T20" fmla="*/ 2 w 289"/>
                  <a:gd name="T21" fmla="*/ 400 h 456"/>
                  <a:gd name="T22" fmla="*/ 48 w 289"/>
                  <a:gd name="T23" fmla="*/ 45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9" h="456">
                    <a:moveTo>
                      <a:pt x="48" y="454"/>
                    </a:moveTo>
                    <a:cubicBezTo>
                      <a:pt x="75" y="456"/>
                      <a:pt x="99" y="435"/>
                      <a:pt x="101" y="407"/>
                    </a:cubicBezTo>
                    <a:cubicBezTo>
                      <a:pt x="127" y="85"/>
                      <a:pt x="127" y="85"/>
                      <a:pt x="127" y="85"/>
                    </a:cubicBezTo>
                    <a:cubicBezTo>
                      <a:pt x="162" y="85"/>
                      <a:pt x="162" y="85"/>
                      <a:pt x="162" y="85"/>
                    </a:cubicBezTo>
                    <a:cubicBezTo>
                      <a:pt x="188" y="407"/>
                      <a:pt x="188" y="407"/>
                      <a:pt x="188" y="407"/>
                    </a:cubicBezTo>
                    <a:cubicBezTo>
                      <a:pt x="191" y="435"/>
                      <a:pt x="214" y="455"/>
                      <a:pt x="242" y="453"/>
                    </a:cubicBezTo>
                    <a:cubicBezTo>
                      <a:pt x="269" y="451"/>
                      <a:pt x="289" y="427"/>
                      <a:pt x="287" y="400"/>
                    </a:cubicBezTo>
                    <a:cubicBezTo>
                      <a:pt x="254" y="0"/>
                      <a:pt x="254" y="0"/>
                      <a:pt x="254" y="0"/>
                    </a:cubicBezTo>
                    <a:cubicBezTo>
                      <a:pt x="234" y="3"/>
                      <a:pt x="185" y="11"/>
                      <a:pt x="145" y="11"/>
                    </a:cubicBezTo>
                    <a:cubicBezTo>
                      <a:pt x="105" y="11"/>
                      <a:pt x="55" y="3"/>
                      <a:pt x="35" y="0"/>
                    </a:cubicBezTo>
                    <a:cubicBezTo>
                      <a:pt x="2" y="400"/>
                      <a:pt x="2" y="400"/>
                      <a:pt x="2" y="400"/>
                    </a:cubicBezTo>
                    <a:cubicBezTo>
                      <a:pt x="0" y="428"/>
                      <a:pt x="20" y="451"/>
                      <a:pt x="48" y="4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44"/>
              <p:cNvSpPr/>
              <p:nvPr/>
            </p:nvSpPr>
            <p:spPr bwMode="auto">
              <a:xfrm>
                <a:off x="-1012826" y="3830637"/>
                <a:ext cx="784225" cy="581025"/>
              </a:xfrm>
              <a:custGeom>
                <a:avLst/>
                <a:gdLst>
                  <a:gd name="T0" fmla="*/ 208 w 610"/>
                  <a:gd name="T1" fmla="*/ 358 h 451"/>
                  <a:gd name="T2" fmla="*/ 317 w 610"/>
                  <a:gd name="T3" fmla="*/ 347 h 451"/>
                  <a:gd name="T4" fmla="*/ 317 w 610"/>
                  <a:gd name="T5" fmla="*/ 341 h 451"/>
                  <a:gd name="T6" fmla="*/ 317 w 610"/>
                  <a:gd name="T7" fmla="*/ 125 h 451"/>
                  <a:gd name="T8" fmla="*/ 583 w 610"/>
                  <a:gd name="T9" fmla="*/ 66 h 451"/>
                  <a:gd name="T10" fmla="*/ 607 w 610"/>
                  <a:gd name="T11" fmla="*/ 28 h 451"/>
                  <a:gd name="T12" fmla="*/ 568 w 610"/>
                  <a:gd name="T13" fmla="*/ 4 h 451"/>
                  <a:gd name="T14" fmla="*/ 281 w 610"/>
                  <a:gd name="T15" fmla="*/ 68 h 451"/>
                  <a:gd name="T16" fmla="*/ 261 w 610"/>
                  <a:gd name="T17" fmla="*/ 68 h 451"/>
                  <a:gd name="T18" fmla="*/ 208 w 610"/>
                  <a:gd name="T19" fmla="*/ 98 h 451"/>
                  <a:gd name="T20" fmla="*/ 154 w 610"/>
                  <a:gd name="T21" fmla="*/ 68 h 451"/>
                  <a:gd name="T22" fmla="*/ 130 w 610"/>
                  <a:gd name="T23" fmla="*/ 68 h 451"/>
                  <a:gd name="T24" fmla="*/ 128 w 610"/>
                  <a:gd name="T25" fmla="*/ 68 h 451"/>
                  <a:gd name="T26" fmla="*/ 73 w 610"/>
                  <a:gd name="T27" fmla="*/ 93 h 451"/>
                  <a:gd name="T28" fmla="*/ 10 w 610"/>
                  <a:gd name="T29" fmla="*/ 420 h 451"/>
                  <a:gd name="T30" fmla="*/ 42 w 610"/>
                  <a:gd name="T31" fmla="*/ 451 h 451"/>
                  <a:gd name="T32" fmla="*/ 44 w 610"/>
                  <a:gd name="T33" fmla="*/ 450 h 451"/>
                  <a:gd name="T34" fmla="*/ 75 w 610"/>
                  <a:gd name="T35" fmla="*/ 417 h 451"/>
                  <a:gd name="T36" fmla="*/ 101 w 610"/>
                  <a:gd name="T37" fmla="*/ 164 h 451"/>
                  <a:gd name="T38" fmla="*/ 101 w 610"/>
                  <a:gd name="T39" fmla="*/ 341 h 451"/>
                  <a:gd name="T40" fmla="*/ 100 w 610"/>
                  <a:gd name="T41" fmla="*/ 347 h 451"/>
                  <a:gd name="T42" fmla="*/ 208 w 610"/>
                  <a:gd name="T43" fmla="*/ 358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0" h="451">
                    <a:moveTo>
                      <a:pt x="208" y="358"/>
                    </a:moveTo>
                    <a:cubicBezTo>
                      <a:pt x="247" y="358"/>
                      <a:pt x="298" y="350"/>
                      <a:pt x="317" y="347"/>
                    </a:cubicBezTo>
                    <a:cubicBezTo>
                      <a:pt x="317" y="341"/>
                      <a:pt x="317" y="341"/>
                      <a:pt x="317" y="341"/>
                    </a:cubicBezTo>
                    <a:cubicBezTo>
                      <a:pt x="317" y="125"/>
                      <a:pt x="317" y="125"/>
                      <a:pt x="317" y="125"/>
                    </a:cubicBezTo>
                    <a:cubicBezTo>
                      <a:pt x="583" y="66"/>
                      <a:pt x="583" y="66"/>
                      <a:pt x="583" y="66"/>
                    </a:cubicBezTo>
                    <a:cubicBezTo>
                      <a:pt x="600" y="62"/>
                      <a:pt x="610" y="45"/>
                      <a:pt x="607" y="28"/>
                    </a:cubicBezTo>
                    <a:cubicBezTo>
                      <a:pt x="603" y="11"/>
                      <a:pt x="585" y="0"/>
                      <a:pt x="568" y="4"/>
                    </a:cubicBezTo>
                    <a:cubicBezTo>
                      <a:pt x="281" y="68"/>
                      <a:pt x="281" y="68"/>
                      <a:pt x="281" y="68"/>
                    </a:cubicBezTo>
                    <a:cubicBezTo>
                      <a:pt x="261" y="68"/>
                      <a:pt x="261" y="68"/>
                      <a:pt x="261" y="68"/>
                    </a:cubicBezTo>
                    <a:cubicBezTo>
                      <a:pt x="258" y="84"/>
                      <a:pt x="235" y="98"/>
                      <a:pt x="208" y="98"/>
                    </a:cubicBezTo>
                    <a:cubicBezTo>
                      <a:pt x="180" y="98"/>
                      <a:pt x="157" y="84"/>
                      <a:pt x="154" y="68"/>
                    </a:cubicBezTo>
                    <a:cubicBezTo>
                      <a:pt x="130" y="68"/>
                      <a:pt x="130" y="68"/>
                      <a:pt x="130" y="68"/>
                    </a:cubicBezTo>
                    <a:cubicBezTo>
                      <a:pt x="130" y="68"/>
                      <a:pt x="129" y="68"/>
                      <a:pt x="128" y="68"/>
                    </a:cubicBezTo>
                    <a:cubicBezTo>
                      <a:pt x="117" y="68"/>
                      <a:pt x="95" y="72"/>
                      <a:pt x="73" y="93"/>
                    </a:cubicBezTo>
                    <a:cubicBezTo>
                      <a:pt x="21" y="141"/>
                      <a:pt x="0" y="251"/>
                      <a:pt x="10" y="420"/>
                    </a:cubicBezTo>
                    <a:cubicBezTo>
                      <a:pt x="11" y="437"/>
                      <a:pt x="25" y="451"/>
                      <a:pt x="42" y="451"/>
                    </a:cubicBezTo>
                    <a:cubicBezTo>
                      <a:pt x="43" y="451"/>
                      <a:pt x="43" y="451"/>
                      <a:pt x="44" y="450"/>
                    </a:cubicBezTo>
                    <a:cubicBezTo>
                      <a:pt x="61" y="449"/>
                      <a:pt x="76" y="434"/>
                      <a:pt x="75" y="417"/>
                    </a:cubicBezTo>
                    <a:cubicBezTo>
                      <a:pt x="66" y="276"/>
                      <a:pt x="81" y="201"/>
                      <a:pt x="101" y="164"/>
                    </a:cubicBezTo>
                    <a:cubicBezTo>
                      <a:pt x="101" y="341"/>
                      <a:pt x="101" y="341"/>
                      <a:pt x="101" y="341"/>
                    </a:cubicBezTo>
                    <a:cubicBezTo>
                      <a:pt x="100" y="347"/>
                      <a:pt x="100" y="347"/>
                      <a:pt x="100" y="347"/>
                    </a:cubicBezTo>
                    <a:cubicBezTo>
                      <a:pt x="119" y="350"/>
                      <a:pt x="168" y="358"/>
                      <a:pt x="208" y="3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45"/>
              <p:cNvSpPr/>
              <p:nvPr/>
            </p:nvSpPr>
            <p:spPr bwMode="auto">
              <a:xfrm>
                <a:off x="-862013" y="3656012"/>
                <a:ext cx="231775" cy="231775"/>
              </a:xfrm>
              <a:custGeom>
                <a:avLst/>
                <a:gdLst>
                  <a:gd name="T0" fmla="*/ 123 w 180"/>
                  <a:gd name="T1" fmla="*/ 173 h 180"/>
                  <a:gd name="T2" fmla="*/ 180 w 180"/>
                  <a:gd name="T3" fmla="*/ 90 h 180"/>
                  <a:gd name="T4" fmla="*/ 90 w 180"/>
                  <a:gd name="T5" fmla="*/ 0 h 180"/>
                  <a:gd name="T6" fmla="*/ 0 w 180"/>
                  <a:gd name="T7" fmla="*/ 90 h 180"/>
                  <a:gd name="T8" fmla="*/ 56 w 180"/>
                  <a:gd name="T9" fmla="*/ 173 h 180"/>
                  <a:gd name="T10" fmla="*/ 90 w 180"/>
                  <a:gd name="T11" fmla="*/ 180 h 180"/>
                  <a:gd name="T12" fmla="*/ 123 w 180"/>
                  <a:gd name="T13" fmla="*/ 173 h 180"/>
                </a:gdLst>
                <a:ahLst/>
                <a:cxnLst>
                  <a:cxn ang="0">
                    <a:pos x="T0" y="T1"/>
                  </a:cxn>
                  <a:cxn ang="0">
                    <a:pos x="T2" y="T3"/>
                  </a:cxn>
                  <a:cxn ang="0">
                    <a:pos x="T4" y="T5"/>
                  </a:cxn>
                  <a:cxn ang="0">
                    <a:pos x="T6" y="T7"/>
                  </a:cxn>
                  <a:cxn ang="0">
                    <a:pos x="T8" y="T9"/>
                  </a:cxn>
                  <a:cxn ang="0">
                    <a:pos x="T10" y="T11"/>
                  </a:cxn>
                  <a:cxn ang="0">
                    <a:pos x="T12" y="T13"/>
                  </a:cxn>
                </a:cxnLst>
                <a:rect l="0" t="0" r="r" b="b"/>
                <a:pathLst>
                  <a:path w="180" h="180">
                    <a:moveTo>
                      <a:pt x="123" y="173"/>
                    </a:moveTo>
                    <a:cubicBezTo>
                      <a:pt x="156" y="160"/>
                      <a:pt x="180" y="128"/>
                      <a:pt x="180" y="90"/>
                    </a:cubicBezTo>
                    <a:cubicBezTo>
                      <a:pt x="180" y="40"/>
                      <a:pt x="139" y="0"/>
                      <a:pt x="90" y="0"/>
                    </a:cubicBezTo>
                    <a:cubicBezTo>
                      <a:pt x="40" y="0"/>
                      <a:pt x="0" y="40"/>
                      <a:pt x="0" y="90"/>
                    </a:cubicBezTo>
                    <a:cubicBezTo>
                      <a:pt x="0" y="128"/>
                      <a:pt x="23" y="160"/>
                      <a:pt x="56" y="173"/>
                    </a:cubicBezTo>
                    <a:cubicBezTo>
                      <a:pt x="66" y="178"/>
                      <a:pt x="78" y="180"/>
                      <a:pt x="90" y="180"/>
                    </a:cubicBezTo>
                    <a:cubicBezTo>
                      <a:pt x="102" y="180"/>
                      <a:pt x="113" y="178"/>
                      <a:pt x="123" y="1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46"/>
              <p:cNvSpPr/>
              <p:nvPr/>
            </p:nvSpPr>
            <p:spPr bwMode="auto">
              <a:xfrm>
                <a:off x="-446088" y="3429000"/>
                <a:ext cx="1458913" cy="844550"/>
              </a:xfrm>
              <a:custGeom>
                <a:avLst/>
                <a:gdLst>
                  <a:gd name="T0" fmla="*/ 0 w 919"/>
                  <a:gd name="T1" fmla="*/ 353 h 532"/>
                  <a:gd name="T2" fmla="*/ 0 w 919"/>
                  <a:gd name="T3" fmla="*/ 532 h 532"/>
                  <a:gd name="T4" fmla="*/ 919 w 919"/>
                  <a:gd name="T5" fmla="*/ 532 h 532"/>
                  <a:gd name="T6" fmla="*/ 919 w 919"/>
                  <a:gd name="T7" fmla="*/ 0 h 532"/>
                  <a:gd name="T8" fmla="*/ 0 w 919"/>
                  <a:gd name="T9" fmla="*/ 0 h 532"/>
                  <a:gd name="T10" fmla="*/ 0 w 919"/>
                  <a:gd name="T11" fmla="*/ 243 h 532"/>
                  <a:gd name="T12" fmla="*/ 17 w 919"/>
                  <a:gd name="T13" fmla="*/ 243 h 532"/>
                  <a:gd name="T14" fmla="*/ 17 w 919"/>
                  <a:gd name="T15" fmla="*/ 16 h 532"/>
                  <a:gd name="T16" fmla="*/ 902 w 919"/>
                  <a:gd name="T17" fmla="*/ 16 h 532"/>
                  <a:gd name="T18" fmla="*/ 902 w 919"/>
                  <a:gd name="T19" fmla="*/ 516 h 532"/>
                  <a:gd name="T20" fmla="*/ 17 w 919"/>
                  <a:gd name="T21" fmla="*/ 516 h 532"/>
                  <a:gd name="T22" fmla="*/ 17 w 919"/>
                  <a:gd name="T23" fmla="*/ 353 h 532"/>
                  <a:gd name="T24" fmla="*/ 0 w 919"/>
                  <a:gd name="T25" fmla="*/ 353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9" h="532">
                    <a:moveTo>
                      <a:pt x="0" y="353"/>
                    </a:moveTo>
                    <a:lnTo>
                      <a:pt x="0" y="532"/>
                    </a:lnTo>
                    <a:lnTo>
                      <a:pt x="919" y="532"/>
                    </a:lnTo>
                    <a:lnTo>
                      <a:pt x="919" y="0"/>
                    </a:lnTo>
                    <a:lnTo>
                      <a:pt x="0" y="0"/>
                    </a:lnTo>
                    <a:lnTo>
                      <a:pt x="0" y="243"/>
                    </a:lnTo>
                    <a:lnTo>
                      <a:pt x="17" y="243"/>
                    </a:lnTo>
                    <a:lnTo>
                      <a:pt x="17" y="16"/>
                    </a:lnTo>
                    <a:lnTo>
                      <a:pt x="902" y="16"/>
                    </a:lnTo>
                    <a:lnTo>
                      <a:pt x="902" y="516"/>
                    </a:lnTo>
                    <a:lnTo>
                      <a:pt x="17" y="516"/>
                    </a:lnTo>
                    <a:lnTo>
                      <a:pt x="17" y="353"/>
                    </a:lnTo>
                    <a:lnTo>
                      <a:pt x="0" y="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47"/>
              <p:cNvSpPr/>
              <p:nvPr/>
            </p:nvSpPr>
            <p:spPr bwMode="auto">
              <a:xfrm>
                <a:off x="-255588" y="4433887"/>
                <a:ext cx="231775" cy="230188"/>
              </a:xfrm>
              <a:custGeom>
                <a:avLst/>
                <a:gdLst>
                  <a:gd name="T0" fmla="*/ 180 w 180"/>
                  <a:gd name="T1" fmla="*/ 90 h 179"/>
                  <a:gd name="T2" fmla="*/ 90 w 180"/>
                  <a:gd name="T3" fmla="*/ 0 h 179"/>
                  <a:gd name="T4" fmla="*/ 0 w 180"/>
                  <a:gd name="T5" fmla="*/ 90 h 179"/>
                  <a:gd name="T6" fmla="*/ 75 w 180"/>
                  <a:gd name="T7" fmla="*/ 179 h 179"/>
                  <a:gd name="T8" fmla="*/ 105 w 180"/>
                  <a:gd name="T9" fmla="*/ 179 h 179"/>
                  <a:gd name="T10" fmla="*/ 180 w 180"/>
                  <a:gd name="T11" fmla="*/ 90 h 179"/>
                </a:gdLst>
                <a:ahLst/>
                <a:cxnLst>
                  <a:cxn ang="0">
                    <a:pos x="T0" y="T1"/>
                  </a:cxn>
                  <a:cxn ang="0">
                    <a:pos x="T2" y="T3"/>
                  </a:cxn>
                  <a:cxn ang="0">
                    <a:pos x="T4" y="T5"/>
                  </a:cxn>
                  <a:cxn ang="0">
                    <a:pos x="T6" y="T7"/>
                  </a:cxn>
                  <a:cxn ang="0">
                    <a:pos x="T8" y="T9"/>
                  </a:cxn>
                  <a:cxn ang="0">
                    <a:pos x="T10" y="T11"/>
                  </a:cxn>
                </a:cxnLst>
                <a:rect l="0" t="0" r="r" b="b"/>
                <a:pathLst>
                  <a:path w="180" h="179">
                    <a:moveTo>
                      <a:pt x="180" y="90"/>
                    </a:moveTo>
                    <a:cubicBezTo>
                      <a:pt x="180" y="40"/>
                      <a:pt x="140" y="0"/>
                      <a:pt x="90" y="0"/>
                    </a:cubicBezTo>
                    <a:cubicBezTo>
                      <a:pt x="40" y="0"/>
                      <a:pt x="0" y="40"/>
                      <a:pt x="0" y="90"/>
                    </a:cubicBezTo>
                    <a:cubicBezTo>
                      <a:pt x="0" y="135"/>
                      <a:pt x="32" y="171"/>
                      <a:pt x="75" y="179"/>
                    </a:cubicBezTo>
                    <a:cubicBezTo>
                      <a:pt x="105" y="179"/>
                      <a:pt x="105" y="179"/>
                      <a:pt x="105" y="179"/>
                    </a:cubicBezTo>
                    <a:cubicBezTo>
                      <a:pt x="147" y="171"/>
                      <a:pt x="180" y="135"/>
                      <a:pt x="180"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48"/>
              <p:cNvSpPr/>
              <p:nvPr/>
            </p:nvSpPr>
            <p:spPr bwMode="auto">
              <a:xfrm>
                <a:off x="180974" y="4433887"/>
                <a:ext cx="231775" cy="230188"/>
              </a:xfrm>
              <a:custGeom>
                <a:avLst/>
                <a:gdLst>
                  <a:gd name="T0" fmla="*/ 180 w 180"/>
                  <a:gd name="T1" fmla="*/ 90 h 179"/>
                  <a:gd name="T2" fmla="*/ 90 w 180"/>
                  <a:gd name="T3" fmla="*/ 0 h 179"/>
                  <a:gd name="T4" fmla="*/ 0 w 180"/>
                  <a:gd name="T5" fmla="*/ 90 h 179"/>
                  <a:gd name="T6" fmla="*/ 75 w 180"/>
                  <a:gd name="T7" fmla="*/ 179 h 179"/>
                  <a:gd name="T8" fmla="*/ 105 w 180"/>
                  <a:gd name="T9" fmla="*/ 179 h 179"/>
                  <a:gd name="T10" fmla="*/ 180 w 180"/>
                  <a:gd name="T11" fmla="*/ 90 h 179"/>
                </a:gdLst>
                <a:ahLst/>
                <a:cxnLst>
                  <a:cxn ang="0">
                    <a:pos x="T0" y="T1"/>
                  </a:cxn>
                  <a:cxn ang="0">
                    <a:pos x="T2" y="T3"/>
                  </a:cxn>
                  <a:cxn ang="0">
                    <a:pos x="T4" y="T5"/>
                  </a:cxn>
                  <a:cxn ang="0">
                    <a:pos x="T6" y="T7"/>
                  </a:cxn>
                  <a:cxn ang="0">
                    <a:pos x="T8" y="T9"/>
                  </a:cxn>
                  <a:cxn ang="0">
                    <a:pos x="T10" y="T11"/>
                  </a:cxn>
                </a:cxnLst>
                <a:rect l="0" t="0" r="r" b="b"/>
                <a:pathLst>
                  <a:path w="180" h="179">
                    <a:moveTo>
                      <a:pt x="180" y="90"/>
                    </a:moveTo>
                    <a:cubicBezTo>
                      <a:pt x="180" y="40"/>
                      <a:pt x="140" y="0"/>
                      <a:pt x="90" y="0"/>
                    </a:cubicBezTo>
                    <a:cubicBezTo>
                      <a:pt x="40" y="0"/>
                      <a:pt x="0" y="40"/>
                      <a:pt x="0" y="90"/>
                    </a:cubicBezTo>
                    <a:cubicBezTo>
                      <a:pt x="0" y="135"/>
                      <a:pt x="32" y="171"/>
                      <a:pt x="75" y="179"/>
                    </a:cubicBezTo>
                    <a:cubicBezTo>
                      <a:pt x="105" y="179"/>
                      <a:pt x="105" y="179"/>
                      <a:pt x="105" y="179"/>
                    </a:cubicBezTo>
                    <a:cubicBezTo>
                      <a:pt x="147" y="171"/>
                      <a:pt x="180" y="135"/>
                      <a:pt x="180"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49"/>
              <p:cNvSpPr/>
              <p:nvPr/>
            </p:nvSpPr>
            <p:spPr bwMode="auto">
              <a:xfrm>
                <a:off x="-395288" y="4695825"/>
                <a:ext cx="1382713" cy="293688"/>
              </a:xfrm>
              <a:custGeom>
                <a:avLst/>
                <a:gdLst>
                  <a:gd name="T0" fmla="*/ 429 w 1074"/>
                  <a:gd name="T1" fmla="*/ 96 h 228"/>
                  <a:gd name="T2" fmla="*/ 429 w 1074"/>
                  <a:gd name="T3" fmla="*/ 228 h 228"/>
                  <a:gd name="T4" fmla="*/ 645 w 1074"/>
                  <a:gd name="T5" fmla="*/ 228 h 228"/>
                  <a:gd name="T6" fmla="*/ 645 w 1074"/>
                  <a:gd name="T7" fmla="*/ 97 h 228"/>
                  <a:gd name="T8" fmla="*/ 652 w 1074"/>
                  <a:gd name="T9" fmla="*/ 114 h 228"/>
                  <a:gd name="T10" fmla="*/ 672 w 1074"/>
                  <a:gd name="T11" fmla="*/ 228 h 228"/>
                  <a:gd name="T12" fmla="*/ 740 w 1074"/>
                  <a:gd name="T13" fmla="*/ 228 h 228"/>
                  <a:gd name="T14" fmla="*/ 765 w 1074"/>
                  <a:gd name="T15" fmla="*/ 96 h 228"/>
                  <a:gd name="T16" fmla="*/ 765 w 1074"/>
                  <a:gd name="T17" fmla="*/ 228 h 228"/>
                  <a:gd name="T18" fmla="*/ 985 w 1074"/>
                  <a:gd name="T19" fmla="*/ 228 h 228"/>
                  <a:gd name="T20" fmla="*/ 985 w 1074"/>
                  <a:gd name="T21" fmla="*/ 97 h 228"/>
                  <a:gd name="T22" fmla="*/ 991 w 1074"/>
                  <a:gd name="T23" fmla="*/ 114 h 228"/>
                  <a:gd name="T24" fmla="*/ 1010 w 1074"/>
                  <a:gd name="T25" fmla="*/ 228 h 228"/>
                  <a:gd name="T26" fmla="*/ 1074 w 1074"/>
                  <a:gd name="T27" fmla="*/ 228 h 228"/>
                  <a:gd name="T28" fmla="*/ 1029 w 1074"/>
                  <a:gd name="T29" fmla="*/ 49 h 228"/>
                  <a:gd name="T30" fmla="*/ 986 w 1074"/>
                  <a:gd name="T31" fmla="*/ 9 h 228"/>
                  <a:gd name="T32" fmla="*/ 954 w 1074"/>
                  <a:gd name="T33" fmla="*/ 0 h 228"/>
                  <a:gd name="T34" fmla="*/ 952 w 1074"/>
                  <a:gd name="T35" fmla="*/ 0 h 228"/>
                  <a:gd name="T36" fmla="*/ 891 w 1074"/>
                  <a:gd name="T37" fmla="*/ 0 h 228"/>
                  <a:gd name="T38" fmla="*/ 875 w 1074"/>
                  <a:gd name="T39" fmla="*/ 1 h 228"/>
                  <a:gd name="T40" fmla="*/ 858 w 1074"/>
                  <a:gd name="T41" fmla="*/ 0 h 228"/>
                  <a:gd name="T42" fmla="*/ 798 w 1074"/>
                  <a:gd name="T43" fmla="*/ 0 h 228"/>
                  <a:gd name="T44" fmla="*/ 796 w 1074"/>
                  <a:gd name="T45" fmla="*/ 0 h 228"/>
                  <a:gd name="T46" fmla="*/ 763 w 1074"/>
                  <a:gd name="T47" fmla="*/ 9 h 228"/>
                  <a:gd name="T48" fmla="*/ 706 w 1074"/>
                  <a:gd name="T49" fmla="*/ 76 h 228"/>
                  <a:gd name="T50" fmla="*/ 691 w 1074"/>
                  <a:gd name="T51" fmla="*/ 48 h 228"/>
                  <a:gd name="T52" fmla="*/ 648 w 1074"/>
                  <a:gd name="T53" fmla="*/ 9 h 228"/>
                  <a:gd name="T54" fmla="*/ 616 w 1074"/>
                  <a:gd name="T55" fmla="*/ 0 h 228"/>
                  <a:gd name="T56" fmla="*/ 614 w 1074"/>
                  <a:gd name="T57" fmla="*/ 0 h 228"/>
                  <a:gd name="T58" fmla="*/ 460 w 1074"/>
                  <a:gd name="T59" fmla="*/ 0 h 228"/>
                  <a:gd name="T60" fmla="*/ 458 w 1074"/>
                  <a:gd name="T61" fmla="*/ 0 h 228"/>
                  <a:gd name="T62" fmla="*/ 425 w 1074"/>
                  <a:gd name="T63" fmla="*/ 9 h 228"/>
                  <a:gd name="T64" fmla="*/ 368 w 1074"/>
                  <a:gd name="T65" fmla="*/ 76 h 228"/>
                  <a:gd name="T66" fmla="*/ 353 w 1074"/>
                  <a:gd name="T67" fmla="*/ 48 h 228"/>
                  <a:gd name="T68" fmla="*/ 310 w 1074"/>
                  <a:gd name="T69" fmla="*/ 9 h 228"/>
                  <a:gd name="T70" fmla="*/ 278 w 1074"/>
                  <a:gd name="T71" fmla="*/ 0 h 228"/>
                  <a:gd name="T72" fmla="*/ 276 w 1074"/>
                  <a:gd name="T73" fmla="*/ 0 h 228"/>
                  <a:gd name="T74" fmla="*/ 122 w 1074"/>
                  <a:gd name="T75" fmla="*/ 0 h 228"/>
                  <a:gd name="T76" fmla="*/ 120 w 1074"/>
                  <a:gd name="T77" fmla="*/ 0 h 228"/>
                  <a:gd name="T78" fmla="*/ 87 w 1074"/>
                  <a:gd name="T79" fmla="*/ 9 h 228"/>
                  <a:gd name="T80" fmla="*/ 26 w 1074"/>
                  <a:gd name="T81" fmla="*/ 84 h 228"/>
                  <a:gd name="T82" fmla="*/ 0 w 1074"/>
                  <a:gd name="T83" fmla="*/ 228 h 228"/>
                  <a:gd name="T84" fmla="*/ 64 w 1074"/>
                  <a:gd name="T85" fmla="*/ 228 h 228"/>
                  <a:gd name="T86" fmla="*/ 89 w 1074"/>
                  <a:gd name="T87" fmla="*/ 96 h 228"/>
                  <a:gd name="T88" fmla="*/ 89 w 1074"/>
                  <a:gd name="T89" fmla="*/ 228 h 228"/>
                  <a:gd name="T90" fmla="*/ 309 w 1074"/>
                  <a:gd name="T91" fmla="*/ 228 h 228"/>
                  <a:gd name="T92" fmla="*/ 309 w 1074"/>
                  <a:gd name="T93" fmla="*/ 97 h 228"/>
                  <a:gd name="T94" fmla="*/ 315 w 1074"/>
                  <a:gd name="T95" fmla="*/ 114 h 228"/>
                  <a:gd name="T96" fmla="*/ 334 w 1074"/>
                  <a:gd name="T97" fmla="*/ 228 h 228"/>
                  <a:gd name="T98" fmla="*/ 402 w 1074"/>
                  <a:gd name="T99" fmla="*/ 228 h 228"/>
                  <a:gd name="T100" fmla="*/ 429 w 1074"/>
                  <a:gd name="T101" fmla="*/ 9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4" h="228">
                    <a:moveTo>
                      <a:pt x="429" y="96"/>
                    </a:moveTo>
                    <a:cubicBezTo>
                      <a:pt x="429" y="228"/>
                      <a:pt x="429" y="228"/>
                      <a:pt x="429" y="228"/>
                    </a:cubicBezTo>
                    <a:cubicBezTo>
                      <a:pt x="645" y="228"/>
                      <a:pt x="645" y="228"/>
                      <a:pt x="645" y="228"/>
                    </a:cubicBezTo>
                    <a:cubicBezTo>
                      <a:pt x="645" y="97"/>
                      <a:pt x="645" y="97"/>
                      <a:pt x="645" y="97"/>
                    </a:cubicBezTo>
                    <a:cubicBezTo>
                      <a:pt x="649" y="101"/>
                      <a:pt x="650" y="107"/>
                      <a:pt x="652" y="114"/>
                    </a:cubicBezTo>
                    <a:cubicBezTo>
                      <a:pt x="661" y="138"/>
                      <a:pt x="669" y="176"/>
                      <a:pt x="672" y="228"/>
                    </a:cubicBezTo>
                    <a:cubicBezTo>
                      <a:pt x="740" y="228"/>
                      <a:pt x="740" y="228"/>
                      <a:pt x="740" y="228"/>
                    </a:cubicBezTo>
                    <a:cubicBezTo>
                      <a:pt x="744" y="160"/>
                      <a:pt x="757" y="120"/>
                      <a:pt x="765" y="96"/>
                    </a:cubicBezTo>
                    <a:cubicBezTo>
                      <a:pt x="765" y="228"/>
                      <a:pt x="765" y="228"/>
                      <a:pt x="765" y="228"/>
                    </a:cubicBezTo>
                    <a:cubicBezTo>
                      <a:pt x="985" y="228"/>
                      <a:pt x="985" y="228"/>
                      <a:pt x="985" y="228"/>
                    </a:cubicBezTo>
                    <a:cubicBezTo>
                      <a:pt x="985" y="97"/>
                      <a:pt x="985" y="97"/>
                      <a:pt x="985" y="97"/>
                    </a:cubicBezTo>
                    <a:cubicBezTo>
                      <a:pt x="985" y="101"/>
                      <a:pt x="989" y="107"/>
                      <a:pt x="991" y="114"/>
                    </a:cubicBezTo>
                    <a:cubicBezTo>
                      <a:pt x="1000" y="138"/>
                      <a:pt x="1007" y="176"/>
                      <a:pt x="1010" y="228"/>
                    </a:cubicBezTo>
                    <a:cubicBezTo>
                      <a:pt x="1074" y="228"/>
                      <a:pt x="1074" y="228"/>
                      <a:pt x="1074" y="228"/>
                    </a:cubicBezTo>
                    <a:cubicBezTo>
                      <a:pt x="1069" y="136"/>
                      <a:pt x="1052" y="83"/>
                      <a:pt x="1029" y="49"/>
                    </a:cubicBezTo>
                    <a:cubicBezTo>
                      <a:pt x="1016" y="29"/>
                      <a:pt x="1001" y="16"/>
                      <a:pt x="986" y="9"/>
                    </a:cubicBezTo>
                    <a:cubicBezTo>
                      <a:pt x="973" y="2"/>
                      <a:pt x="961" y="0"/>
                      <a:pt x="954" y="0"/>
                    </a:cubicBezTo>
                    <a:cubicBezTo>
                      <a:pt x="953" y="0"/>
                      <a:pt x="953" y="0"/>
                      <a:pt x="952" y="0"/>
                    </a:cubicBezTo>
                    <a:cubicBezTo>
                      <a:pt x="891" y="0"/>
                      <a:pt x="891" y="0"/>
                      <a:pt x="891" y="0"/>
                    </a:cubicBezTo>
                    <a:cubicBezTo>
                      <a:pt x="886" y="0"/>
                      <a:pt x="880" y="1"/>
                      <a:pt x="875" y="1"/>
                    </a:cubicBezTo>
                    <a:cubicBezTo>
                      <a:pt x="869" y="1"/>
                      <a:pt x="864" y="0"/>
                      <a:pt x="858" y="0"/>
                    </a:cubicBezTo>
                    <a:cubicBezTo>
                      <a:pt x="798" y="0"/>
                      <a:pt x="798" y="0"/>
                      <a:pt x="798" y="0"/>
                    </a:cubicBezTo>
                    <a:cubicBezTo>
                      <a:pt x="797" y="0"/>
                      <a:pt x="797" y="0"/>
                      <a:pt x="796" y="0"/>
                    </a:cubicBezTo>
                    <a:cubicBezTo>
                      <a:pt x="789" y="0"/>
                      <a:pt x="777" y="2"/>
                      <a:pt x="763" y="9"/>
                    </a:cubicBezTo>
                    <a:cubicBezTo>
                      <a:pt x="743" y="19"/>
                      <a:pt x="722" y="39"/>
                      <a:pt x="706" y="76"/>
                    </a:cubicBezTo>
                    <a:cubicBezTo>
                      <a:pt x="701" y="65"/>
                      <a:pt x="696" y="56"/>
                      <a:pt x="691" y="48"/>
                    </a:cubicBezTo>
                    <a:cubicBezTo>
                      <a:pt x="678" y="28"/>
                      <a:pt x="663" y="16"/>
                      <a:pt x="648" y="9"/>
                    </a:cubicBezTo>
                    <a:cubicBezTo>
                      <a:pt x="635" y="2"/>
                      <a:pt x="623" y="0"/>
                      <a:pt x="616" y="0"/>
                    </a:cubicBezTo>
                    <a:cubicBezTo>
                      <a:pt x="615" y="0"/>
                      <a:pt x="615" y="0"/>
                      <a:pt x="614" y="0"/>
                    </a:cubicBezTo>
                    <a:cubicBezTo>
                      <a:pt x="460" y="0"/>
                      <a:pt x="460" y="0"/>
                      <a:pt x="460" y="0"/>
                    </a:cubicBezTo>
                    <a:cubicBezTo>
                      <a:pt x="459" y="0"/>
                      <a:pt x="459" y="0"/>
                      <a:pt x="458" y="0"/>
                    </a:cubicBezTo>
                    <a:cubicBezTo>
                      <a:pt x="451" y="0"/>
                      <a:pt x="439" y="2"/>
                      <a:pt x="425" y="9"/>
                    </a:cubicBezTo>
                    <a:cubicBezTo>
                      <a:pt x="405" y="19"/>
                      <a:pt x="384" y="39"/>
                      <a:pt x="368" y="76"/>
                    </a:cubicBezTo>
                    <a:cubicBezTo>
                      <a:pt x="363" y="65"/>
                      <a:pt x="358" y="56"/>
                      <a:pt x="353" y="48"/>
                    </a:cubicBezTo>
                    <a:cubicBezTo>
                      <a:pt x="340" y="28"/>
                      <a:pt x="325" y="16"/>
                      <a:pt x="310" y="9"/>
                    </a:cubicBezTo>
                    <a:cubicBezTo>
                      <a:pt x="297" y="2"/>
                      <a:pt x="285" y="0"/>
                      <a:pt x="278" y="0"/>
                    </a:cubicBezTo>
                    <a:cubicBezTo>
                      <a:pt x="277" y="0"/>
                      <a:pt x="277" y="0"/>
                      <a:pt x="276" y="0"/>
                    </a:cubicBezTo>
                    <a:cubicBezTo>
                      <a:pt x="122" y="0"/>
                      <a:pt x="122" y="0"/>
                      <a:pt x="122" y="0"/>
                    </a:cubicBezTo>
                    <a:cubicBezTo>
                      <a:pt x="121" y="0"/>
                      <a:pt x="121" y="0"/>
                      <a:pt x="120" y="0"/>
                    </a:cubicBezTo>
                    <a:cubicBezTo>
                      <a:pt x="113" y="0"/>
                      <a:pt x="101" y="2"/>
                      <a:pt x="87" y="9"/>
                    </a:cubicBezTo>
                    <a:cubicBezTo>
                      <a:pt x="66" y="19"/>
                      <a:pt x="43" y="43"/>
                      <a:pt x="26" y="84"/>
                    </a:cubicBezTo>
                    <a:cubicBezTo>
                      <a:pt x="13" y="118"/>
                      <a:pt x="3" y="164"/>
                      <a:pt x="0" y="228"/>
                    </a:cubicBezTo>
                    <a:cubicBezTo>
                      <a:pt x="64" y="228"/>
                      <a:pt x="64" y="228"/>
                      <a:pt x="64" y="228"/>
                    </a:cubicBezTo>
                    <a:cubicBezTo>
                      <a:pt x="68" y="160"/>
                      <a:pt x="81" y="120"/>
                      <a:pt x="89" y="96"/>
                    </a:cubicBezTo>
                    <a:cubicBezTo>
                      <a:pt x="89" y="228"/>
                      <a:pt x="89" y="228"/>
                      <a:pt x="89" y="228"/>
                    </a:cubicBezTo>
                    <a:cubicBezTo>
                      <a:pt x="309" y="228"/>
                      <a:pt x="309" y="228"/>
                      <a:pt x="309" y="228"/>
                    </a:cubicBezTo>
                    <a:cubicBezTo>
                      <a:pt x="309" y="97"/>
                      <a:pt x="309" y="97"/>
                      <a:pt x="309" y="97"/>
                    </a:cubicBezTo>
                    <a:cubicBezTo>
                      <a:pt x="309" y="101"/>
                      <a:pt x="313" y="107"/>
                      <a:pt x="315" y="114"/>
                    </a:cubicBezTo>
                    <a:cubicBezTo>
                      <a:pt x="324" y="138"/>
                      <a:pt x="331" y="176"/>
                      <a:pt x="334" y="228"/>
                    </a:cubicBezTo>
                    <a:cubicBezTo>
                      <a:pt x="402" y="228"/>
                      <a:pt x="402" y="228"/>
                      <a:pt x="402" y="228"/>
                    </a:cubicBezTo>
                    <a:cubicBezTo>
                      <a:pt x="406" y="160"/>
                      <a:pt x="417" y="120"/>
                      <a:pt x="429"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Oval 450"/>
              <p:cNvSpPr>
                <a:spLocks noChangeArrowheads="1"/>
              </p:cNvSpPr>
              <p:nvPr/>
            </p:nvSpPr>
            <p:spPr bwMode="auto">
              <a:xfrm>
                <a:off x="615949" y="4433887"/>
                <a:ext cx="231775" cy="2317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8" name="文本框 47"/>
            <p:cNvSpPr txBox="1"/>
            <p:nvPr/>
          </p:nvSpPr>
          <p:spPr>
            <a:xfrm>
              <a:off x="2619415" y="2762430"/>
              <a:ext cx="2031325" cy="461665"/>
            </a:xfrm>
            <a:prstGeom prst="rect">
              <a:avLst/>
            </a:prstGeom>
            <a:noFill/>
          </p:spPr>
          <p:txBody>
            <a:bodyPr wrap="none" rtlCol="0">
              <a:spAutoFit/>
            </a:bodyPr>
            <a:lstStyle/>
            <a:p>
              <a:r>
                <a:rPr lang="zh-CN" altLang="en-US" sz="2400">
                  <a:solidFill>
                    <a:schemeClr val="accent2"/>
                  </a:solidFill>
                  <a:latin typeface="+mj-ea"/>
                  <a:ea typeface="方正中雅宋_GBK" panose="02000000000000000000" pitchFamily="2" charset="-122"/>
                </a:rPr>
                <a:t>党支部委员会</a:t>
              </a:r>
            </a:p>
          </p:txBody>
        </p:sp>
        <p:sp>
          <p:nvSpPr>
            <p:cNvPr id="49" name="Freeform 6"/>
            <p:cNvSpPr/>
            <p:nvPr/>
          </p:nvSpPr>
          <p:spPr bwMode="auto">
            <a:xfrm>
              <a:off x="2201459" y="2760830"/>
              <a:ext cx="492123" cy="430776"/>
            </a:xfrm>
            <a:custGeom>
              <a:avLst/>
              <a:gdLst>
                <a:gd name="T0" fmla="*/ 44 w 957"/>
                <a:gd name="T1" fmla="*/ 606 h 835"/>
                <a:gd name="T2" fmla="*/ 102 w 957"/>
                <a:gd name="T3" fmla="*/ 547 h 835"/>
                <a:gd name="T4" fmla="*/ 546 w 957"/>
                <a:gd name="T5" fmla="*/ 632 h 835"/>
                <a:gd name="T6" fmla="*/ 281 w 957"/>
                <a:gd name="T7" fmla="*/ 365 h 835"/>
                <a:gd name="T8" fmla="*/ 209 w 957"/>
                <a:gd name="T9" fmla="*/ 439 h 835"/>
                <a:gd name="T10" fmla="*/ 96 w 957"/>
                <a:gd name="T11" fmla="*/ 328 h 835"/>
                <a:gd name="T12" fmla="*/ 295 w 957"/>
                <a:gd name="T13" fmla="*/ 126 h 835"/>
                <a:gd name="T14" fmla="*/ 422 w 957"/>
                <a:gd name="T15" fmla="*/ 103 h 835"/>
                <a:gd name="T16" fmla="*/ 479 w 957"/>
                <a:gd name="T17" fmla="*/ 161 h 835"/>
                <a:gd name="T18" fmla="*/ 381 w 957"/>
                <a:gd name="T19" fmla="*/ 264 h 835"/>
                <a:gd name="T20" fmla="*/ 648 w 957"/>
                <a:gd name="T21" fmla="*/ 533 h 835"/>
                <a:gd name="T22" fmla="*/ 436 w 957"/>
                <a:gd name="T23" fmla="*/ 0 h 835"/>
                <a:gd name="T24" fmla="*/ 749 w 957"/>
                <a:gd name="T25" fmla="*/ 633 h 835"/>
                <a:gd name="T26" fmla="*/ 821 w 957"/>
                <a:gd name="T27" fmla="*/ 708 h 835"/>
                <a:gd name="T28" fmla="*/ 725 w 957"/>
                <a:gd name="T29" fmla="*/ 800 h 835"/>
                <a:gd name="T30" fmla="*/ 651 w 957"/>
                <a:gd name="T31" fmla="*/ 731 h 835"/>
                <a:gd name="T32" fmla="*/ 146 w 957"/>
                <a:gd name="T33" fmla="*/ 714 h 835"/>
                <a:gd name="T34" fmla="*/ 113 w 957"/>
                <a:gd name="T35" fmla="*/ 785 h 835"/>
                <a:gd name="T36" fmla="*/ 32 w 957"/>
                <a:gd name="T37" fmla="*/ 771 h 835"/>
                <a:gd name="T38" fmla="*/ 103 w 957"/>
                <a:gd name="T39" fmla="*/ 675 h 835"/>
                <a:gd name="T40" fmla="*/ 44 w 957"/>
                <a:gd name="T41" fmla="*/ 60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7" h="835">
                  <a:moveTo>
                    <a:pt x="44" y="606"/>
                  </a:moveTo>
                  <a:lnTo>
                    <a:pt x="102" y="547"/>
                  </a:lnTo>
                  <a:cubicBezTo>
                    <a:pt x="224" y="652"/>
                    <a:pt x="364" y="720"/>
                    <a:pt x="546" y="632"/>
                  </a:cubicBezTo>
                  <a:lnTo>
                    <a:pt x="281" y="365"/>
                  </a:lnTo>
                  <a:lnTo>
                    <a:pt x="209" y="439"/>
                  </a:lnTo>
                  <a:lnTo>
                    <a:pt x="96" y="328"/>
                  </a:lnTo>
                  <a:lnTo>
                    <a:pt x="295" y="126"/>
                  </a:lnTo>
                  <a:cubicBezTo>
                    <a:pt x="323" y="140"/>
                    <a:pt x="369" y="142"/>
                    <a:pt x="422" y="103"/>
                  </a:cubicBezTo>
                  <a:lnTo>
                    <a:pt x="479" y="161"/>
                  </a:lnTo>
                  <a:lnTo>
                    <a:pt x="381" y="264"/>
                  </a:lnTo>
                  <a:lnTo>
                    <a:pt x="648" y="533"/>
                  </a:lnTo>
                  <a:cubicBezTo>
                    <a:pt x="747" y="365"/>
                    <a:pt x="666" y="114"/>
                    <a:pt x="436" y="0"/>
                  </a:cubicBezTo>
                  <a:cubicBezTo>
                    <a:pt x="663" y="11"/>
                    <a:pt x="957" y="271"/>
                    <a:pt x="749" y="633"/>
                  </a:cubicBezTo>
                  <a:lnTo>
                    <a:pt x="821" y="708"/>
                  </a:lnTo>
                  <a:lnTo>
                    <a:pt x="725" y="800"/>
                  </a:lnTo>
                  <a:lnTo>
                    <a:pt x="651" y="731"/>
                  </a:lnTo>
                  <a:cubicBezTo>
                    <a:pt x="459" y="835"/>
                    <a:pt x="283" y="823"/>
                    <a:pt x="146" y="714"/>
                  </a:cubicBezTo>
                  <a:cubicBezTo>
                    <a:pt x="154" y="739"/>
                    <a:pt x="138" y="769"/>
                    <a:pt x="113" y="785"/>
                  </a:cubicBezTo>
                  <a:cubicBezTo>
                    <a:pt x="83" y="805"/>
                    <a:pt x="50" y="798"/>
                    <a:pt x="32" y="771"/>
                  </a:cubicBezTo>
                  <a:cubicBezTo>
                    <a:pt x="0" y="722"/>
                    <a:pt x="51" y="664"/>
                    <a:pt x="103" y="675"/>
                  </a:cubicBezTo>
                  <a:cubicBezTo>
                    <a:pt x="82" y="654"/>
                    <a:pt x="63" y="631"/>
                    <a:pt x="44" y="606"/>
                  </a:cubicBezTo>
                  <a:close/>
                </a:path>
              </a:pathLst>
            </a:custGeom>
            <a:solidFill>
              <a:schemeClr val="accent2"/>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50" name="文本框 49"/>
            <p:cNvSpPr txBox="1"/>
            <p:nvPr/>
          </p:nvSpPr>
          <p:spPr>
            <a:xfrm>
              <a:off x="2619415" y="3272384"/>
              <a:ext cx="1107996" cy="461665"/>
            </a:xfrm>
            <a:prstGeom prst="rect">
              <a:avLst/>
            </a:prstGeom>
            <a:noFill/>
          </p:spPr>
          <p:txBody>
            <a:bodyPr wrap="none" rtlCol="0">
              <a:spAutoFit/>
            </a:bodyPr>
            <a:lstStyle/>
            <a:p>
              <a:r>
                <a:rPr lang="zh-CN" altLang="en-US" sz="2400">
                  <a:solidFill>
                    <a:schemeClr val="accent2"/>
                  </a:solidFill>
                  <a:latin typeface="+mj-ea"/>
                  <a:ea typeface="方正中雅宋_GBK" panose="02000000000000000000" pitchFamily="2" charset="-122"/>
                </a:rPr>
                <a:t>党小组</a:t>
              </a:r>
            </a:p>
          </p:txBody>
        </p:sp>
      </p:grpSp>
      <p:sp>
        <p:nvSpPr>
          <p:cNvPr id="7" name="矩形 6"/>
          <p:cNvSpPr/>
          <p:nvPr/>
        </p:nvSpPr>
        <p:spPr>
          <a:xfrm>
            <a:off x="5726767" y="1662664"/>
            <a:ext cx="5869114" cy="400110"/>
          </a:xfrm>
          <a:prstGeom prst="rect">
            <a:avLst/>
          </a:prstGeom>
        </p:spPr>
        <p:txBody>
          <a:bodyPr wrap="square">
            <a:spAutoFit/>
          </a:bodyPr>
          <a:lstStyle/>
          <a:p>
            <a:r>
              <a:rPr lang="zh-CN" altLang="zh-CN" sz="2000" kern="0">
                <a:solidFill>
                  <a:schemeClr val="accent2"/>
                </a:solidFill>
                <a:latin typeface="仿宋_GB2312" panose="02010609030101010101" pitchFamily="49" charset="-122"/>
                <a:ea typeface="微软雅黑" panose="020B0503020204020204" pitchFamily="34" charset="-122"/>
              </a:rPr>
              <a:t>党支部委员会是党支部日常工作的</a:t>
            </a:r>
            <a:r>
              <a:rPr lang="zh-CN" altLang="zh-CN" sz="2000" b="1" kern="0">
                <a:solidFill>
                  <a:schemeClr val="accent2"/>
                </a:solidFill>
                <a:latin typeface="仿宋_GB2312" panose="02010609030101010101" pitchFamily="49" charset="-122"/>
                <a:ea typeface="微软雅黑" panose="020B0503020204020204" pitchFamily="34" charset="-122"/>
              </a:rPr>
              <a:t>领导机构</a:t>
            </a:r>
            <a:endParaRPr lang="zh-CN" altLang="en-US" sz="2000" b="1">
              <a:solidFill>
                <a:schemeClr val="accent2"/>
              </a:solidFill>
            </a:endParaRPr>
          </a:p>
        </p:txBody>
      </p:sp>
      <p:sp>
        <p:nvSpPr>
          <p:cNvPr id="2" name="矩形 1"/>
          <p:cNvSpPr/>
          <p:nvPr/>
        </p:nvSpPr>
        <p:spPr>
          <a:xfrm>
            <a:off x="5731548" y="2185468"/>
            <a:ext cx="4743606" cy="369332"/>
          </a:xfrm>
          <a:prstGeom prst="rect">
            <a:avLst/>
          </a:prstGeom>
        </p:spPr>
        <p:txBody>
          <a:bodyPr wrap="none">
            <a:spAutoFit/>
          </a:bodyPr>
          <a:lstStyle/>
          <a:p>
            <a:pPr marL="285750" indent="-285750">
              <a:buFont typeface="Wingdings" panose="05000000000000000000" pitchFamily="2" charset="2"/>
              <a:buChar char="l"/>
            </a:pPr>
            <a:r>
              <a:rPr lang="zh-CN" altLang="zh-CN" kern="0">
                <a:latin typeface="仿宋_GB2312" panose="02010609030101010101" pitchFamily="49" charset="-122"/>
                <a:ea typeface="微软雅黑" panose="020B0503020204020204" pitchFamily="34" charset="-122"/>
              </a:rPr>
              <a:t>一般每月召开</a:t>
            </a:r>
            <a:r>
              <a:rPr lang="en-US" altLang="zh-CN" kern="0">
                <a:latin typeface="仿宋_GB2312" panose="02010609030101010101" pitchFamily="49" charset="-122"/>
                <a:ea typeface="微软雅黑" panose="020B0503020204020204" pitchFamily="34" charset="-122"/>
              </a:rPr>
              <a:t>1</a:t>
            </a:r>
            <a:r>
              <a:rPr lang="zh-CN" altLang="zh-CN" kern="0">
                <a:latin typeface="仿宋_GB2312" panose="02010609030101010101" pitchFamily="49" charset="-122"/>
                <a:ea typeface="微软雅黑" panose="020B0503020204020204" pitchFamily="34" charset="-122"/>
              </a:rPr>
              <a:t>次，根据需要可以随时召开</a:t>
            </a:r>
            <a:endParaRPr lang="zh-CN" altLang="en-US"/>
          </a:p>
        </p:txBody>
      </p:sp>
      <p:sp>
        <p:nvSpPr>
          <p:cNvPr id="8" name="矩形 7"/>
          <p:cNvSpPr/>
          <p:nvPr/>
        </p:nvSpPr>
        <p:spPr>
          <a:xfrm>
            <a:off x="5731548" y="2583800"/>
            <a:ext cx="4397358" cy="369332"/>
          </a:xfrm>
          <a:prstGeom prst="rect">
            <a:avLst/>
          </a:prstGeom>
        </p:spPr>
        <p:txBody>
          <a:bodyPr wrap="none">
            <a:spAutoFit/>
          </a:bodyPr>
          <a:lstStyle/>
          <a:p>
            <a:pPr marL="285750" indent="-285750">
              <a:buFont typeface="Wingdings" panose="05000000000000000000" pitchFamily="2" charset="2"/>
              <a:buChar char="l"/>
            </a:pPr>
            <a:r>
              <a:rPr lang="zh-CN" altLang="zh-CN" kern="0">
                <a:latin typeface="仿宋_GB2312" panose="02010609030101010101" pitchFamily="49" charset="-122"/>
                <a:ea typeface="微软雅黑" panose="020B0503020204020204" pitchFamily="34" charset="-122"/>
              </a:rPr>
              <a:t>对党支部重要工作进行讨论、作出决定</a:t>
            </a:r>
            <a:endParaRPr lang="zh-CN" altLang="en-US"/>
          </a:p>
        </p:txBody>
      </p:sp>
      <p:sp>
        <p:nvSpPr>
          <p:cNvPr id="9" name="矩形 8"/>
          <p:cNvSpPr/>
          <p:nvPr/>
        </p:nvSpPr>
        <p:spPr>
          <a:xfrm>
            <a:off x="5731548" y="2992863"/>
            <a:ext cx="3704860" cy="369332"/>
          </a:xfrm>
          <a:prstGeom prst="rect">
            <a:avLst/>
          </a:prstGeom>
        </p:spPr>
        <p:txBody>
          <a:bodyPr wrap="none">
            <a:spAutoFit/>
          </a:bodyPr>
          <a:lstStyle/>
          <a:p>
            <a:pPr marL="285750" indent="-285750">
              <a:buFont typeface="Wingdings" panose="05000000000000000000" pitchFamily="2" charset="2"/>
              <a:buChar char="l"/>
            </a:pPr>
            <a:r>
              <a:rPr lang="zh-CN" altLang="zh-CN" kern="0">
                <a:latin typeface="仿宋_GB2312" panose="02010609030101010101" pitchFamily="49" charset="-122"/>
                <a:ea typeface="微软雅黑" panose="020B0503020204020204" pitchFamily="34" charset="-122"/>
              </a:rPr>
              <a:t>须有半数以上委员到会方可进行</a:t>
            </a:r>
            <a:endParaRPr lang="zh-CN" altLang="en-US"/>
          </a:p>
        </p:txBody>
      </p:sp>
      <p:sp>
        <p:nvSpPr>
          <p:cNvPr id="51" name="矩形 50"/>
          <p:cNvSpPr/>
          <p:nvPr/>
        </p:nvSpPr>
        <p:spPr>
          <a:xfrm>
            <a:off x="5726767" y="3983004"/>
            <a:ext cx="5869114" cy="707886"/>
          </a:xfrm>
          <a:prstGeom prst="rect">
            <a:avLst/>
          </a:prstGeom>
        </p:spPr>
        <p:txBody>
          <a:bodyPr wrap="square">
            <a:spAutoFit/>
          </a:bodyPr>
          <a:lstStyle/>
          <a:p>
            <a:r>
              <a:rPr lang="zh-CN" altLang="en-US" sz="2000" kern="0">
                <a:solidFill>
                  <a:schemeClr val="accent2"/>
                </a:solidFill>
                <a:latin typeface="仿宋_GB2312" panose="02010609030101010101" pitchFamily="49" charset="-122"/>
                <a:ea typeface="微软雅黑" panose="020B0503020204020204" pitchFamily="34" charset="-122"/>
              </a:rPr>
              <a:t>党员人数较多、居住地比较分散的党支部，应当划分若干</a:t>
            </a:r>
            <a:r>
              <a:rPr lang="zh-CN" altLang="en-US" sz="2000" b="1" kern="0">
                <a:solidFill>
                  <a:schemeClr val="accent2"/>
                </a:solidFill>
                <a:latin typeface="仿宋_GB2312" panose="02010609030101010101" pitchFamily="49" charset="-122"/>
                <a:ea typeface="微软雅黑" panose="020B0503020204020204" pitchFamily="34" charset="-122"/>
              </a:rPr>
              <a:t>党小组</a:t>
            </a:r>
            <a:endParaRPr lang="zh-CN" altLang="en-US" sz="2000" b="1">
              <a:solidFill>
                <a:schemeClr val="accent2"/>
              </a:solidFill>
            </a:endParaRPr>
          </a:p>
        </p:txBody>
      </p:sp>
      <p:sp>
        <p:nvSpPr>
          <p:cNvPr id="52" name="矩形 51"/>
          <p:cNvSpPr/>
          <p:nvPr/>
        </p:nvSpPr>
        <p:spPr>
          <a:xfrm>
            <a:off x="5731548" y="4714356"/>
            <a:ext cx="2781531" cy="369332"/>
          </a:xfrm>
          <a:prstGeom prst="rect">
            <a:avLst/>
          </a:prstGeom>
        </p:spPr>
        <p:txBody>
          <a:bodyPr wrap="none">
            <a:spAutoFit/>
          </a:bodyPr>
          <a:lstStyle/>
          <a:p>
            <a:pPr marL="285750" indent="-285750">
              <a:buFont typeface="Wingdings" panose="05000000000000000000" pitchFamily="2" charset="2"/>
              <a:buChar char="l"/>
            </a:pPr>
            <a:r>
              <a:rPr lang="zh-CN" altLang="en-US" kern="0">
                <a:latin typeface="仿宋_GB2312" panose="02010609030101010101" pitchFamily="49" charset="-122"/>
                <a:ea typeface="微软雅黑" panose="020B0503020204020204" pitchFamily="34" charset="-122"/>
              </a:rPr>
              <a:t>党小组不是一级党组织</a:t>
            </a:r>
          </a:p>
        </p:txBody>
      </p:sp>
      <p:sp>
        <p:nvSpPr>
          <p:cNvPr id="53" name="矩形 52"/>
          <p:cNvSpPr/>
          <p:nvPr/>
        </p:nvSpPr>
        <p:spPr>
          <a:xfrm>
            <a:off x="5731548" y="5112688"/>
            <a:ext cx="5835252" cy="369332"/>
          </a:xfrm>
          <a:prstGeom prst="rect">
            <a:avLst/>
          </a:prstGeom>
        </p:spPr>
        <p:txBody>
          <a:bodyPr wrap="none">
            <a:spAutoFit/>
          </a:bodyPr>
          <a:lstStyle/>
          <a:p>
            <a:pPr marL="285750" indent="-285750">
              <a:buFont typeface="Wingdings" panose="05000000000000000000" pitchFamily="2" charset="2"/>
              <a:buChar char="l"/>
            </a:pPr>
            <a:r>
              <a:rPr lang="zh-CN" altLang="en-US" kern="0">
                <a:latin typeface="仿宋_GB2312" panose="02010609030101010101" pitchFamily="49" charset="-122"/>
                <a:ea typeface="微软雅黑" panose="020B0503020204020204" pitchFamily="34" charset="-122"/>
              </a:rPr>
              <a:t>主要落实党支部工作要求，完成党支部安排的任务。 </a:t>
            </a:r>
          </a:p>
        </p:txBody>
      </p:sp>
      <p:sp>
        <p:nvSpPr>
          <p:cNvPr id="54" name="矩形 53"/>
          <p:cNvSpPr/>
          <p:nvPr/>
        </p:nvSpPr>
        <p:spPr>
          <a:xfrm>
            <a:off x="5731548" y="5552852"/>
            <a:ext cx="5835252" cy="646331"/>
          </a:xfrm>
          <a:prstGeom prst="rect">
            <a:avLst/>
          </a:prstGeom>
        </p:spPr>
        <p:txBody>
          <a:bodyPr wrap="square">
            <a:spAutoFit/>
          </a:bodyPr>
          <a:lstStyle/>
          <a:p>
            <a:pPr marL="285750" indent="-285750">
              <a:buFont typeface="Wingdings" panose="05000000000000000000" pitchFamily="2" charset="2"/>
              <a:buChar char="l"/>
            </a:pPr>
            <a:r>
              <a:rPr lang="zh-CN" altLang="en-US" kern="0">
                <a:latin typeface="仿宋_GB2312" panose="02010609030101010101" pitchFamily="49" charset="-122"/>
                <a:ea typeface="微软雅黑" panose="020B0503020204020204" pitchFamily="34" charset="-122"/>
              </a:rPr>
              <a:t>每月召开</a:t>
            </a:r>
            <a:r>
              <a:rPr lang="en-US" altLang="zh-CN" kern="0">
                <a:latin typeface="仿宋_GB2312" panose="02010609030101010101" pitchFamily="49" charset="-122"/>
                <a:ea typeface="微软雅黑" panose="020B0503020204020204" pitchFamily="34" charset="-122"/>
              </a:rPr>
              <a:t>1</a:t>
            </a:r>
            <a:r>
              <a:rPr lang="zh-CN" altLang="en-US" kern="0">
                <a:latin typeface="仿宋_GB2312" panose="02010609030101010101" pitchFamily="49" charset="-122"/>
                <a:ea typeface="微软雅黑" panose="020B0503020204020204" pitchFamily="34" charset="-122"/>
              </a:rPr>
              <a:t>次，组织党员参加政治学习、谈心谈话、开展批评和自我批评等。 </a:t>
            </a:r>
          </a:p>
        </p:txBody>
      </p:sp>
      <p:cxnSp>
        <p:nvCxnSpPr>
          <p:cNvPr id="10" name="直接连接符 9"/>
          <p:cNvCxnSpPr/>
          <p:nvPr/>
        </p:nvCxnSpPr>
        <p:spPr bwMode="auto">
          <a:xfrm>
            <a:off x="5731548" y="3717032"/>
            <a:ext cx="562341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Box 42"/>
          <p:cNvSpPr txBox="1"/>
          <p:nvPr/>
        </p:nvSpPr>
        <p:spPr>
          <a:xfrm>
            <a:off x="1151653" y="276189"/>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第四章：工作机制</a:t>
            </a:r>
          </a:p>
        </p:txBody>
      </p:sp>
    </p:spTree>
  </p:cSld>
  <p:clrMapOvr>
    <a:masterClrMapping/>
  </p:clrMapOvr>
  <mc:AlternateContent xmlns:mc="http://schemas.openxmlformats.org/markup-compatibility/2006" xmlns:p14="http://schemas.microsoft.com/office/powerpoint/2010/main">
    <mc:Choice Requires="p14">
      <p:transition p14:dur="0" advClick="0" advTm="4516"/>
    </mc:Choice>
    <mc:Fallback xmlns="">
      <p:transition advClick="0" advTm="45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90"/>
                                          </p:val>
                                        </p:tav>
                                        <p:tav tm="100000">
                                          <p:val>
                                            <p:fltVal val="0"/>
                                          </p:val>
                                        </p:tav>
                                      </p:tavLst>
                                    </p:anim>
                                    <p:animEffect transition="in" filter="fade">
                                      <p:cBhvr>
                                        <p:cTn id="16" dur="500"/>
                                        <p:tgtEl>
                                          <p:spTgt spid="7"/>
                                        </p:tgtEl>
                                      </p:cBhvr>
                                    </p:animEffect>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1+#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10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1+#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par>
                          <p:cTn id="34" fill="hold">
                            <p:stCondLst>
                              <p:cond delay="2000"/>
                            </p:stCondLst>
                            <p:childTnLst>
                              <p:par>
                                <p:cTn id="35" presetID="31" presetClass="entr" presetSubtype="0"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 calcmode="lin" valueType="num">
                                      <p:cBhvr>
                                        <p:cTn id="39" dur="500" fill="hold"/>
                                        <p:tgtEl>
                                          <p:spTgt spid="51"/>
                                        </p:tgtEl>
                                        <p:attrNameLst>
                                          <p:attrName>style.rotation</p:attrName>
                                        </p:attrNameLst>
                                      </p:cBhvr>
                                      <p:tavLst>
                                        <p:tav tm="0">
                                          <p:val>
                                            <p:fltVal val="90"/>
                                          </p:val>
                                        </p:tav>
                                        <p:tav tm="100000">
                                          <p:val>
                                            <p:fltVal val="0"/>
                                          </p:val>
                                        </p:tav>
                                      </p:tavLst>
                                    </p:anim>
                                    <p:animEffect transition="in" filter="fade">
                                      <p:cBhvr>
                                        <p:cTn id="40" dur="500"/>
                                        <p:tgtEl>
                                          <p:spTgt spid="51"/>
                                        </p:tgtEl>
                                      </p:cBhvr>
                                    </p:animEffect>
                                  </p:childTnLst>
                                </p:cTn>
                              </p:par>
                            </p:childTnLst>
                          </p:cTn>
                        </p:par>
                        <p:par>
                          <p:cTn id="41" fill="hold">
                            <p:stCondLst>
                              <p:cond delay="2500"/>
                            </p:stCondLst>
                            <p:childTnLst>
                              <p:par>
                                <p:cTn id="42" presetID="2" presetClass="entr" presetSubtype="2"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additive="base">
                                        <p:cTn id="44" dur="500" fill="hold"/>
                                        <p:tgtEl>
                                          <p:spTgt spid="52"/>
                                        </p:tgtEl>
                                        <p:attrNameLst>
                                          <p:attrName>ppt_x</p:attrName>
                                        </p:attrNameLst>
                                      </p:cBhvr>
                                      <p:tavLst>
                                        <p:tav tm="0">
                                          <p:val>
                                            <p:strVal val="1+#ppt_w/2"/>
                                          </p:val>
                                        </p:tav>
                                        <p:tav tm="100000">
                                          <p:val>
                                            <p:strVal val="#ppt_x"/>
                                          </p:val>
                                        </p:tav>
                                      </p:tavLst>
                                    </p:anim>
                                    <p:anim calcmode="lin" valueType="num">
                                      <p:cBhvr additive="base">
                                        <p:cTn id="45" dur="500" fill="hold"/>
                                        <p:tgtEl>
                                          <p:spTgt spid="52"/>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100"/>
                                  </p:stCondLst>
                                  <p:childTnLst>
                                    <p:set>
                                      <p:cBhvr>
                                        <p:cTn id="47" dur="1" fill="hold">
                                          <p:stCondLst>
                                            <p:cond delay="0"/>
                                          </p:stCondLst>
                                        </p:cTn>
                                        <p:tgtEl>
                                          <p:spTgt spid="53"/>
                                        </p:tgtEl>
                                        <p:attrNameLst>
                                          <p:attrName>style.visibility</p:attrName>
                                        </p:attrNameLst>
                                      </p:cBhvr>
                                      <p:to>
                                        <p:strVal val="visible"/>
                                      </p:to>
                                    </p:set>
                                    <p:anim calcmode="lin" valueType="num">
                                      <p:cBhvr additive="base">
                                        <p:cTn id="48" dur="500" fill="hold"/>
                                        <p:tgtEl>
                                          <p:spTgt spid="53"/>
                                        </p:tgtEl>
                                        <p:attrNameLst>
                                          <p:attrName>ppt_x</p:attrName>
                                        </p:attrNameLst>
                                      </p:cBhvr>
                                      <p:tavLst>
                                        <p:tav tm="0">
                                          <p:val>
                                            <p:strVal val="1+#ppt_w/2"/>
                                          </p:val>
                                        </p:tav>
                                        <p:tav tm="100000">
                                          <p:val>
                                            <p:strVal val="#ppt_x"/>
                                          </p:val>
                                        </p:tav>
                                      </p:tavLst>
                                    </p:anim>
                                    <p:anim calcmode="lin" valueType="num">
                                      <p:cBhvr additive="base">
                                        <p:cTn id="49" dur="500" fill="hold"/>
                                        <p:tgtEl>
                                          <p:spTgt spid="53"/>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200"/>
                                  </p:stCondLst>
                                  <p:childTnLst>
                                    <p:set>
                                      <p:cBhvr>
                                        <p:cTn id="51" dur="1" fill="hold">
                                          <p:stCondLst>
                                            <p:cond delay="0"/>
                                          </p:stCondLst>
                                        </p:cTn>
                                        <p:tgtEl>
                                          <p:spTgt spid="54"/>
                                        </p:tgtEl>
                                        <p:attrNameLst>
                                          <p:attrName>style.visibility</p:attrName>
                                        </p:attrNameLst>
                                      </p:cBhvr>
                                      <p:to>
                                        <p:strVal val="visible"/>
                                      </p:to>
                                    </p:set>
                                    <p:anim calcmode="lin" valueType="num">
                                      <p:cBhvr additive="base">
                                        <p:cTn id="52" dur="500" fill="hold"/>
                                        <p:tgtEl>
                                          <p:spTgt spid="54"/>
                                        </p:tgtEl>
                                        <p:attrNameLst>
                                          <p:attrName>ppt_x</p:attrName>
                                        </p:attrNameLst>
                                      </p:cBhvr>
                                      <p:tavLst>
                                        <p:tav tm="0">
                                          <p:val>
                                            <p:strVal val="1+#ppt_w/2"/>
                                          </p:val>
                                        </p:tav>
                                        <p:tav tm="100000">
                                          <p:val>
                                            <p:strVal val="#ppt_x"/>
                                          </p:val>
                                        </p:tav>
                                      </p:tavLst>
                                    </p:anim>
                                    <p:anim calcmode="lin" valueType="num">
                                      <p:cBhvr additive="base">
                                        <p:cTn id="53"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8" grpId="0"/>
      <p:bldP spid="9" grpId="0"/>
      <p:bldP spid="51" grpId="0"/>
      <p:bldP spid="52" grpId="0"/>
      <p:bldP spid="53" grpId="0"/>
      <p:bldP spid="5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1041991" y="1212112"/>
            <a:ext cx="10132828" cy="1594883"/>
          </a:xfrm>
          <a:prstGeom prst="rect">
            <a:avLst/>
          </a:prstGeom>
          <a:solidFill>
            <a:schemeClr val="bg1"/>
          </a:solidFill>
          <a:ln w="9525" cap="flat" cmpd="sng" algn="ctr">
            <a:solidFill>
              <a:schemeClr val="accent5">
                <a:lumMod val="40000"/>
                <a:lumOff val="6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7" name="TextBox 42"/>
          <p:cNvSpPr txBox="1"/>
          <p:nvPr/>
        </p:nvSpPr>
        <p:spPr>
          <a:xfrm>
            <a:off x="1179593" y="299049"/>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第五章：组织生活</a:t>
            </a:r>
          </a:p>
        </p:txBody>
      </p:sp>
      <p:sp>
        <p:nvSpPr>
          <p:cNvPr id="3" name="矩形 2"/>
          <p:cNvSpPr/>
          <p:nvPr/>
        </p:nvSpPr>
        <p:spPr>
          <a:xfrm>
            <a:off x="1722474" y="1433412"/>
            <a:ext cx="8985274" cy="1191095"/>
          </a:xfrm>
          <a:prstGeom prst="rect">
            <a:avLst/>
          </a:prstGeom>
        </p:spPr>
        <p:txBody>
          <a:bodyPr wrap="square">
            <a:spAutoFit/>
          </a:bodyPr>
          <a:lstStyle/>
          <a:p>
            <a:pPr algn="just" eaLnBrk="1" hangingPunct="1">
              <a:lnSpc>
                <a:spcPct val="120000"/>
              </a:lnSpc>
              <a:spcAft>
                <a:spcPts val="1000"/>
              </a:spcAft>
            </a:pPr>
            <a:r>
              <a:rPr lang="zh-CN" altLang="zh-CN" kern="0">
                <a:latin typeface="仿宋_GB2312" panose="02010609030101010101" pitchFamily="49" charset="-122"/>
                <a:ea typeface="微软雅黑" panose="020B0503020204020204" pitchFamily="34" charset="-122"/>
              </a:rPr>
              <a:t>党支部应当</a:t>
            </a:r>
            <a:r>
              <a:rPr lang="zh-CN" altLang="zh-CN" b="1" kern="0">
                <a:solidFill>
                  <a:schemeClr val="accent2"/>
                </a:solidFill>
                <a:latin typeface="仿宋_GB2312" panose="02010609030101010101" pitchFamily="49" charset="-122"/>
                <a:ea typeface="微软雅黑" panose="020B0503020204020204" pitchFamily="34" charset="-122"/>
              </a:rPr>
              <a:t>严格执行党的组织生活制度</a:t>
            </a:r>
            <a:r>
              <a:rPr lang="zh-CN" altLang="zh-CN" kern="0">
                <a:latin typeface="仿宋_GB2312" panose="02010609030101010101" pitchFamily="49" charset="-122"/>
                <a:ea typeface="微软雅黑" panose="020B0503020204020204" pitchFamily="34" charset="-122"/>
              </a:rPr>
              <a:t>，经常、认真、严肃地开展批评和自我批评，增强党内政治生活的政治性、时代性、原则性、战斗性。</a:t>
            </a:r>
            <a:r>
              <a:rPr lang="en-US" altLang="zh-CN" kern="0">
                <a:latin typeface="仿宋_GB2312" panose="02010609030101010101" pitchFamily="49" charset="-122"/>
                <a:ea typeface="微软雅黑" panose="020B0503020204020204" pitchFamily="34" charset="-122"/>
              </a:rPr>
              <a:t> </a:t>
            </a:r>
            <a:endParaRPr lang="zh-CN" altLang="zh-CN" kern="0">
              <a:latin typeface="仿宋_GB2312" panose="02010609030101010101" pitchFamily="49" charset="-122"/>
              <a:ea typeface="微软雅黑" panose="020B0503020204020204" pitchFamily="34" charset="-122"/>
            </a:endParaRPr>
          </a:p>
          <a:p>
            <a:pPr algn="just" eaLnBrk="1" hangingPunct="1">
              <a:lnSpc>
                <a:spcPct val="120000"/>
              </a:lnSpc>
              <a:spcAft>
                <a:spcPts val="1000"/>
              </a:spcAft>
            </a:pPr>
            <a:r>
              <a:rPr lang="zh-CN" altLang="zh-CN" kern="0">
                <a:latin typeface="仿宋_GB2312" panose="02010609030101010101" pitchFamily="49" charset="-122"/>
                <a:ea typeface="微软雅黑" panose="020B0503020204020204" pitchFamily="34" charset="-122"/>
              </a:rPr>
              <a:t>党员领导干部应当</a:t>
            </a:r>
            <a:r>
              <a:rPr lang="zh-CN" altLang="zh-CN" b="1" kern="0">
                <a:solidFill>
                  <a:schemeClr val="accent2"/>
                </a:solidFill>
                <a:latin typeface="仿宋_GB2312" panose="02010609030101010101" pitchFamily="49" charset="-122"/>
                <a:ea typeface="微软雅黑" panose="020B0503020204020204" pitchFamily="34" charset="-122"/>
              </a:rPr>
              <a:t>带头参加</a:t>
            </a:r>
            <a:r>
              <a:rPr lang="zh-CN" altLang="zh-CN" kern="0">
                <a:latin typeface="仿宋_GB2312" panose="02010609030101010101" pitchFamily="49" charset="-122"/>
                <a:ea typeface="微软雅黑" panose="020B0503020204020204" pitchFamily="34" charset="-122"/>
              </a:rPr>
              <a:t>所在党支部或者党小组组织生活。</a:t>
            </a:r>
            <a:r>
              <a:rPr lang="en-US" altLang="zh-CN" kern="0">
                <a:latin typeface="仿宋_GB2312" panose="02010609030101010101" pitchFamily="49" charset="-122"/>
                <a:ea typeface="微软雅黑" panose="020B0503020204020204" pitchFamily="34" charset="-122"/>
              </a:rPr>
              <a:t> </a:t>
            </a:r>
          </a:p>
        </p:txBody>
      </p:sp>
      <p:pic>
        <p:nvPicPr>
          <p:cNvPr id="41" name="图片 40"/>
          <p:cNvPicPr>
            <a:picLocks noChangeAspect="1"/>
          </p:cNvPicPr>
          <p:nvPr/>
        </p:nvPicPr>
        <p:blipFill rotWithShape="1">
          <a:blip r:embed="rId3" cstate="email"/>
          <a:srcRect/>
          <a:stretch>
            <a:fillRect/>
          </a:stretch>
        </p:blipFill>
        <p:spPr>
          <a:xfrm>
            <a:off x="9050709" y="3193269"/>
            <a:ext cx="3146054" cy="3665474"/>
          </a:xfrm>
          <a:prstGeom prst="rect">
            <a:avLst/>
          </a:prstGeom>
        </p:spPr>
      </p:pic>
      <p:sp>
        <p:nvSpPr>
          <p:cNvPr id="42" name="Freeform 5"/>
          <p:cNvSpPr>
            <a:spLocks noEditPoints="1"/>
          </p:cNvSpPr>
          <p:nvPr/>
        </p:nvSpPr>
        <p:spPr bwMode="auto">
          <a:xfrm>
            <a:off x="1179771" y="1311196"/>
            <a:ext cx="445414" cy="423972"/>
          </a:xfrm>
          <a:custGeom>
            <a:avLst/>
            <a:gdLst>
              <a:gd name="T0" fmla="*/ 0 w 2014"/>
              <a:gd name="T1" fmla="*/ 1909 h 1909"/>
              <a:gd name="T2" fmla="*/ 0 w 2014"/>
              <a:gd name="T3" fmla="*/ 1224 h 1909"/>
              <a:gd name="T4" fmla="*/ 872 w 2014"/>
              <a:gd name="T5" fmla="*/ 0 h 1909"/>
              <a:gd name="T6" fmla="*/ 872 w 2014"/>
              <a:gd name="T7" fmla="*/ 290 h 1909"/>
              <a:gd name="T8" fmla="*/ 353 w 2014"/>
              <a:gd name="T9" fmla="*/ 1142 h 1909"/>
              <a:gd name="T10" fmla="*/ 789 w 2014"/>
              <a:gd name="T11" fmla="*/ 1142 h 1909"/>
              <a:gd name="T12" fmla="*/ 789 w 2014"/>
              <a:gd name="T13" fmla="*/ 1909 h 1909"/>
              <a:gd name="T14" fmla="*/ 0 w 2014"/>
              <a:gd name="T15" fmla="*/ 1909 h 1909"/>
              <a:gd name="T16" fmla="*/ 1142 w 2014"/>
              <a:gd name="T17" fmla="*/ 1909 h 1909"/>
              <a:gd name="T18" fmla="*/ 1142 w 2014"/>
              <a:gd name="T19" fmla="*/ 1224 h 1909"/>
              <a:gd name="T20" fmla="*/ 2014 w 2014"/>
              <a:gd name="T21" fmla="*/ 0 h 1909"/>
              <a:gd name="T22" fmla="*/ 2014 w 2014"/>
              <a:gd name="T23" fmla="*/ 290 h 1909"/>
              <a:gd name="T24" fmla="*/ 1515 w 2014"/>
              <a:gd name="T25" fmla="*/ 1142 h 1909"/>
              <a:gd name="T26" fmla="*/ 1931 w 2014"/>
              <a:gd name="T27" fmla="*/ 1142 h 1909"/>
              <a:gd name="T28" fmla="*/ 1931 w 2014"/>
              <a:gd name="T29" fmla="*/ 1909 h 1909"/>
              <a:gd name="T30" fmla="*/ 1142 w 2014"/>
              <a:gd name="T31"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4" h="1909">
                <a:moveTo>
                  <a:pt x="0" y="1909"/>
                </a:moveTo>
                <a:lnTo>
                  <a:pt x="0" y="1224"/>
                </a:lnTo>
                <a:cubicBezTo>
                  <a:pt x="0" y="630"/>
                  <a:pt x="290" y="221"/>
                  <a:pt x="872" y="0"/>
                </a:cubicBezTo>
                <a:lnTo>
                  <a:pt x="872" y="290"/>
                </a:lnTo>
                <a:cubicBezTo>
                  <a:pt x="512" y="498"/>
                  <a:pt x="339" y="781"/>
                  <a:pt x="353" y="1142"/>
                </a:cubicBezTo>
                <a:lnTo>
                  <a:pt x="789" y="1142"/>
                </a:lnTo>
                <a:lnTo>
                  <a:pt x="789" y="1909"/>
                </a:lnTo>
                <a:lnTo>
                  <a:pt x="0" y="1909"/>
                </a:lnTo>
                <a:close/>
                <a:moveTo>
                  <a:pt x="1142" y="1909"/>
                </a:moveTo>
                <a:lnTo>
                  <a:pt x="1142" y="1224"/>
                </a:lnTo>
                <a:cubicBezTo>
                  <a:pt x="1142" y="630"/>
                  <a:pt x="1432" y="221"/>
                  <a:pt x="2014" y="0"/>
                </a:cubicBezTo>
                <a:lnTo>
                  <a:pt x="2014" y="290"/>
                </a:lnTo>
                <a:cubicBezTo>
                  <a:pt x="1668" y="484"/>
                  <a:pt x="1501" y="768"/>
                  <a:pt x="1515" y="1142"/>
                </a:cubicBezTo>
                <a:lnTo>
                  <a:pt x="1931" y="1142"/>
                </a:lnTo>
                <a:lnTo>
                  <a:pt x="1931" y="1909"/>
                </a:lnTo>
                <a:lnTo>
                  <a:pt x="1142" y="190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43" name="Freeform 6"/>
          <p:cNvSpPr>
            <a:spLocks noEditPoints="1"/>
          </p:cNvSpPr>
          <p:nvPr/>
        </p:nvSpPr>
        <p:spPr bwMode="auto">
          <a:xfrm>
            <a:off x="10594617" y="2292438"/>
            <a:ext cx="445414" cy="423972"/>
          </a:xfrm>
          <a:custGeom>
            <a:avLst/>
            <a:gdLst>
              <a:gd name="T0" fmla="*/ 2014 w 2014"/>
              <a:gd name="T1" fmla="*/ 0 h 1909"/>
              <a:gd name="T2" fmla="*/ 2014 w 2014"/>
              <a:gd name="T3" fmla="*/ 686 h 1909"/>
              <a:gd name="T4" fmla="*/ 1141 w 2014"/>
              <a:gd name="T5" fmla="*/ 1909 h 1909"/>
              <a:gd name="T6" fmla="*/ 1141 w 2014"/>
              <a:gd name="T7" fmla="*/ 1619 h 1909"/>
              <a:gd name="T8" fmla="*/ 1660 w 2014"/>
              <a:gd name="T9" fmla="*/ 768 h 1909"/>
              <a:gd name="T10" fmla="*/ 1225 w 2014"/>
              <a:gd name="T11" fmla="*/ 768 h 1909"/>
              <a:gd name="T12" fmla="*/ 1225 w 2014"/>
              <a:gd name="T13" fmla="*/ 0 h 1909"/>
              <a:gd name="T14" fmla="*/ 2014 w 2014"/>
              <a:gd name="T15" fmla="*/ 0 h 1909"/>
              <a:gd name="T16" fmla="*/ 872 w 2014"/>
              <a:gd name="T17" fmla="*/ 0 h 1909"/>
              <a:gd name="T18" fmla="*/ 872 w 2014"/>
              <a:gd name="T19" fmla="*/ 686 h 1909"/>
              <a:gd name="T20" fmla="*/ 0 w 2014"/>
              <a:gd name="T21" fmla="*/ 1909 h 1909"/>
              <a:gd name="T22" fmla="*/ 0 w 2014"/>
              <a:gd name="T23" fmla="*/ 1619 h 1909"/>
              <a:gd name="T24" fmla="*/ 498 w 2014"/>
              <a:gd name="T25" fmla="*/ 768 h 1909"/>
              <a:gd name="T26" fmla="*/ 83 w 2014"/>
              <a:gd name="T27" fmla="*/ 768 h 1909"/>
              <a:gd name="T28" fmla="*/ 83 w 2014"/>
              <a:gd name="T29" fmla="*/ 0 h 1909"/>
              <a:gd name="T30" fmla="*/ 872 w 2014"/>
              <a:gd name="T31" fmla="*/ 0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4" h="1909">
                <a:moveTo>
                  <a:pt x="2014" y="0"/>
                </a:moveTo>
                <a:lnTo>
                  <a:pt x="2014" y="686"/>
                </a:lnTo>
                <a:cubicBezTo>
                  <a:pt x="2014" y="1280"/>
                  <a:pt x="1723" y="1688"/>
                  <a:pt x="1141" y="1909"/>
                </a:cubicBezTo>
                <a:lnTo>
                  <a:pt x="1141" y="1619"/>
                </a:lnTo>
                <a:cubicBezTo>
                  <a:pt x="1502" y="1412"/>
                  <a:pt x="1674" y="1128"/>
                  <a:pt x="1660" y="768"/>
                </a:cubicBezTo>
                <a:lnTo>
                  <a:pt x="1225" y="768"/>
                </a:lnTo>
                <a:lnTo>
                  <a:pt x="1225" y="0"/>
                </a:lnTo>
                <a:lnTo>
                  <a:pt x="2014" y="0"/>
                </a:lnTo>
                <a:close/>
                <a:moveTo>
                  <a:pt x="872" y="0"/>
                </a:moveTo>
                <a:lnTo>
                  <a:pt x="872" y="686"/>
                </a:lnTo>
                <a:cubicBezTo>
                  <a:pt x="872" y="1280"/>
                  <a:pt x="582" y="1688"/>
                  <a:pt x="0" y="1909"/>
                </a:cubicBezTo>
                <a:lnTo>
                  <a:pt x="0" y="1619"/>
                </a:lnTo>
                <a:cubicBezTo>
                  <a:pt x="346" y="1425"/>
                  <a:pt x="512" y="1142"/>
                  <a:pt x="498" y="768"/>
                </a:cubicBezTo>
                <a:lnTo>
                  <a:pt x="83" y="768"/>
                </a:lnTo>
                <a:lnTo>
                  <a:pt x="83" y="0"/>
                </a:lnTo>
                <a:lnTo>
                  <a:pt x="872" y="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5" name="矩形: 圆角 4"/>
          <p:cNvSpPr/>
          <p:nvPr/>
        </p:nvSpPr>
        <p:spPr bwMode="auto">
          <a:xfrm>
            <a:off x="1062143" y="3120774"/>
            <a:ext cx="1502194" cy="653783"/>
          </a:xfrm>
          <a:prstGeom prst="roundRect">
            <a:avLst>
              <a:gd name="adj" fmla="val 3365"/>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2000">
                <a:solidFill>
                  <a:schemeClr val="accent4"/>
                </a:solidFill>
                <a:latin typeface="+mj-ea"/>
                <a:ea typeface="+mj-ea"/>
                <a:cs typeface="+mn-ea"/>
              </a:rPr>
              <a:t>三会一课</a:t>
            </a:r>
          </a:p>
        </p:txBody>
      </p:sp>
      <p:sp>
        <p:nvSpPr>
          <p:cNvPr id="6" name="矩形 5"/>
          <p:cNvSpPr/>
          <p:nvPr/>
        </p:nvSpPr>
        <p:spPr>
          <a:xfrm>
            <a:off x="2642865" y="3060468"/>
            <a:ext cx="5069603" cy="659540"/>
          </a:xfrm>
          <a:prstGeom prst="rect">
            <a:avLst/>
          </a:prstGeom>
        </p:spPr>
        <p:txBody>
          <a:bodyPr wrap="square">
            <a:spAutoFit/>
          </a:bodyPr>
          <a:lstStyle/>
          <a:p>
            <a:pPr algn="just" eaLnBrk="1" hangingPunct="1">
              <a:lnSpc>
                <a:spcPct val="120000"/>
              </a:lnSpc>
              <a:spcAft>
                <a:spcPts val="1000"/>
              </a:spcAft>
            </a:pPr>
            <a:r>
              <a:rPr lang="zh-CN" altLang="zh-CN" sz="1600" kern="0">
                <a:latin typeface="仿宋_GB2312" panose="02010609030101010101" pitchFamily="49" charset="-122"/>
                <a:ea typeface="微软雅黑" panose="020B0503020204020204" pitchFamily="34" charset="-122"/>
              </a:rPr>
              <a:t>突出政治学习和教育，突出党性锻炼，以“两学一做”为主要内容，结合党员思想和工作实际。</a:t>
            </a:r>
            <a:r>
              <a:rPr lang="en-US" altLang="zh-CN" sz="1600" kern="0">
                <a:latin typeface="仿宋_GB2312" panose="02010609030101010101" pitchFamily="49" charset="-122"/>
                <a:ea typeface="微软雅黑" panose="020B0503020204020204" pitchFamily="34" charset="-122"/>
              </a:rPr>
              <a:t> </a:t>
            </a:r>
            <a:endParaRPr lang="zh-CN" altLang="zh-CN" sz="1600" kern="0">
              <a:latin typeface="仿宋_GB2312" panose="02010609030101010101" pitchFamily="49" charset="-122"/>
              <a:ea typeface="微软雅黑" panose="020B0503020204020204" pitchFamily="34" charset="-122"/>
            </a:endParaRPr>
          </a:p>
        </p:txBody>
      </p:sp>
      <p:sp>
        <p:nvSpPr>
          <p:cNvPr id="44" name="矩形: 圆角 43"/>
          <p:cNvSpPr/>
          <p:nvPr/>
        </p:nvSpPr>
        <p:spPr bwMode="auto">
          <a:xfrm>
            <a:off x="1062143" y="4094459"/>
            <a:ext cx="1502194" cy="653783"/>
          </a:xfrm>
          <a:prstGeom prst="roundRect">
            <a:avLst>
              <a:gd name="adj" fmla="val 3365"/>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2000">
                <a:solidFill>
                  <a:schemeClr val="accent4"/>
                </a:solidFill>
                <a:latin typeface="+mj-ea"/>
                <a:ea typeface="+mj-ea"/>
                <a:cs typeface="+mn-ea"/>
              </a:rPr>
              <a:t>党课</a:t>
            </a:r>
          </a:p>
        </p:txBody>
      </p:sp>
      <p:sp>
        <p:nvSpPr>
          <p:cNvPr id="45" name="矩形 44"/>
          <p:cNvSpPr/>
          <p:nvPr/>
        </p:nvSpPr>
        <p:spPr>
          <a:xfrm>
            <a:off x="2642865" y="3997572"/>
            <a:ext cx="5069603" cy="655564"/>
          </a:xfrm>
          <a:prstGeom prst="rect">
            <a:avLst/>
          </a:prstGeom>
        </p:spPr>
        <p:txBody>
          <a:bodyPr wrap="square">
            <a:spAutoFit/>
          </a:bodyPr>
          <a:lstStyle/>
          <a:p>
            <a:pPr algn="just" eaLnBrk="1" hangingPunct="1">
              <a:lnSpc>
                <a:spcPct val="120000"/>
              </a:lnSpc>
              <a:spcAft>
                <a:spcPts val="1000"/>
              </a:spcAft>
            </a:pPr>
            <a:r>
              <a:rPr lang="zh-CN" altLang="en-US" sz="1600" kern="0">
                <a:latin typeface="仿宋_GB2312" panose="02010609030101010101" pitchFamily="49" charset="-122"/>
                <a:ea typeface="微软雅黑" panose="020B0503020204020204" pitchFamily="34" charset="-122"/>
              </a:rPr>
              <a:t>针对党员思想和工作实际，注重身边人讲身边事，增强吸引力感染力。党委</a:t>
            </a:r>
            <a:r>
              <a:rPr lang="en-US" altLang="zh-CN" sz="1600" kern="0">
                <a:latin typeface="仿宋_GB2312" panose="02010609030101010101" pitchFamily="49" charset="-122"/>
                <a:ea typeface="微软雅黑" panose="020B0503020204020204" pitchFamily="34" charset="-122"/>
              </a:rPr>
              <a:t>(</a:t>
            </a:r>
            <a:r>
              <a:rPr lang="zh-CN" altLang="en-US" sz="1600" kern="0">
                <a:latin typeface="仿宋_GB2312" panose="02010609030101010101" pitchFamily="49" charset="-122"/>
                <a:ea typeface="微软雅黑" panose="020B0503020204020204" pitchFamily="34" charset="-122"/>
              </a:rPr>
              <a:t>党组</a:t>
            </a:r>
            <a:r>
              <a:rPr lang="en-US" altLang="zh-CN" sz="1600" kern="0">
                <a:latin typeface="仿宋_GB2312" panose="02010609030101010101" pitchFamily="49" charset="-122"/>
                <a:ea typeface="微软雅黑" panose="020B0503020204020204" pitchFamily="34" charset="-122"/>
              </a:rPr>
              <a:t>)</a:t>
            </a:r>
            <a:r>
              <a:rPr lang="zh-CN" altLang="en-US" sz="1600" kern="0">
                <a:latin typeface="仿宋_GB2312" panose="02010609030101010101" pitchFamily="49" charset="-122"/>
                <a:ea typeface="微软雅黑" panose="020B0503020204020204" pitchFamily="34" charset="-122"/>
              </a:rPr>
              <a:t>书记每年</a:t>
            </a:r>
            <a:r>
              <a:rPr lang="zh-CN" altLang="en-US" sz="1600" b="1" kern="0">
                <a:solidFill>
                  <a:schemeClr val="accent2"/>
                </a:solidFill>
                <a:latin typeface="+mj-ea"/>
                <a:ea typeface="+mj-ea"/>
              </a:rPr>
              <a:t>至少讲</a:t>
            </a:r>
            <a:r>
              <a:rPr lang="en-US" altLang="zh-CN" sz="1600" b="1" kern="0">
                <a:solidFill>
                  <a:schemeClr val="accent2"/>
                </a:solidFill>
                <a:latin typeface="+mj-ea"/>
                <a:ea typeface="+mj-ea"/>
              </a:rPr>
              <a:t>1</a:t>
            </a:r>
            <a:r>
              <a:rPr lang="zh-CN" altLang="en-US" sz="1600" b="1" kern="0">
                <a:solidFill>
                  <a:schemeClr val="accent2"/>
                </a:solidFill>
                <a:latin typeface="+mj-ea"/>
                <a:ea typeface="+mj-ea"/>
              </a:rPr>
              <a:t>次党课</a:t>
            </a:r>
            <a:r>
              <a:rPr lang="zh-CN" altLang="en-US" sz="1600" kern="0">
                <a:latin typeface="仿宋_GB2312" panose="02010609030101010101" pitchFamily="49" charset="-122"/>
                <a:ea typeface="微软雅黑" panose="020B0503020204020204" pitchFamily="34" charset="-122"/>
              </a:rPr>
              <a:t>。</a:t>
            </a:r>
            <a:endParaRPr lang="zh-CN" altLang="zh-CN" sz="1600" kern="0">
              <a:latin typeface="仿宋_GB2312" panose="02010609030101010101" pitchFamily="49" charset="-122"/>
              <a:ea typeface="微软雅黑" panose="020B0503020204020204" pitchFamily="34" charset="-122"/>
            </a:endParaRPr>
          </a:p>
        </p:txBody>
      </p:sp>
      <p:sp>
        <p:nvSpPr>
          <p:cNvPr id="46" name="矩形: 圆角 45"/>
          <p:cNvSpPr/>
          <p:nvPr/>
        </p:nvSpPr>
        <p:spPr bwMode="auto">
          <a:xfrm>
            <a:off x="1062143" y="5289506"/>
            <a:ext cx="1502194" cy="653783"/>
          </a:xfrm>
          <a:prstGeom prst="roundRect">
            <a:avLst>
              <a:gd name="adj" fmla="val 3365"/>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2000">
                <a:solidFill>
                  <a:schemeClr val="accent4"/>
                </a:solidFill>
                <a:latin typeface="+mj-ea"/>
                <a:ea typeface="+mj-ea"/>
                <a:cs typeface="+mn-ea"/>
              </a:rPr>
              <a:t>主题党日</a:t>
            </a:r>
          </a:p>
        </p:txBody>
      </p:sp>
      <p:sp>
        <p:nvSpPr>
          <p:cNvPr id="47" name="矩形 46"/>
          <p:cNvSpPr/>
          <p:nvPr/>
        </p:nvSpPr>
        <p:spPr>
          <a:xfrm>
            <a:off x="2642865" y="5229200"/>
            <a:ext cx="5069603" cy="951030"/>
          </a:xfrm>
          <a:prstGeom prst="rect">
            <a:avLst/>
          </a:prstGeom>
        </p:spPr>
        <p:txBody>
          <a:bodyPr wrap="square">
            <a:spAutoFit/>
          </a:bodyPr>
          <a:lstStyle/>
          <a:p>
            <a:pPr algn="just" eaLnBrk="1" hangingPunct="1">
              <a:lnSpc>
                <a:spcPct val="120000"/>
              </a:lnSpc>
              <a:spcAft>
                <a:spcPts val="1000"/>
              </a:spcAft>
            </a:pPr>
            <a:r>
              <a:rPr lang="zh-CN" altLang="en-US" sz="1600" kern="0">
                <a:latin typeface="仿宋_GB2312" panose="02010609030101010101" pitchFamily="49" charset="-122"/>
                <a:ea typeface="微软雅黑" panose="020B0503020204020204" pitchFamily="34" charset="-122"/>
              </a:rPr>
              <a:t>每月定</a:t>
            </a:r>
            <a:r>
              <a:rPr lang="en-US" altLang="zh-CN" sz="1600" kern="0">
                <a:latin typeface="仿宋_GB2312" panose="02010609030101010101" pitchFamily="49" charset="-122"/>
                <a:ea typeface="微软雅黑" panose="020B0503020204020204" pitchFamily="34" charset="-122"/>
              </a:rPr>
              <a:t>1</a:t>
            </a:r>
            <a:r>
              <a:rPr lang="zh-CN" altLang="en-US" sz="1600" kern="0">
                <a:latin typeface="仿宋_GB2312" panose="02010609030101010101" pitchFamily="49" charset="-122"/>
                <a:ea typeface="微软雅黑" panose="020B0503020204020204" pitchFamily="34" charset="-122"/>
              </a:rPr>
              <a:t>天开展，集中学习、过组织生活、进行民主议事和志愿服务等。开展前应研究主题和内容；开展后应落实。</a:t>
            </a:r>
          </a:p>
        </p:txBody>
      </p:sp>
    </p:spTree>
  </p:cSld>
  <p:clrMapOvr>
    <a:masterClrMapping/>
  </p:clrMapOvr>
  <mc:AlternateContent xmlns:mc="http://schemas.openxmlformats.org/markup-compatibility/2006" xmlns:p14="http://schemas.microsoft.com/office/powerpoint/2010/main">
    <mc:Choice Requires="p14">
      <p:transition spd="med" p14:dur="600" advClick="0" advTm="7527">
        <p14:pan/>
      </p:transition>
    </mc:Choice>
    <mc:Fallback xmlns="">
      <p:transition advClick="0" advTm="752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 calcmode="lin" valueType="num">
                                      <p:cBhvr>
                                        <p:cTn id="9" dur="500" fill="hold"/>
                                        <p:tgtEl>
                                          <p:spTgt spid="42"/>
                                        </p:tgtEl>
                                        <p:attrNameLst>
                                          <p:attrName>style.rotation</p:attrName>
                                        </p:attrNameLst>
                                      </p:cBhvr>
                                      <p:tavLst>
                                        <p:tav tm="0">
                                          <p:val>
                                            <p:fltVal val="90"/>
                                          </p:val>
                                        </p:tav>
                                        <p:tav tm="100000">
                                          <p:val>
                                            <p:fltVal val="0"/>
                                          </p:val>
                                        </p:tav>
                                      </p:tavLst>
                                    </p:anim>
                                    <p:animEffect transition="in" filter="fade">
                                      <p:cBhvr>
                                        <p:cTn id="10" dur="500"/>
                                        <p:tgtEl>
                                          <p:spTgt spid="4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500" fill="hold"/>
                                        <p:tgtEl>
                                          <p:spTgt spid="43"/>
                                        </p:tgtEl>
                                        <p:attrNameLst>
                                          <p:attrName>ppt_w</p:attrName>
                                        </p:attrNameLst>
                                      </p:cBhvr>
                                      <p:tavLst>
                                        <p:tav tm="0">
                                          <p:val>
                                            <p:fltVal val="0"/>
                                          </p:val>
                                        </p:tav>
                                        <p:tav tm="100000">
                                          <p:val>
                                            <p:strVal val="#ppt_w"/>
                                          </p:val>
                                        </p:tav>
                                      </p:tavLst>
                                    </p:anim>
                                    <p:anim calcmode="lin" valueType="num">
                                      <p:cBhvr>
                                        <p:cTn id="14" dur="500" fill="hold"/>
                                        <p:tgtEl>
                                          <p:spTgt spid="43"/>
                                        </p:tgtEl>
                                        <p:attrNameLst>
                                          <p:attrName>ppt_h</p:attrName>
                                        </p:attrNameLst>
                                      </p:cBhvr>
                                      <p:tavLst>
                                        <p:tav tm="0">
                                          <p:val>
                                            <p:fltVal val="0"/>
                                          </p:val>
                                        </p:tav>
                                        <p:tav tm="100000">
                                          <p:val>
                                            <p:strVal val="#ppt_h"/>
                                          </p:val>
                                        </p:tav>
                                      </p:tavLst>
                                    </p:anim>
                                    <p:anim calcmode="lin" valueType="num">
                                      <p:cBhvr>
                                        <p:cTn id="15" dur="500" fill="hold"/>
                                        <p:tgtEl>
                                          <p:spTgt spid="43"/>
                                        </p:tgtEl>
                                        <p:attrNameLst>
                                          <p:attrName>style.rotation</p:attrName>
                                        </p:attrNameLst>
                                      </p:cBhvr>
                                      <p:tavLst>
                                        <p:tav tm="0">
                                          <p:val>
                                            <p:fltVal val="90"/>
                                          </p:val>
                                        </p:tav>
                                        <p:tav tm="100000">
                                          <p:val>
                                            <p:fltVal val="0"/>
                                          </p:val>
                                        </p:tav>
                                      </p:tavLst>
                                    </p:anim>
                                    <p:animEffect transition="in" filter="fade">
                                      <p:cBhvr>
                                        <p:cTn id="16" dur="500"/>
                                        <p:tgtEl>
                                          <p:spTgt spid="43"/>
                                        </p:tgtEl>
                                      </p:cBhvr>
                                    </p:animEffect>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par>
                          <p:cTn id="21" fill="hold">
                            <p:stCondLst>
                              <p:cond delay="1000"/>
                            </p:stCondLst>
                            <p:childTnLst>
                              <p:par>
                                <p:cTn id="22" presetID="16" presetClass="entr" presetSubtype="37"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outVertical)">
                                      <p:cBhvr>
                                        <p:cTn id="24" dur="500"/>
                                        <p:tgtEl>
                                          <p:spTgt spid="4"/>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300" fill="hold"/>
                                        <p:tgtEl>
                                          <p:spTgt spid="5"/>
                                        </p:tgtEl>
                                        <p:attrNameLst>
                                          <p:attrName>ppt_w</p:attrName>
                                        </p:attrNameLst>
                                      </p:cBhvr>
                                      <p:tavLst>
                                        <p:tav tm="0">
                                          <p:val>
                                            <p:fltVal val="0"/>
                                          </p:val>
                                        </p:tav>
                                        <p:tav tm="100000">
                                          <p:val>
                                            <p:strVal val="#ppt_w"/>
                                          </p:val>
                                        </p:tav>
                                      </p:tavLst>
                                    </p:anim>
                                    <p:anim calcmode="lin" valueType="num">
                                      <p:cBhvr>
                                        <p:cTn id="29" dur="300" fill="hold"/>
                                        <p:tgtEl>
                                          <p:spTgt spid="5"/>
                                        </p:tgtEl>
                                        <p:attrNameLst>
                                          <p:attrName>ppt_h</p:attrName>
                                        </p:attrNameLst>
                                      </p:cBhvr>
                                      <p:tavLst>
                                        <p:tav tm="0">
                                          <p:val>
                                            <p:fltVal val="0"/>
                                          </p:val>
                                        </p:tav>
                                        <p:tav tm="100000">
                                          <p:val>
                                            <p:strVal val="#ppt_h"/>
                                          </p:val>
                                        </p:tav>
                                      </p:tavLst>
                                    </p:anim>
                                    <p:animEffect transition="in" filter="fade">
                                      <p:cBhvr>
                                        <p:cTn id="30" dur="300"/>
                                        <p:tgtEl>
                                          <p:spTgt spid="5"/>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p:cTn id="38" dur="300" fill="hold"/>
                                        <p:tgtEl>
                                          <p:spTgt spid="44"/>
                                        </p:tgtEl>
                                        <p:attrNameLst>
                                          <p:attrName>ppt_w</p:attrName>
                                        </p:attrNameLst>
                                      </p:cBhvr>
                                      <p:tavLst>
                                        <p:tav tm="0">
                                          <p:val>
                                            <p:fltVal val="0"/>
                                          </p:val>
                                        </p:tav>
                                        <p:tav tm="100000">
                                          <p:val>
                                            <p:strVal val="#ppt_w"/>
                                          </p:val>
                                        </p:tav>
                                      </p:tavLst>
                                    </p:anim>
                                    <p:anim calcmode="lin" valueType="num">
                                      <p:cBhvr>
                                        <p:cTn id="39" dur="300" fill="hold"/>
                                        <p:tgtEl>
                                          <p:spTgt spid="44"/>
                                        </p:tgtEl>
                                        <p:attrNameLst>
                                          <p:attrName>ppt_h</p:attrName>
                                        </p:attrNameLst>
                                      </p:cBhvr>
                                      <p:tavLst>
                                        <p:tav tm="0">
                                          <p:val>
                                            <p:fltVal val="0"/>
                                          </p:val>
                                        </p:tav>
                                        <p:tav tm="100000">
                                          <p:val>
                                            <p:strVal val="#ppt_h"/>
                                          </p:val>
                                        </p:tav>
                                      </p:tavLst>
                                    </p:anim>
                                    <p:animEffect transition="in" filter="fade">
                                      <p:cBhvr>
                                        <p:cTn id="40" dur="300"/>
                                        <p:tgtEl>
                                          <p:spTgt spid="44"/>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wipe(left)">
                                      <p:cBhvr>
                                        <p:cTn id="44" dur="500"/>
                                        <p:tgtEl>
                                          <p:spTgt spid="45"/>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46"/>
                                        </p:tgtEl>
                                        <p:attrNameLst>
                                          <p:attrName>style.visibility</p:attrName>
                                        </p:attrNameLst>
                                      </p:cBhvr>
                                      <p:to>
                                        <p:strVal val="visible"/>
                                      </p:to>
                                    </p:set>
                                    <p:anim calcmode="lin" valueType="num">
                                      <p:cBhvr>
                                        <p:cTn id="48" dur="300" fill="hold"/>
                                        <p:tgtEl>
                                          <p:spTgt spid="46"/>
                                        </p:tgtEl>
                                        <p:attrNameLst>
                                          <p:attrName>ppt_w</p:attrName>
                                        </p:attrNameLst>
                                      </p:cBhvr>
                                      <p:tavLst>
                                        <p:tav tm="0">
                                          <p:val>
                                            <p:fltVal val="0"/>
                                          </p:val>
                                        </p:tav>
                                        <p:tav tm="100000">
                                          <p:val>
                                            <p:strVal val="#ppt_w"/>
                                          </p:val>
                                        </p:tav>
                                      </p:tavLst>
                                    </p:anim>
                                    <p:anim calcmode="lin" valueType="num">
                                      <p:cBhvr>
                                        <p:cTn id="49" dur="300" fill="hold"/>
                                        <p:tgtEl>
                                          <p:spTgt spid="46"/>
                                        </p:tgtEl>
                                        <p:attrNameLst>
                                          <p:attrName>ppt_h</p:attrName>
                                        </p:attrNameLst>
                                      </p:cBhvr>
                                      <p:tavLst>
                                        <p:tav tm="0">
                                          <p:val>
                                            <p:fltVal val="0"/>
                                          </p:val>
                                        </p:tav>
                                        <p:tav tm="100000">
                                          <p:val>
                                            <p:strVal val="#ppt_h"/>
                                          </p:val>
                                        </p:tav>
                                      </p:tavLst>
                                    </p:anim>
                                    <p:animEffect transition="in" filter="fade">
                                      <p:cBhvr>
                                        <p:cTn id="50" dur="300"/>
                                        <p:tgtEl>
                                          <p:spTgt spid="46"/>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wipe(left)">
                                      <p:cBhvr>
                                        <p:cTn id="54" dur="500"/>
                                        <p:tgtEl>
                                          <p:spTgt spid="47"/>
                                        </p:tgtEl>
                                      </p:cBhvr>
                                    </p:animEffect>
                                  </p:childTnLst>
                                </p:cTn>
                              </p:par>
                            </p:childTnLst>
                          </p:cTn>
                        </p:par>
                        <p:par>
                          <p:cTn id="55" fill="hold">
                            <p:stCondLst>
                              <p:cond delay="4500"/>
                            </p:stCondLst>
                            <p:childTnLst>
                              <p:par>
                                <p:cTn id="56" presetID="47" presetClass="entr" presetSubtype="0" fill="hold"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750"/>
                                        <p:tgtEl>
                                          <p:spTgt spid="41"/>
                                        </p:tgtEl>
                                      </p:cBhvr>
                                    </p:animEffect>
                                    <p:anim calcmode="lin" valueType="num">
                                      <p:cBhvr>
                                        <p:cTn id="59" dur="750" fill="hold"/>
                                        <p:tgtEl>
                                          <p:spTgt spid="41"/>
                                        </p:tgtEl>
                                        <p:attrNameLst>
                                          <p:attrName>ppt_x</p:attrName>
                                        </p:attrNameLst>
                                      </p:cBhvr>
                                      <p:tavLst>
                                        <p:tav tm="0">
                                          <p:val>
                                            <p:strVal val="#ppt_x"/>
                                          </p:val>
                                        </p:tav>
                                        <p:tav tm="100000">
                                          <p:val>
                                            <p:strVal val="#ppt_x"/>
                                          </p:val>
                                        </p:tav>
                                      </p:tavLst>
                                    </p:anim>
                                    <p:anim calcmode="lin" valueType="num">
                                      <p:cBhvr>
                                        <p:cTn id="60" dur="75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42" grpId="0" animBg="1"/>
      <p:bldP spid="43" grpId="0" animBg="1"/>
      <p:bldP spid="5" grpId="0" animBg="1"/>
      <p:bldP spid="6" grpId="0"/>
      <p:bldP spid="44" grpId="0" animBg="1"/>
      <p:bldP spid="45" grpId="0"/>
      <p:bldP spid="46" grpId="0" animBg="1"/>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1028778" y="1851282"/>
            <a:ext cx="5069603" cy="655564"/>
          </a:xfrm>
          <a:prstGeom prst="rect">
            <a:avLst/>
          </a:prstGeom>
        </p:spPr>
        <p:txBody>
          <a:bodyPr wrap="square">
            <a:spAutoFit/>
          </a:bodyPr>
          <a:lstStyle/>
          <a:p>
            <a:pPr algn="just" eaLnBrk="1" hangingPunct="1">
              <a:lnSpc>
                <a:spcPct val="120000"/>
              </a:lnSpc>
              <a:spcAft>
                <a:spcPts val="1000"/>
              </a:spcAft>
            </a:pPr>
            <a:r>
              <a:rPr lang="zh-CN" altLang="en-US" sz="1600" b="1" kern="0">
                <a:latin typeface="+mj-ea"/>
                <a:ea typeface="+mj-ea"/>
              </a:rPr>
              <a:t>每年至少召开</a:t>
            </a:r>
            <a:r>
              <a:rPr lang="en-US" altLang="zh-CN" sz="1600" b="1" kern="0">
                <a:latin typeface="+mj-ea"/>
                <a:ea typeface="+mj-ea"/>
              </a:rPr>
              <a:t>1</a:t>
            </a:r>
            <a:r>
              <a:rPr lang="zh-CN" altLang="en-US" sz="1600" b="1" kern="0">
                <a:latin typeface="+mj-ea"/>
                <a:ea typeface="+mj-ea"/>
              </a:rPr>
              <a:t>次</a:t>
            </a:r>
            <a:r>
              <a:rPr lang="zh-CN" altLang="en-US" sz="1600" kern="0">
                <a:latin typeface="仿宋_GB2312" panose="02010609030101010101" pitchFamily="49" charset="-122"/>
                <a:ea typeface="微软雅黑" panose="020B0503020204020204" pitchFamily="34" charset="-122"/>
              </a:rPr>
              <a:t>，一般以党支部党员大会、党支部委员会会议或者党小组会形式召开。</a:t>
            </a:r>
          </a:p>
        </p:txBody>
      </p:sp>
      <p:sp>
        <p:nvSpPr>
          <p:cNvPr id="3" name="矩形 2"/>
          <p:cNvSpPr/>
          <p:nvPr/>
        </p:nvSpPr>
        <p:spPr>
          <a:xfrm>
            <a:off x="1001063" y="2500312"/>
            <a:ext cx="5069603" cy="951030"/>
          </a:xfrm>
          <a:prstGeom prst="rect">
            <a:avLst/>
          </a:prstGeom>
        </p:spPr>
        <p:txBody>
          <a:bodyPr wrap="square">
            <a:spAutoFit/>
          </a:bodyPr>
          <a:lstStyle/>
          <a:p>
            <a:pPr marL="285750" indent="-285750" algn="just" eaLnBrk="1" hangingPunct="1">
              <a:lnSpc>
                <a:spcPct val="120000"/>
              </a:lnSpc>
              <a:spcAft>
                <a:spcPts val="0"/>
              </a:spcAft>
              <a:buFont typeface="Wingdings" panose="05000000000000000000" pitchFamily="2" charset="2"/>
              <a:buChar char="n"/>
            </a:pPr>
            <a:r>
              <a:rPr lang="zh-CN" altLang="zh-CN" sz="1600" kern="0">
                <a:latin typeface="仿宋_GB2312" panose="02010609030101010101" pitchFamily="49" charset="-122"/>
                <a:ea typeface="微软雅黑" panose="020B0503020204020204" pitchFamily="34" charset="-122"/>
              </a:rPr>
              <a:t>会前认真学习，谈心谈话，听取意见；</a:t>
            </a:r>
            <a:endParaRPr lang="en-US" altLang="zh-CN" sz="1600" kern="0">
              <a:latin typeface="仿宋_GB2312" panose="02010609030101010101" pitchFamily="49" charset="-122"/>
              <a:ea typeface="微软雅黑" panose="020B0503020204020204" pitchFamily="34" charset="-122"/>
            </a:endParaRPr>
          </a:p>
          <a:p>
            <a:pPr marL="285750" indent="-285750" algn="just" eaLnBrk="1" hangingPunct="1">
              <a:lnSpc>
                <a:spcPct val="120000"/>
              </a:lnSpc>
              <a:spcAft>
                <a:spcPts val="0"/>
              </a:spcAft>
              <a:buFont typeface="Wingdings" panose="05000000000000000000" pitchFamily="2" charset="2"/>
              <a:buChar char="n"/>
            </a:pPr>
            <a:r>
              <a:rPr lang="zh-CN" altLang="zh-CN" sz="1600" kern="0">
                <a:latin typeface="仿宋_GB2312" panose="02010609030101010101" pitchFamily="49" charset="-122"/>
                <a:ea typeface="微软雅黑" panose="020B0503020204020204" pitchFamily="34" charset="-122"/>
              </a:rPr>
              <a:t>会上查摆问题，开展批评和自我批评；</a:t>
            </a:r>
            <a:endParaRPr lang="en-US" altLang="zh-CN" sz="1600" kern="0">
              <a:latin typeface="仿宋_GB2312" panose="02010609030101010101" pitchFamily="49" charset="-122"/>
              <a:ea typeface="微软雅黑" panose="020B0503020204020204" pitchFamily="34" charset="-122"/>
            </a:endParaRPr>
          </a:p>
          <a:p>
            <a:pPr marL="285750" indent="-285750" algn="just" eaLnBrk="1" hangingPunct="1">
              <a:lnSpc>
                <a:spcPct val="120000"/>
              </a:lnSpc>
              <a:spcAft>
                <a:spcPts val="0"/>
              </a:spcAft>
              <a:buFont typeface="Wingdings" panose="05000000000000000000" pitchFamily="2" charset="2"/>
              <a:buChar char="n"/>
            </a:pPr>
            <a:r>
              <a:rPr lang="zh-CN" altLang="zh-CN" sz="1600" kern="0">
                <a:latin typeface="仿宋_GB2312" panose="02010609030101010101" pitchFamily="49" charset="-122"/>
                <a:ea typeface="微软雅黑" panose="020B0503020204020204" pitchFamily="34" charset="-122"/>
              </a:rPr>
              <a:t>会后制定整改措施，逐一整改落实。</a:t>
            </a:r>
          </a:p>
        </p:txBody>
      </p:sp>
      <p:sp>
        <p:nvSpPr>
          <p:cNvPr id="41" name="矩形: 圆角 40"/>
          <p:cNvSpPr/>
          <p:nvPr/>
        </p:nvSpPr>
        <p:spPr bwMode="auto">
          <a:xfrm>
            <a:off x="1110748" y="4102693"/>
            <a:ext cx="2138881" cy="446216"/>
          </a:xfrm>
          <a:prstGeom prst="roundRect">
            <a:avLst>
              <a:gd name="adj" fmla="val 3365"/>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2000">
                <a:solidFill>
                  <a:schemeClr val="accent4"/>
                </a:solidFill>
                <a:latin typeface="+mj-ea"/>
                <a:ea typeface="+mj-ea"/>
                <a:cs typeface="+mn-ea"/>
              </a:rPr>
              <a:t>民主评议党员</a:t>
            </a:r>
          </a:p>
        </p:txBody>
      </p:sp>
      <p:sp>
        <p:nvSpPr>
          <p:cNvPr id="42" name="矩形 41"/>
          <p:cNvSpPr/>
          <p:nvPr/>
        </p:nvSpPr>
        <p:spPr>
          <a:xfrm>
            <a:off x="1028778" y="4630887"/>
            <a:ext cx="5069603" cy="655564"/>
          </a:xfrm>
          <a:prstGeom prst="rect">
            <a:avLst/>
          </a:prstGeom>
        </p:spPr>
        <p:txBody>
          <a:bodyPr wrap="square">
            <a:spAutoFit/>
          </a:bodyPr>
          <a:lstStyle/>
          <a:p>
            <a:pPr algn="just" eaLnBrk="1" hangingPunct="1">
              <a:lnSpc>
                <a:spcPct val="120000"/>
              </a:lnSpc>
              <a:spcAft>
                <a:spcPts val="1000"/>
              </a:spcAft>
            </a:pPr>
            <a:r>
              <a:rPr lang="zh-CN" altLang="en-US" sz="1600" b="1" kern="0">
                <a:latin typeface="+mj-ea"/>
                <a:ea typeface="+mj-ea"/>
              </a:rPr>
              <a:t>每年至少召开</a:t>
            </a:r>
            <a:r>
              <a:rPr lang="en-US" altLang="zh-CN" sz="1600" b="1" kern="0">
                <a:latin typeface="+mj-ea"/>
                <a:ea typeface="+mj-ea"/>
              </a:rPr>
              <a:t>1</a:t>
            </a:r>
            <a:r>
              <a:rPr lang="zh-CN" altLang="en-US" sz="1600" b="1" kern="0">
                <a:latin typeface="+mj-ea"/>
                <a:ea typeface="+mj-ea"/>
              </a:rPr>
              <a:t>次</a:t>
            </a:r>
            <a:r>
              <a:rPr lang="zh-CN" altLang="en-US" sz="1600" kern="0">
                <a:latin typeface="仿宋_GB2312" panose="02010609030101010101" pitchFamily="49" charset="-122"/>
                <a:ea typeface="微软雅黑" panose="020B0503020204020204" pitchFamily="34" charset="-122"/>
              </a:rPr>
              <a:t>，组织党员对照合格党员标准、对照入党誓词，联系个人实际进行党性分析。</a:t>
            </a:r>
          </a:p>
        </p:txBody>
      </p:sp>
      <p:sp>
        <p:nvSpPr>
          <p:cNvPr id="4" name="矩形 3"/>
          <p:cNvSpPr/>
          <p:nvPr/>
        </p:nvSpPr>
        <p:spPr>
          <a:xfrm>
            <a:off x="1064680" y="5437718"/>
            <a:ext cx="5033701" cy="584775"/>
          </a:xfrm>
          <a:prstGeom prst="rect">
            <a:avLst/>
          </a:prstGeom>
        </p:spPr>
        <p:txBody>
          <a:bodyPr wrap="square">
            <a:spAutoFit/>
          </a:bodyPr>
          <a:lstStyle/>
          <a:p>
            <a:pPr algn="just"/>
            <a:r>
              <a:rPr lang="zh-CN" altLang="zh-CN" sz="1600" kern="0">
                <a:latin typeface="仿宋_GB2312" panose="02010609030101010101" pitchFamily="49" charset="-122"/>
                <a:ea typeface="微软雅黑" panose="020B0503020204020204" pitchFamily="34" charset="-122"/>
              </a:rPr>
              <a:t>按照</a:t>
            </a:r>
            <a:r>
              <a:rPr lang="zh-CN" altLang="zh-CN" sz="1600" b="1" kern="0">
                <a:latin typeface="仿宋_GB2312" panose="02010609030101010101" pitchFamily="49" charset="-122"/>
                <a:ea typeface="微软雅黑" panose="020B0503020204020204" pitchFamily="34" charset="-122"/>
              </a:rPr>
              <a:t>个人自评、党员互评、民主测评</a:t>
            </a:r>
            <a:r>
              <a:rPr lang="zh-CN" altLang="zh-CN" sz="1600" kern="0">
                <a:latin typeface="仿宋_GB2312" panose="02010609030101010101" pitchFamily="49" charset="-122"/>
                <a:ea typeface="微软雅黑" panose="020B0503020204020204" pitchFamily="34" charset="-122"/>
              </a:rPr>
              <a:t>的程序，组织党员进行评议</a:t>
            </a:r>
            <a:r>
              <a:rPr lang="zh-CN" altLang="en-US" sz="1600" kern="0">
                <a:latin typeface="仿宋_GB2312" panose="02010609030101010101" pitchFamily="49" charset="-122"/>
                <a:ea typeface="微软雅黑" panose="020B0503020204020204" pitchFamily="34" charset="-122"/>
              </a:rPr>
              <a:t>，</a:t>
            </a:r>
            <a:r>
              <a:rPr lang="zh-CN" altLang="zh-CN" sz="1600" kern="0">
                <a:latin typeface="仿宋_GB2312" panose="02010609030101010101" pitchFamily="49" charset="-122"/>
                <a:ea typeface="微软雅黑" panose="020B0503020204020204" pitchFamily="34" charset="-122"/>
              </a:rPr>
              <a:t>可以结合组织生活会一并进行。</a:t>
            </a:r>
          </a:p>
        </p:txBody>
      </p:sp>
      <p:pic>
        <p:nvPicPr>
          <p:cNvPr id="43" name="图片 42"/>
          <p:cNvPicPr>
            <a:picLocks noChangeAspect="1"/>
          </p:cNvPicPr>
          <p:nvPr/>
        </p:nvPicPr>
        <p:blipFill rotWithShape="1">
          <a:blip r:embed="rId3"/>
          <a:srcRect l="9176" r="6841"/>
          <a:stretch>
            <a:fillRect/>
          </a:stretch>
        </p:blipFill>
        <p:spPr>
          <a:xfrm>
            <a:off x="6290139" y="1320767"/>
            <a:ext cx="5906624" cy="4700720"/>
          </a:xfrm>
          <a:prstGeom prst="rect">
            <a:avLst/>
          </a:prstGeom>
        </p:spPr>
      </p:pic>
      <p:sp>
        <p:nvSpPr>
          <p:cNvPr id="2" name="TextBox 42"/>
          <p:cNvSpPr txBox="1"/>
          <p:nvPr/>
        </p:nvSpPr>
        <p:spPr>
          <a:xfrm>
            <a:off x="1179593" y="299049"/>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第五章：组织生活</a:t>
            </a:r>
          </a:p>
        </p:txBody>
      </p:sp>
    </p:spTree>
  </p:cSld>
  <p:clrMapOvr>
    <a:masterClrMapping/>
  </p:clrMapOvr>
  <mc:AlternateContent xmlns:mc="http://schemas.openxmlformats.org/markup-compatibility/2006" xmlns:p14="http://schemas.microsoft.com/office/powerpoint/2010/main">
    <mc:Choice Requires="p14">
      <p:transition p14:dur="0" advClick="0" advTm="4064"/>
    </mc:Choice>
    <mc:Fallback xmlns="">
      <p:transition advClick="0" advTm="40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300" fill="hold"/>
                                        <p:tgtEl>
                                          <p:spTgt spid="41"/>
                                        </p:tgtEl>
                                        <p:attrNameLst>
                                          <p:attrName>ppt_w</p:attrName>
                                        </p:attrNameLst>
                                      </p:cBhvr>
                                      <p:tavLst>
                                        <p:tav tm="0">
                                          <p:val>
                                            <p:fltVal val="0"/>
                                          </p:val>
                                        </p:tav>
                                        <p:tav tm="100000">
                                          <p:val>
                                            <p:strVal val="#ppt_w"/>
                                          </p:val>
                                        </p:tav>
                                      </p:tavLst>
                                    </p:anim>
                                    <p:anim calcmode="lin" valueType="num">
                                      <p:cBhvr>
                                        <p:cTn id="18" dur="300" fill="hold"/>
                                        <p:tgtEl>
                                          <p:spTgt spid="41"/>
                                        </p:tgtEl>
                                        <p:attrNameLst>
                                          <p:attrName>ppt_h</p:attrName>
                                        </p:attrNameLst>
                                      </p:cBhvr>
                                      <p:tavLst>
                                        <p:tav tm="0">
                                          <p:val>
                                            <p:fltVal val="0"/>
                                          </p:val>
                                        </p:tav>
                                        <p:tav tm="100000">
                                          <p:val>
                                            <p:strVal val="#ppt_h"/>
                                          </p:val>
                                        </p:tav>
                                      </p:tavLst>
                                    </p:anim>
                                    <p:animEffect transition="in" filter="fade">
                                      <p:cBhvr>
                                        <p:cTn id="19" dur="300"/>
                                        <p:tgtEl>
                                          <p:spTgt spid="4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anim calcmode="lin" valueType="num">
                                      <p:cBhvr>
                                        <p:cTn id="24" dur="500" fill="hold"/>
                                        <p:tgtEl>
                                          <p:spTgt spid="42"/>
                                        </p:tgtEl>
                                        <p:attrNameLst>
                                          <p:attrName>ppt_x</p:attrName>
                                        </p:attrNameLst>
                                      </p:cBhvr>
                                      <p:tavLst>
                                        <p:tav tm="0">
                                          <p:val>
                                            <p:strVal val="#ppt_x"/>
                                          </p:val>
                                        </p:tav>
                                        <p:tav tm="100000">
                                          <p:val>
                                            <p:strVal val="#ppt_x"/>
                                          </p:val>
                                        </p:tav>
                                      </p:tavLst>
                                    </p:anim>
                                    <p:anim calcmode="lin" valueType="num">
                                      <p:cBhvr>
                                        <p:cTn id="25" dur="500" fill="hold"/>
                                        <p:tgtEl>
                                          <p:spTgt spid="4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anim calcmode="lin" valueType="num">
                                      <p:cBhvr>
                                        <p:cTn id="29" dur="500" fill="hold"/>
                                        <p:tgtEl>
                                          <p:spTgt spid="4"/>
                                        </p:tgtEl>
                                        <p:attrNameLst>
                                          <p:attrName>ppt_x</p:attrName>
                                        </p:attrNameLst>
                                      </p:cBhvr>
                                      <p:tavLst>
                                        <p:tav tm="0">
                                          <p:val>
                                            <p:strVal val="#ppt_x"/>
                                          </p:val>
                                        </p:tav>
                                        <p:tav tm="100000">
                                          <p:val>
                                            <p:strVal val="#ppt_x"/>
                                          </p:val>
                                        </p:tav>
                                      </p:tavLst>
                                    </p:anim>
                                    <p:anim calcmode="lin" valueType="num">
                                      <p:cBhvr>
                                        <p:cTn id="30" dur="500" fill="hold"/>
                                        <p:tgtEl>
                                          <p:spTgt spid="4"/>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p:cTn id="34" dur="500" fill="hold"/>
                                        <p:tgtEl>
                                          <p:spTgt spid="43"/>
                                        </p:tgtEl>
                                        <p:attrNameLst>
                                          <p:attrName>ppt_w</p:attrName>
                                        </p:attrNameLst>
                                      </p:cBhvr>
                                      <p:tavLst>
                                        <p:tav tm="0">
                                          <p:val>
                                            <p:fltVal val="0"/>
                                          </p:val>
                                        </p:tav>
                                        <p:tav tm="100000">
                                          <p:val>
                                            <p:strVal val="#ppt_w"/>
                                          </p:val>
                                        </p:tav>
                                      </p:tavLst>
                                    </p:anim>
                                    <p:anim calcmode="lin" valueType="num">
                                      <p:cBhvr>
                                        <p:cTn id="35" dur="500" fill="hold"/>
                                        <p:tgtEl>
                                          <p:spTgt spid="43"/>
                                        </p:tgtEl>
                                        <p:attrNameLst>
                                          <p:attrName>ppt_h</p:attrName>
                                        </p:attrNameLst>
                                      </p:cBhvr>
                                      <p:tavLst>
                                        <p:tav tm="0">
                                          <p:val>
                                            <p:fltVal val="0"/>
                                          </p:val>
                                        </p:tav>
                                        <p:tav tm="100000">
                                          <p:val>
                                            <p:strVal val="#ppt_h"/>
                                          </p:val>
                                        </p:tav>
                                      </p:tavLst>
                                    </p:anim>
                                    <p:animEffect transition="in" filter="fade">
                                      <p:cBhvr>
                                        <p:cTn id="3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p:bldP spid="41" grpId="0" animBg="1"/>
      <p:bldP spid="42"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1201837" y="3944679"/>
            <a:ext cx="10291958" cy="1254642"/>
          </a:xfrm>
          <a:prstGeom prst="rect">
            <a:avLst/>
          </a:prstGeom>
          <a:solidFill>
            <a:schemeClr val="bg1"/>
          </a:solidFill>
          <a:ln w="9525" cap="flat" cmpd="sng" algn="ctr">
            <a:solidFill>
              <a:schemeClr val="accent5">
                <a:lumMod val="40000"/>
                <a:lumOff val="6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9" name="矩形 38"/>
          <p:cNvSpPr/>
          <p:nvPr/>
        </p:nvSpPr>
        <p:spPr>
          <a:xfrm>
            <a:off x="1440253" y="5294221"/>
            <a:ext cx="9843389" cy="1154162"/>
          </a:xfrm>
          <a:prstGeom prst="rect">
            <a:avLst/>
          </a:prstGeom>
        </p:spPr>
        <p:txBody>
          <a:bodyPr wrap="square">
            <a:spAutoFit/>
          </a:bodyPr>
          <a:lstStyle/>
          <a:p>
            <a:pPr marL="285750" indent="-285750" algn="just" eaLnBrk="1" hangingPunct="1">
              <a:lnSpc>
                <a:spcPct val="150000"/>
              </a:lnSpc>
              <a:spcAft>
                <a:spcPts val="0"/>
              </a:spcAft>
              <a:buFont typeface="Wingdings" panose="05000000000000000000" pitchFamily="2" charset="2"/>
              <a:buChar char="l"/>
            </a:pPr>
            <a:r>
              <a:rPr lang="zh-CN" altLang="zh-CN" sz="1600" kern="0">
                <a:latin typeface="仿宋_GB2312" panose="02010609030101010101" pitchFamily="49" charset="-122"/>
                <a:ea typeface="微软雅黑" panose="020B0503020204020204" pitchFamily="34" charset="-122"/>
              </a:rPr>
              <a:t>党支部应当注重分析党员思想状况和心理状态。</a:t>
            </a:r>
            <a:endParaRPr lang="en-US" altLang="zh-CN" sz="1600" kern="0">
              <a:latin typeface="仿宋_GB2312" panose="02010609030101010101" pitchFamily="49" charset="-122"/>
              <a:ea typeface="微软雅黑" panose="020B0503020204020204" pitchFamily="34" charset="-122"/>
            </a:endParaRPr>
          </a:p>
          <a:p>
            <a:pPr marL="285750" indent="-285750" algn="just" eaLnBrk="1" hangingPunct="1">
              <a:lnSpc>
                <a:spcPct val="150000"/>
              </a:lnSpc>
              <a:spcAft>
                <a:spcPts val="0"/>
              </a:spcAft>
              <a:buFont typeface="Wingdings" panose="05000000000000000000" pitchFamily="2" charset="2"/>
              <a:buChar char="l"/>
            </a:pPr>
            <a:r>
              <a:rPr lang="zh-CN" altLang="zh-CN" sz="1600" kern="0">
                <a:latin typeface="仿宋_GB2312" panose="02010609030101010101" pitchFamily="49" charset="-122"/>
                <a:ea typeface="微软雅黑" panose="020B0503020204020204" pitchFamily="34" charset="-122"/>
              </a:rPr>
              <a:t>对家庭发生重大变故和出现重大困难、身心健康存在突出问题等情况的党员，应当帮助</a:t>
            </a:r>
            <a:r>
              <a:rPr lang="zh-CN" altLang="zh-CN" sz="1600" b="1" kern="0">
                <a:latin typeface="仿宋_GB2312" panose="02010609030101010101" pitchFamily="49" charset="-122"/>
                <a:ea typeface="微软雅黑" panose="020B0503020204020204" pitchFamily="34" charset="-122"/>
              </a:rPr>
              <a:t>做好心理疏导</a:t>
            </a:r>
            <a:r>
              <a:rPr lang="zh-CN" altLang="zh-CN" sz="1600" kern="0">
                <a:latin typeface="仿宋_GB2312" panose="02010609030101010101" pitchFamily="49" charset="-122"/>
                <a:ea typeface="微软雅黑" panose="020B0503020204020204" pitchFamily="34" charset="-122"/>
              </a:rPr>
              <a:t>；</a:t>
            </a:r>
            <a:endParaRPr lang="en-US" altLang="zh-CN" sz="1600" kern="0">
              <a:latin typeface="仿宋_GB2312" panose="02010609030101010101" pitchFamily="49" charset="-122"/>
              <a:ea typeface="微软雅黑" panose="020B0503020204020204" pitchFamily="34" charset="-122"/>
            </a:endParaRPr>
          </a:p>
          <a:p>
            <a:pPr marL="285750" indent="-285750" algn="just" eaLnBrk="1" hangingPunct="1">
              <a:lnSpc>
                <a:spcPct val="150000"/>
              </a:lnSpc>
              <a:spcAft>
                <a:spcPts val="0"/>
              </a:spcAft>
              <a:buFont typeface="Wingdings" panose="05000000000000000000" pitchFamily="2" charset="2"/>
              <a:buChar char="l"/>
            </a:pPr>
            <a:r>
              <a:rPr lang="zh-CN" altLang="zh-CN" sz="1600" kern="0">
                <a:latin typeface="仿宋_GB2312" panose="02010609030101010101" pitchFamily="49" charset="-122"/>
                <a:ea typeface="微软雅黑" panose="020B0503020204020204" pitchFamily="34" charset="-122"/>
              </a:rPr>
              <a:t>对受到处分处置以及有不良反映的党员，党支部书记应当有针对性地</a:t>
            </a:r>
            <a:r>
              <a:rPr lang="zh-CN" altLang="zh-CN" sz="1600" b="1" kern="0">
                <a:latin typeface="仿宋_GB2312" panose="02010609030101010101" pitchFamily="49" charset="-122"/>
                <a:ea typeface="微软雅黑" panose="020B0503020204020204" pitchFamily="34" charset="-122"/>
              </a:rPr>
              <a:t>做好思想政治工作</a:t>
            </a:r>
            <a:r>
              <a:rPr lang="zh-CN" altLang="zh-CN" sz="1600" kern="0">
                <a:latin typeface="仿宋_GB2312" panose="02010609030101010101" pitchFamily="49" charset="-122"/>
                <a:ea typeface="微软雅黑" panose="020B0503020204020204" pitchFamily="34" charset="-122"/>
              </a:rPr>
              <a:t>。</a:t>
            </a:r>
          </a:p>
        </p:txBody>
      </p:sp>
      <p:sp>
        <p:nvSpPr>
          <p:cNvPr id="40" name="矩形: 圆角 39"/>
          <p:cNvSpPr/>
          <p:nvPr/>
        </p:nvSpPr>
        <p:spPr bwMode="auto">
          <a:xfrm>
            <a:off x="4008474" y="3678865"/>
            <a:ext cx="4189228" cy="529000"/>
          </a:xfrm>
          <a:prstGeom prst="roundRect">
            <a:avLst>
              <a:gd name="adj" fmla="val 3365"/>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2000">
                <a:solidFill>
                  <a:schemeClr val="accent4"/>
                </a:solidFill>
                <a:latin typeface="+mj-ea"/>
                <a:ea typeface="+mj-ea"/>
                <a:cs typeface="+mn-ea"/>
              </a:rPr>
              <a:t>谈心谈话</a:t>
            </a:r>
          </a:p>
        </p:txBody>
      </p:sp>
      <p:sp>
        <p:nvSpPr>
          <p:cNvPr id="2" name="矩形 1"/>
          <p:cNvSpPr/>
          <p:nvPr/>
        </p:nvSpPr>
        <p:spPr>
          <a:xfrm>
            <a:off x="1455967" y="4290960"/>
            <a:ext cx="9567893" cy="396583"/>
          </a:xfrm>
          <a:prstGeom prst="rect">
            <a:avLst/>
          </a:prstGeom>
        </p:spPr>
        <p:txBody>
          <a:bodyPr wrap="square">
            <a:spAutoFit/>
          </a:bodyPr>
          <a:lstStyle/>
          <a:p>
            <a:pPr algn="ctr">
              <a:lnSpc>
                <a:spcPct val="120000"/>
              </a:lnSpc>
            </a:pPr>
            <a:r>
              <a:rPr lang="zh-CN" altLang="en-US" kern="0">
                <a:latin typeface="+mj-ea"/>
                <a:ea typeface="+mj-ea"/>
              </a:rPr>
              <a:t>党支部委员之间、党支部委员和党员之间、党员和党员之间，每年谈心谈话一般</a:t>
            </a:r>
            <a:r>
              <a:rPr lang="zh-CN" altLang="en-US" b="1" kern="0">
                <a:latin typeface="+mj-ea"/>
                <a:ea typeface="+mj-ea"/>
              </a:rPr>
              <a:t>不少于</a:t>
            </a:r>
            <a:r>
              <a:rPr lang="en-US" altLang="zh-CN" b="1" kern="0">
                <a:latin typeface="+mj-ea"/>
                <a:ea typeface="+mj-ea"/>
              </a:rPr>
              <a:t>1</a:t>
            </a:r>
            <a:r>
              <a:rPr lang="zh-CN" altLang="en-US" b="1" kern="0">
                <a:latin typeface="+mj-ea"/>
                <a:ea typeface="+mj-ea"/>
              </a:rPr>
              <a:t>次</a:t>
            </a:r>
            <a:r>
              <a:rPr lang="zh-CN" altLang="en-US" kern="0">
                <a:latin typeface="+mj-ea"/>
                <a:ea typeface="+mj-ea"/>
              </a:rPr>
              <a:t>。</a:t>
            </a:r>
            <a:endParaRPr lang="zh-CN" altLang="en-US">
              <a:latin typeface="+mj-ea"/>
              <a:ea typeface="+mj-ea"/>
            </a:endParaRPr>
          </a:p>
        </p:txBody>
      </p:sp>
      <p:grpSp>
        <p:nvGrpSpPr>
          <p:cNvPr id="41" name="组合 40"/>
          <p:cNvGrpSpPr/>
          <p:nvPr/>
        </p:nvGrpSpPr>
        <p:grpSpPr>
          <a:xfrm>
            <a:off x="3927173" y="1157371"/>
            <a:ext cx="4485590" cy="2367690"/>
            <a:chOff x="477517" y="2308467"/>
            <a:chExt cx="2201023" cy="1161796"/>
          </a:xfrm>
          <a:solidFill>
            <a:schemeClr val="tx1"/>
          </a:solidFill>
        </p:grpSpPr>
        <p:sp>
          <p:nvSpPr>
            <p:cNvPr id="42" name="Freeform 134"/>
            <p:cNvSpPr/>
            <p:nvPr/>
          </p:nvSpPr>
          <p:spPr bwMode="auto">
            <a:xfrm>
              <a:off x="738302" y="2595331"/>
              <a:ext cx="200804" cy="200804"/>
            </a:xfrm>
            <a:custGeom>
              <a:avLst/>
              <a:gdLst>
                <a:gd name="T0" fmla="*/ 0 w 180"/>
                <a:gd name="T1" fmla="*/ 90 h 180"/>
                <a:gd name="T2" fmla="*/ 90 w 180"/>
                <a:gd name="T3" fmla="*/ 180 h 180"/>
                <a:gd name="T4" fmla="*/ 180 w 180"/>
                <a:gd name="T5" fmla="*/ 91 h 180"/>
                <a:gd name="T6" fmla="*/ 91 w 180"/>
                <a:gd name="T7" fmla="*/ 0 h 180"/>
                <a:gd name="T8" fmla="*/ 0 w 180"/>
                <a:gd name="T9" fmla="*/ 90 h 180"/>
              </a:gdLst>
              <a:ahLst/>
              <a:cxnLst>
                <a:cxn ang="0">
                  <a:pos x="T0" y="T1"/>
                </a:cxn>
                <a:cxn ang="0">
                  <a:pos x="T2" y="T3"/>
                </a:cxn>
                <a:cxn ang="0">
                  <a:pos x="T4" y="T5"/>
                </a:cxn>
                <a:cxn ang="0">
                  <a:pos x="T6" y="T7"/>
                </a:cxn>
                <a:cxn ang="0">
                  <a:pos x="T8" y="T9"/>
                </a:cxn>
              </a:cxnLst>
              <a:rect l="0" t="0" r="r" b="b"/>
              <a:pathLst>
                <a:path w="180" h="180">
                  <a:moveTo>
                    <a:pt x="0" y="90"/>
                  </a:moveTo>
                  <a:cubicBezTo>
                    <a:pt x="0" y="139"/>
                    <a:pt x="40" y="180"/>
                    <a:pt x="90" y="180"/>
                  </a:cubicBezTo>
                  <a:cubicBezTo>
                    <a:pt x="139" y="180"/>
                    <a:pt x="180" y="140"/>
                    <a:pt x="180" y="91"/>
                  </a:cubicBezTo>
                  <a:cubicBezTo>
                    <a:pt x="180" y="41"/>
                    <a:pt x="140" y="1"/>
                    <a:pt x="91" y="0"/>
                  </a:cubicBezTo>
                  <a:cubicBezTo>
                    <a:pt x="41" y="0"/>
                    <a:pt x="0" y="40"/>
                    <a:pt x="0"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35"/>
            <p:cNvSpPr/>
            <p:nvPr/>
          </p:nvSpPr>
          <p:spPr bwMode="auto">
            <a:xfrm>
              <a:off x="747429" y="2810478"/>
              <a:ext cx="186462" cy="249050"/>
            </a:xfrm>
            <a:custGeom>
              <a:avLst/>
              <a:gdLst>
                <a:gd name="T0" fmla="*/ 72 w 167"/>
                <a:gd name="T1" fmla="*/ 181 h 223"/>
                <a:gd name="T2" fmla="*/ 39 w 167"/>
                <a:gd name="T3" fmla="*/ 88 h 223"/>
                <a:gd name="T4" fmla="*/ 39 w 167"/>
                <a:gd name="T5" fmla="*/ 88 h 223"/>
                <a:gd name="T6" fmla="*/ 50 w 167"/>
                <a:gd name="T7" fmla="*/ 59 h 223"/>
                <a:gd name="T8" fmla="*/ 78 w 167"/>
                <a:gd name="T9" fmla="*/ 46 h 223"/>
                <a:gd name="T10" fmla="*/ 79 w 167"/>
                <a:gd name="T11" fmla="*/ 46 h 223"/>
                <a:gd name="T12" fmla="*/ 119 w 167"/>
                <a:gd name="T13" fmla="*/ 84 h 223"/>
                <a:gd name="T14" fmla="*/ 119 w 167"/>
                <a:gd name="T15" fmla="*/ 85 h 223"/>
                <a:gd name="T16" fmla="*/ 120 w 167"/>
                <a:gd name="T17" fmla="*/ 92 h 223"/>
                <a:gd name="T18" fmla="*/ 128 w 167"/>
                <a:gd name="T19" fmla="*/ 116 h 223"/>
                <a:gd name="T20" fmla="*/ 167 w 167"/>
                <a:gd name="T21" fmla="*/ 166 h 223"/>
                <a:gd name="T22" fmla="*/ 146 w 167"/>
                <a:gd name="T23" fmla="*/ 78 h 223"/>
                <a:gd name="T24" fmla="*/ 73 w 167"/>
                <a:gd name="T25" fmla="*/ 6 h 223"/>
                <a:gd name="T26" fmla="*/ 6 w 167"/>
                <a:gd name="T27" fmla="*/ 111 h 223"/>
                <a:gd name="T28" fmla="*/ 27 w 167"/>
                <a:gd name="T29" fmla="*/ 223 h 223"/>
                <a:gd name="T30" fmla="*/ 110 w 167"/>
                <a:gd name="T31" fmla="*/ 223 h 223"/>
                <a:gd name="T32" fmla="*/ 72 w 167"/>
                <a:gd name="T33" fmla="*/ 181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223">
                  <a:moveTo>
                    <a:pt x="72" y="181"/>
                  </a:moveTo>
                  <a:cubicBezTo>
                    <a:pt x="45" y="140"/>
                    <a:pt x="40" y="102"/>
                    <a:pt x="39" y="88"/>
                  </a:cubicBezTo>
                  <a:cubicBezTo>
                    <a:pt x="39" y="88"/>
                    <a:pt x="39" y="88"/>
                    <a:pt x="39" y="88"/>
                  </a:cubicBezTo>
                  <a:cubicBezTo>
                    <a:pt x="39" y="77"/>
                    <a:pt x="43" y="66"/>
                    <a:pt x="50" y="59"/>
                  </a:cubicBezTo>
                  <a:cubicBezTo>
                    <a:pt x="57" y="51"/>
                    <a:pt x="67" y="46"/>
                    <a:pt x="78" y="46"/>
                  </a:cubicBezTo>
                  <a:cubicBezTo>
                    <a:pt x="78" y="46"/>
                    <a:pt x="79" y="46"/>
                    <a:pt x="79" y="46"/>
                  </a:cubicBezTo>
                  <a:cubicBezTo>
                    <a:pt x="101" y="46"/>
                    <a:pt x="118" y="63"/>
                    <a:pt x="119" y="84"/>
                  </a:cubicBezTo>
                  <a:cubicBezTo>
                    <a:pt x="119" y="84"/>
                    <a:pt x="119" y="85"/>
                    <a:pt x="119" y="85"/>
                  </a:cubicBezTo>
                  <a:cubicBezTo>
                    <a:pt x="119" y="87"/>
                    <a:pt x="120" y="89"/>
                    <a:pt x="120" y="92"/>
                  </a:cubicBezTo>
                  <a:cubicBezTo>
                    <a:pt x="121" y="97"/>
                    <a:pt x="123" y="106"/>
                    <a:pt x="128" y="116"/>
                  </a:cubicBezTo>
                  <a:cubicBezTo>
                    <a:pt x="136" y="137"/>
                    <a:pt x="149" y="153"/>
                    <a:pt x="167" y="166"/>
                  </a:cubicBezTo>
                  <a:cubicBezTo>
                    <a:pt x="158" y="134"/>
                    <a:pt x="152" y="104"/>
                    <a:pt x="146" y="78"/>
                  </a:cubicBezTo>
                  <a:cubicBezTo>
                    <a:pt x="140" y="37"/>
                    <a:pt x="107" y="0"/>
                    <a:pt x="73" y="6"/>
                  </a:cubicBezTo>
                  <a:cubicBezTo>
                    <a:pt x="38" y="12"/>
                    <a:pt x="0" y="49"/>
                    <a:pt x="6" y="111"/>
                  </a:cubicBezTo>
                  <a:cubicBezTo>
                    <a:pt x="10" y="154"/>
                    <a:pt x="16" y="189"/>
                    <a:pt x="27" y="223"/>
                  </a:cubicBezTo>
                  <a:cubicBezTo>
                    <a:pt x="110" y="223"/>
                    <a:pt x="110" y="223"/>
                    <a:pt x="110" y="223"/>
                  </a:cubicBezTo>
                  <a:cubicBezTo>
                    <a:pt x="95" y="210"/>
                    <a:pt x="82" y="196"/>
                    <a:pt x="72" y="1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36"/>
            <p:cNvSpPr/>
            <p:nvPr/>
          </p:nvSpPr>
          <p:spPr bwMode="auto">
            <a:xfrm>
              <a:off x="1185547" y="3140371"/>
              <a:ext cx="130392" cy="314246"/>
            </a:xfrm>
            <a:custGeom>
              <a:avLst/>
              <a:gdLst>
                <a:gd name="T0" fmla="*/ 16 w 117"/>
                <a:gd name="T1" fmla="*/ 234 h 281"/>
                <a:gd name="T2" fmla="*/ 66 w 117"/>
                <a:gd name="T3" fmla="*/ 281 h 281"/>
                <a:gd name="T4" fmla="*/ 69 w 117"/>
                <a:gd name="T5" fmla="*/ 281 h 281"/>
                <a:gd name="T6" fmla="*/ 116 w 117"/>
                <a:gd name="T7" fmla="*/ 228 h 281"/>
                <a:gd name="T8" fmla="*/ 71 w 117"/>
                <a:gd name="T9" fmla="*/ 75 h 281"/>
                <a:gd name="T10" fmla="*/ 0 w 117"/>
                <a:gd name="T11" fmla="*/ 0 h 281"/>
                <a:gd name="T12" fmla="*/ 0 w 117"/>
                <a:gd name="T13" fmla="*/ 154 h 281"/>
                <a:gd name="T14" fmla="*/ 16 w 117"/>
                <a:gd name="T15" fmla="*/ 234 h 2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81">
                  <a:moveTo>
                    <a:pt x="16" y="234"/>
                  </a:moveTo>
                  <a:cubicBezTo>
                    <a:pt x="17" y="260"/>
                    <a:pt x="40" y="281"/>
                    <a:pt x="66" y="281"/>
                  </a:cubicBezTo>
                  <a:cubicBezTo>
                    <a:pt x="67" y="281"/>
                    <a:pt x="68" y="281"/>
                    <a:pt x="69" y="281"/>
                  </a:cubicBezTo>
                  <a:cubicBezTo>
                    <a:pt x="96" y="279"/>
                    <a:pt x="117" y="256"/>
                    <a:pt x="116" y="228"/>
                  </a:cubicBezTo>
                  <a:cubicBezTo>
                    <a:pt x="113" y="166"/>
                    <a:pt x="97" y="115"/>
                    <a:pt x="71" y="75"/>
                  </a:cubicBezTo>
                  <a:cubicBezTo>
                    <a:pt x="51" y="43"/>
                    <a:pt x="26" y="18"/>
                    <a:pt x="0" y="0"/>
                  </a:cubicBezTo>
                  <a:cubicBezTo>
                    <a:pt x="0" y="154"/>
                    <a:pt x="0" y="154"/>
                    <a:pt x="0" y="154"/>
                  </a:cubicBezTo>
                  <a:cubicBezTo>
                    <a:pt x="8" y="175"/>
                    <a:pt x="14" y="201"/>
                    <a:pt x="16"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37"/>
            <p:cNvSpPr/>
            <p:nvPr/>
          </p:nvSpPr>
          <p:spPr bwMode="auto">
            <a:xfrm>
              <a:off x="1842725" y="2547086"/>
              <a:ext cx="228187" cy="230795"/>
            </a:xfrm>
            <a:custGeom>
              <a:avLst/>
              <a:gdLst>
                <a:gd name="T0" fmla="*/ 21 w 205"/>
                <a:gd name="T1" fmla="*/ 142 h 206"/>
                <a:gd name="T2" fmla="*/ 141 w 205"/>
                <a:gd name="T3" fmla="*/ 184 h 206"/>
                <a:gd name="T4" fmla="*/ 184 w 205"/>
                <a:gd name="T5" fmla="*/ 64 h 206"/>
                <a:gd name="T6" fmla="*/ 64 w 205"/>
                <a:gd name="T7" fmla="*/ 22 h 206"/>
                <a:gd name="T8" fmla="*/ 21 w 205"/>
                <a:gd name="T9" fmla="*/ 142 h 206"/>
              </a:gdLst>
              <a:ahLst/>
              <a:cxnLst>
                <a:cxn ang="0">
                  <a:pos x="T0" y="T1"/>
                </a:cxn>
                <a:cxn ang="0">
                  <a:pos x="T2" y="T3"/>
                </a:cxn>
                <a:cxn ang="0">
                  <a:pos x="T4" y="T5"/>
                </a:cxn>
                <a:cxn ang="0">
                  <a:pos x="T6" y="T7"/>
                </a:cxn>
                <a:cxn ang="0">
                  <a:pos x="T8" y="T9"/>
                </a:cxn>
              </a:cxnLst>
              <a:rect l="0" t="0" r="r" b="b"/>
              <a:pathLst>
                <a:path w="205" h="206">
                  <a:moveTo>
                    <a:pt x="21" y="142"/>
                  </a:moveTo>
                  <a:cubicBezTo>
                    <a:pt x="43" y="186"/>
                    <a:pt x="96" y="206"/>
                    <a:pt x="141" y="184"/>
                  </a:cubicBezTo>
                  <a:cubicBezTo>
                    <a:pt x="186" y="163"/>
                    <a:pt x="205" y="109"/>
                    <a:pt x="184" y="64"/>
                  </a:cubicBezTo>
                  <a:cubicBezTo>
                    <a:pt x="163" y="19"/>
                    <a:pt x="109" y="0"/>
                    <a:pt x="64" y="22"/>
                  </a:cubicBezTo>
                  <a:cubicBezTo>
                    <a:pt x="19" y="43"/>
                    <a:pt x="0" y="97"/>
                    <a:pt x="21"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38"/>
            <p:cNvSpPr/>
            <p:nvPr/>
          </p:nvSpPr>
          <p:spPr bwMode="auto">
            <a:xfrm>
              <a:off x="1969206" y="2757017"/>
              <a:ext cx="203412" cy="312942"/>
            </a:xfrm>
            <a:custGeom>
              <a:avLst/>
              <a:gdLst>
                <a:gd name="T0" fmla="*/ 178 w 183"/>
                <a:gd name="T1" fmla="*/ 271 h 281"/>
                <a:gd name="T2" fmla="*/ 149 w 183"/>
                <a:gd name="T3" fmla="*/ 76 h 281"/>
                <a:gd name="T4" fmla="*/ 44 w 183"/>
                <a:gd name="T5" fmla="*/ 9 h 281"/>
                <a:gd name="T6" fmla="*/ 5 w 183"/>
                <a:gd name="T7" fmla="*/ 92 h 281"/>
                <a:gd name="T8" fmla="*/ 36 w 183"/>
                <a:gd name="T9" fmla="*/ 61 h 281"/>
                <a:gd name="T10" fmla="*/ 69 w 183"/>
                <a:gd name="T11" fmla="*/ 44 h 281"/>
                <a:gd name="T12" fmla="*/ 92 w 183"/>
                <a:gd name="T13" fmla="*/ 51 h 281"/>
                <a:gd name="T14" fmla="*/ 102 w 183"/>
                <a:gd name="T15" fmla="*/ 107 h 281"/>
                <a:gd name="T16" fmla="*/ 37 w 183"/>
                <a:gd name="T17" fmla="*/ 169 h 281"/>
                <a:gd name="T18" fmla="*/ 24 w 183"/>
                <a:gd name="T19" fmla="*/ 178 h 281"/>
                <a:gd name="T20" fmla="*/ 35 w 183"/>
                <a:gd name="T21" fmla="*/ 281 h 281"/>
                <a:gd name="T22" fmla="*/ 72 w 183"/>
                <a:gd name="T23" fmla="*/ 271 h 281"/>
                <a:gd name="T24" fmla="*/ 178 w 183"/>
                <a:gd name="T25" fmla="*/ 27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3" h="281">
                  <a:moveTo>
                    <a:pt x="178" y="271"/>
                  </a:moveTo>
                  <a:cubicBezTo>
                    <a:pt x="183" y="197"/>
                    <a:pt x="175" y="148"/>
                    <a:pt x="149" y="76"/>
                  </a:cubicBezTo>
                  <a:cubicBezTo>
                    <a:pt x="128" y="18"/>
                    <a:pt x="78" y="0"/>
                    <a:pt x="44" y="9"/>
                  </a:cubicBezTo>
                  <a:cubicBezTo>
                    <a:pt x="14" y="18"/>
                    <a:pt x="0" y="56"/>
                    <a:pt x="5" y="92"/>
                  </a:cubicBezTo>
                  <a:cubicBezTo>
                    <a:pt x="26" y="75"/>
                    <a:pt x="36" y="61"/>
                    <a:pt x="36" y="61"/>
                  </a:cubicBezTo>
                  <a:cubicBezTo>
                    <a:pt x="44" y="50"/>
                    <a:pt x="56" y="44"/>
                    <a:pt x="69" y="44"/>
                  </a:cubicBezTo>
                  <a:cubicBezTo>
                    <a:pt x="77" y="44"/>
                    <a:pt x="85" y="46"/>
                    <a:pt x="92" y="51"/>
                  </a:cubicBezTo>
                  <a:cubicBezTo>
                    <a:pt x="110" y="64"/>
                    <a:pt x="114" y="89"/>
                    <a:pt x="102" y="107"/>
                  </a:cubicBezTo>
                  <a:cubicBezTo>
                    <a:pt x="98" y="112"/>
                    <a:pt x="76" y="141"/>
                    <a:pt x="37" y="169"/>
                  </a:cubicBezTo>
                  <a:cubicBezTo>
                    <a:pt x="33" y="171"/>
                    <a:pt x="28" y="175"/>
                    <a:pt x="24" y="178"/>
                  </a:cubicBezTo>
                  <a:cubicBezTo>
                    <a:pt x="30" y="211"/>
                    <a:pt x="35" y="247"/>
                    <a:pt x="35" y="281"/>
                  </a:cubicBezTo>
                  <a:cubicBezTo>
                    <a:pt x="46" y="275"/>
                    <a:pt x="59" y="271"/>
                    <a:pt x="72" y="271"/>
                  </a:cubicBezTo>
                  <a:lnTo>
                    <a:pt x="178"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39"/>
            <p:cNvSpPr/>
            <p:nvPr/>
          </p:nvSpPr>
          <p:spPr bwMode="auto">
            <a:xfrm>
              <a:off x="1802304" y="3081695"/>
              <a:ext cx="191677" cy="372922"/>
            </a:xfrm>
            <a:custGeom>
              <a:avLst/>
              <a:gdLst>
                <a:gd name="T0" fmla="*/ 172 w 172"/>
                <a:gd name="T1" fmla="*/ 0 h 334"/>
                <a:gd name="T2" fmla="*/ 49 w 172"/>
                <a:gd name="T3" fmla="*/ 5 h 334"/>
                <a:gd name="T4" fmla="*/ 13 w 172"/>
                <a:gd name="T5" fmla="*/ 22 h 334"/>
                <a:gd name="T6" fmla="*/ 1 w 172"/>
                <a:gd name="T7" fmla="*/ 60 h 334"/>
                <a:gd name="T8" fmla="*/ 23 w 172"/>
                <a:gd name="T9" fmla="*/ 289 h 334"/>
                <a:gd name="T10" fmla="*/ 73 w 172"/>
                <a:gd name="T11" fmla="*/ 334 h 334"/>
                <a:gd name="T12" fmla="*/ 78 w 172"/>
                <a:gd name="T13" fmla="*/ 334 h 334"/>
                <a:gd name="T14" fmla="*/ 123 w 172"/>
                <a:gd name="T15" fmla="*/ 279 h 334"/>
                <a:gd name="T16" fmla="*/ 106 w 172"/>
                <a:gd name="T17" fmla="*/ 103 h 334"/>
                <a:gd name="T18" fmla="*/ 150 w 172"/>
                <a:gd name="T19" fmla="*/ 101 h 334"/>
                <a:gd name="T20" fmla="*/ 150 w 172"/>
                <a:gd name="T21" fmla="*/ 52 h 334"/>
                <a:gd name="T22" fmla="*/ 172 w 172"/>
                <a:gd name="T23"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2" h="334">
                  <a:moveTo>
                    <a:pt x="172" y="0"/>
                  </a:moveTo>
                  <a:cubicBezTo>
                    <a:pt x="49" y="5"/>
                    <a:pt x="49" y="5"/>
                    <a:pt x="49" y="5"/>
                  </a:cubicBezTo>
                  <a:cubicBezTo>
                    <a:pt x="35" y="5"/>
                    <a:pt x="22" y="11"/>
                    <a:pt x="13" y="22"/>
                  </a:cubicBezTo>
                  <a:cubicBezTo>
                    <a:pt x="4" y="32"/>
                    <a:pt x="0" y="46"/>
                    <a:pt x="1" y="60"/>
                  </a:cubicBezTo>
                  <a:cubicBezTo>
                    <a:pt x="23" y="289"/>
                    <a:pt x="23" y="289"/>
                    <a:pt x="23" y="289"/>
                  </a:cubicBezTo>
                  <a:cubicBezTo>
                    <a:pt x="26" y="315"/>
                    <a:pt x="47" y="334"/>
                    <a:pt x="73" y="334"/>
                  </a:cubicBezTo>
                  <a:cubicBezTo>
                    <a:pt x="75" y="334"/>
                    <a:pt x="76" y="334"/>
                    <a:pt x="78" y="334"/>
                  </a:cubicBezTo>
                  <a:cubicBezTo>
                    <a:pt x="105" y="331"/>
                    <a:pt x="125" y="307"/>
                    <a:pt x="123" y="279"/>
                  </a:cubicBezTo>
                  <a:cubicBezTo>
                    <a:pt x="106" y="103"/>
                    <a:pt x="106" y="103"/>
                    <a:pt x="106" y="103"/>
                  </a:cubicBezTo>
                  <a:cubicBezTo>
                    <a:pt x="150" y="101"/>
                    <a:pt x="150" y="101"/>
                    <a:pt x="150" y="101"/>
                  </a:cubicBezTo>
                  <a:cubicBezTo>
                    <a:pt x="150" y="52"/>
                    <a:pt x="150" y="52"/>
                    <a:pt x="150" y="52"/>
                  </a:cubicBezTo>
                  <a:cubicBezTo>
                    <a:pt x="150" y="32"/>
                    <a:pt x="159" y="13"/>
                    <a:pt x="17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40"/>
            <p:cNvSpPr/>
            <p:nvPr/>
          </p:nvSpPr>
          <p:spPr bwMode="auto">
            <a:xfrm>
              <a:off x="1720156" y="2810478"/>
              <a:ext cx="366403" cy="191677"/>
            </a:xfrm>
            <a:custGeom>
              <a:avLst/>
              <a:gdLst>
                <a:gd name="T0" fmla="*/ 318 w 328"/>
                <a:gd name="T1" fmla="*/ 54 h 172"/>
                <a:gd name="T2" fmla="*/ 311 w 328"/>
                <a:gd name="T3" fmla="*/ 10 h 172"/>
                <a:gd name="T4" fmla="*/ 266 w 328"/>
                <a:gd name="T5" fmla="*/ 17 h 172"/>
                <a:gd name="T6" fmla="*/ 266 w 328"/>
                <a:gd name="T7" fmla="*/ 17 h 172"/>
                <a:gd name="T8" fmla="*/ 266 w 328"/>
                <a:gd name="T9" fmla="*/ 17 h 172"/>
                <a:gd name="T10" fmla="*/ 266 w 328"/>
                <a:gd name="T11" fmla="*/ 17 h 172"/>
                <a:gd name="T12" fmla="*/ 215 w 328"/>
                <a:gd name="T13" fmla="*/ 64 h 172"/>
                <a:gd name="T14" fmla="*/ 72 w 328"/>
                <a:gd name="T15" fmla="*/ 108 h 172"/>
                <a:gd name="T16" fmla="*/ 38 w 328"/>
                <a:gd name="T17" fmla="*/ 106 h 172"/>
                <a:gd name="T18" fmla="*/ 2 w 328"/>
                <a:gd name="T19" fmla="*/ 134 h 172"/>
                <a:gd name="T20" fmla="*/ 30 w 328"/>
                <a:gd name="T21" fmla="*/ 170 h 172"/>
                <a:gd name="T22" fmla="*/ 72 w 328"/>
                <a:gd name="T23" fmla="*/ 172 h 172"/>
                <a:gd name="T24" fmla="*/ 72 w 328"/>
                <a:gd name="T25" fmla="*/ 172 h 172"/>
                <a:gd name="T26" fmla="*/ 255 w 328"/>
                <a:gd name="T27" fmla="*/ 114 h 172"/>
                <a:gd name="T28" fmla="*/ 318 w 328"/>
                <a:gd name="T29" fmla="*/ 54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8" h="172">
                  <a:moveTo>
                    <a:pt x="318" y="54"/>
                  </a:moveTo>
                  <a:cubicBezTo>
                    <a:pt x="328" y="40"/>
                    <a:pt x="325" y="20"/>
                    <a:pt x="311" y="10"/>
                  </a:cubicBezTo>
                  <a:cubicBezTo>
                    <a:pt x="296" y="0"/>
                    <a:pt x="276" y="3"/>
                    <a:pt x="266" y="17"/>
                  </a:cubicBezTo>
                  <a:cubicBezTo>
                    <a:pt x="266" y="17"/>
                    <a:pt x="266" y="17"/>
                    <a:pt x="266" y="17"/>
                  </a:cubicBezTo>
                  <a:cubicBezTo>
                    <a:pt x="266" y="17"/>
                    <a:pt x="266" y="17"/>
                    <a:pt x="266" y="17"/>
                  </a:cubicBezTo>
                  <a:cubicBezTo>
                    <a:pt x="266" y="17"/>
                    <a:pt x="266" y="17"/>
                    <a:pt x="266" y="17"/>
                  </a:cubicBezTo>
                  <a:cubicBezTo>
                    <a:pt x="264" y="19"/>
                    <a:pt x="247" y="42"/>
                    <a:pt x="215" y="64"/>
                  </a:cubicBezTo>
                  <a:cubicBezTo>
                    <a:pt x="183" y="86"/>
                    <a:pt x="135" y="108"/>
                    <a:pt x="72" y="108"/>
                  </a:cubicBezTo>
                  <a:cubicBezTo>
                    <a:pt x="61" y="108"/>
                    <a:pt x="50" y="107"/>
                    <a:pt x="38" y="106"/>
                  </a:cubicBezTo>
                  <a:cubicBezTo>
                    <a:pt x="20" y="104"/>
                    <a:pt x="4" y="116"/>
                    <a:pt x="2" y="134"/>
                  </a:cubicBezTo>
                  <a:cubicBezTo>
                    <a:pt x="0" y="152"/>
                    <a:pt x="13" y="167"/>
                    <a:pt x="30" y="170"/>
                  </a:cubicBezTo>
                  <a:cubicBezTo>
                    <a:pt x="45" y="171"/>
                    <a:pt x="58" y="172"/>
                    <a:pt x="72" y="172"/>
                  </a:cubicBezTo>
                  <a:cubicBezTo>
                    <a:pt x="72" y="172"/>
                    <a:pt x="72" y="172"/>
                    <a:pt x="72" y="172"/>
                  </a:cubicBezTo>
                  <a:cubicBezTo>
                    <a:pt x="153" y="172"/>
                    <a:pt x="215" y="143"/>
                    <a:pt x="255" y="114"/>
                  </a:cubicBezTo>
                  <a:cubicBezTo>
                    <a:pt x="296" y="85"/>
                    <a:pt x="317" y="56"/>
                    <a:pt x="318"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41"/>
            <p:cNvSpPr/>
            <p:nvPr/>
          </p:nvSpPr>
          <p:spPr bwMode="auto">
            <a:xfrm>
              <a:off x="933890" y="2308467"/>
              <a:ext cx="425079" cy="365099"/>
            </a:xfrm>
            <a:custGeom>
              <a:avLst/>
              <a:gdLst>
                <a:gd name="T0" fmla="*/ 155 w 382"/>
                <a:gd name="T1" fmla="*/ 292 h 328"/>
                <a:gd name="T2" fmla="*/ 202 w 382"/>
                <a:gd name="T3" fmla="*/ 297 h 328"/>
                <a:gd name="T4" fmla="*/ 311 w 382"/>
                <a:gd name="T5" fmla="*/ 274 h 328"/>
                <a:gd name="T6" fmla="*/ 297 w 382"/>
                <a:gd name="T7" fmla="*/ 215 h 328"/>
                <a:gd name="T8" fmla="*/ 367 w 382"/>
                <a:gd name="T9" fmla="*/ 89 h 328"/>
                <a:gd name="T10" fmla="*/ 382 w 382"/>
                <a:gd name="T11" fmla="*/ 79 h 328"/>
                <a:gd name="T12" fmla="*/ 205 w 382"/>
                <a:gd name="T13" fmla="*/ 1 h 328"/>
                <a:gd name="T14" fmla="*/ 1 w 382"/>
                <a:gd name="T15" fmla="*/ 147 h 328"/>
                <a:gd name="T16" fmla="*/ 80 w 382"/>
                <a:gd name="T17" fmla="*/ 266 h 328"/>
                <a:gd name="T18" fmla="*/ 42 w 382"/>
                <a:gd name="T19" fmla="*/ 328 h 328"/>
                <a:gd name="T20" fmla="*/ 155 w 382"/>
                <a:gd name="T21" fmla="*/ 292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2" h="328">
                  <a:moveTo>
                    <a:pt x="155" y="292"/>
                  </a:moveTo>
                  <a:cubicBezTo>
                    <a:pt x="170" y="295"/>
                    <a:pt x="186" y="296"/>
                    <a:pt x="202" y="297"/>
                  </a:cubicBezTo>
                  <a:cubicBezTo>
                    <a:pt x="242" y="297"/>
                    <a:pt x="280" y="289"/>
                    <a:pt x="311" y="274"/>
                  </a:cubicBezTo>
                  <a:cubicBezTo>
                    <a:pt x="302" y="256"/>
                    <a:pt x="297" y="236"/>
                    <a:pt x="297" y="215"/>
                  </a:cubicBezTo>
                  <a:cubicBezTo>
                    <a:pt x="297" y="168"/>
                    <a:pt x="322" y="123"/>
                    <a:pt x="367" y="89"/>
                  </a:cubicBezTo>
                  <a:cubicBezTo>
                    <a:pt x="372" y="85"/>
                    <a:pt x="377" y="82"/>
                    <a:pt x="382" y="79"/>
                  </a:cubicBezTo>
                  <a:cubicBezTo>
                    <a:pt x="348" y="33"/>
                    <a:pt x="281" y="1"/>
                    <a:pt x="205" y="1"/>
                  </a:cubicBezTo>
                  <a:cubicBezTo>
                    <a:pt x="93" y="0"/>
                    <a:pt x="1" y="65"/>
                    <a:pt x="1" y="147"/>
                  </a:cubicBezTo>
                  <a:cubicBezTo>
                    <a:pt x="0" y="195"/>
                    <a:pt x="31" y="238"/>
                    <a:pt x="80" y="266"/>
                  </a:cubicBezTo>
                  <a:cubicBezTo>
                    <a:pt x="92" y="272"/>
                    <a:pt x="42" y="328"/>
                    <a:pt x="42" y="328"/>
                  </a:cubicBezTo>
                  <a:cubicBezTo>
                    <a:pt x="42" y="328"/>
                    <a:pt x="142" y="290"/>
                    <a:pt x="155" y="2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42"/>
            <p:cNvSpPr/>
            <p:nvPr/>
          </p:nvSpPr>
          <p:spPr bwMode="auto">
            <a:xfrm>
              <a:off x="1271606" y="2356713"/>
              <a:ext cx="517658" cy="417256"/>
            </a:xfrm>
            <a:custGeom>
              <a:avLst/>
              <a:gdLst>
                <a:gd name="T0" fmla="*/ 1 w 464"/>
                <a:gd name="T1" fmla="*/ 171 h 374"/>
                <a:gd name="T2" fmla="*/ 234 w 464"/>
                <a:gd name="T3" fmla="*/ 338 h 374"/>
                <a:gd name="T4" fmla="*/ 288 w 464"/>
                <a:gd name="T5" fmla="*/ 333 h 374"/>
                <a:gd name="T6" fmla="*/ 416 w 464"/>
                <a:gd name="T7" fmla="*/ 374 h 374"/>
                <a:gd name="T8" fmla="*/ 373 w 464"/>
                <a:gd name="T9" fmla="*/ 303 h 374"/>
                <a:gd name="T10" fmla="*/ 464 w 464"/>
                <a:gd name="T11" fmla="*/ 168 h 374"/>
                <a:gd name="T12" fmla="*/ 231 w 464"/>
                <a:gd name="T13" fmla="*/ 1 h 374"/>
                <a:gd name="T14" fmla="*/ 1 w 464"/>
                <a:gd name="T15" fmla="*/ 171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4" h="374">
                  <a:moveTo>
                    <a:pt x="1" y="171"/>
                  </a:moveTo>
                  <a:cubicBezTo>
                    <a:pt x="2" y="264"/>
                    <a:pt x="106" y="339"/>
                    <a:pt x="234" y="338"/>
                  </a:cubicBezTo>
                  <a:cubicBezTo>
                    <a:pt x="252" y="338"/>
                    <a:pt x="271" y="336"/>
                    <a:pt x="288" y="333"/>
                  </a:cubicBezTo>
                  <a:cubicBezTo>
                    <a:pt x="303" y="330"/>
                    <a:pt x="416" y="374"/>
                    <a:pt x="416" y="374"/>
                  </a:cubicBezTo>
                  <a:cubicBezTo>
                    <a:pt x="416" y="374"/>
                    <a:pt x="360" y="310"/>
                    <a:pt x="373" y="303"/>
                  </a:cubicBezTo>
                  <a:cubicBezTo>
                    <a:pt x="429" y="272"/>
                    <a:pt x="464" y="223"/>
                    <a:pt x="464" y="168"/>
                  </a:cubicBezTo>
                  <a:cubicBezTo>
                    <a:pt x="463" y="74"/>
                    <a:pt x="359" y="0"/>
                    <a:pt x="231" y="1"/>
                  </a:cubicBezTo>
                  <a:cubicBezTo>
                    <a:pt x="103" y="2"/>
                    <a:pt x="0" y="78"/>
                    <a:pt x="1" y="1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Rectangle 143"/>
            <p:cNvSpPr>
              <a:spLocks noChangeArrowheads="1"/>
            </p:cNvSpPr>
            <p:nvPr/>
          </p:nvSpPr>
          <p:spPr bwMode="auto">
            <a:xfrm>
              <a:off x="1382440" y="3163841"/>
              <a:ext cx="329893" cy="2725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144"/>
            <p:cNvSpPr>
              <a:spLocks noChangeArrowheads="1"/>
            </p:cNvSpPr>
            <p:nvPr/>
          </p:nvSpPr>
          <p:spPr bwMode="auto">
            <a:xfrm>
              <a:off x="1356362" y="3109077"/>
              <a:ext cx="383354" cy="45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145"/>
            <p:cNvSpPr>
              <a:spLocks noChangeArrowheads="1"/>
            </p:cNvSpPr>
            <p:nvPr/>
          </p:nvSpPr>
          <p:spPr bwMode="auto">
            <a:xfrm>
              <a:off x="1382440" y="3446793"/>
              <a:ext cx="49549" cy="20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146"/>
            <p:cNvSpPr>
              <a:spLocks noChangeArrowheads="1"/>
            </p:cNvSpPr>
            <p:nvPr/>
          </p:nvSpPr>
          <p:spPr bwMode="auto">
            <a:xfrm>
              <a:off x="1664088" y="3446793"/>
              <a:ext cx="48246" cy="20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Freeform 147"/>
            <p:cNvSpPr/>
            <p:nvPr/>
          </p:nvSpPr>
          <p:spPr bwMode="auto">
            <a:xfrm>
              <a:off x="477517" y="2686605"/>
              <a:ext cx="698903" cy="783658"/>
            </a:xfrm>
            <a:custGeom>
              <a:avLst/>
              <a:gdLst>
                <a:gd name="T0" fmla="*/ 82 w 627"/>
                <a:gd name="T1" fmla="*/ 475 h 703"/>
                <a:gd name="T2" fmla="*/ 82 w 627"/>
                <a:gd name="T3" fmla="*/ 615 h 703"/>
                <a:gd name="T4" fmla="*/ 134 w 627"/>
                <a:gd name="T5" fmla="*/ 678 h 703"/>
                <a:gd name="T6" fmla="*/ 134 w 627"/>
                <a:gd name="T7" fmla="*/ 686 h 703"/>
                <a:gd name="T8" fmla="*/ 134 w 627"/>
                <a:gd name="T9" fmla="*/ 703 h 703"/>
                <a:gd name="T10" fmla="*/ 237 w 627"/>
                <a:gd name="T11" fmla="*/ 703 h 703"/>
                <a:gd name="T12" fmla="*/ 237 w 627"/>
                <a:gd name="T13" fmla="*/ 687 h 703"/>
                <a:gd name="T14" fmla="*/ 237 w 627"/>
                <a:gd name="T15" fmla="*/ 679 h 703"/>
                <a:gd name="T16" fmla="*/ 472 w 627"/>
                <a:gd name="T17" fmla="*/ 679 h 703"/>
                <a:gd name="T18" fmla="*/ 472 w 627"/>
                <a:gd name="T19" fmla="*/ 687 h 703"/>
                <a:gd name="T20" fmla="*/ 472 w 627"/>
                <a:gd name="T21" fmla="*/ 703 h 703"/>
                <a:gd name="T22" fmla="*/ 574 w 627"/>
                <a:gd name="T23" fmla="*/ 703 h 703"/>
                <a:gd name="T24" fmla="*/ 574 w 627"/>
                <a:gd name="T25" fmla="*/ 686 h 703"/>
                <a:gd name="T26" fmla="*/ 574 w 627"/>
                <a:gd name="T27" fmla="*/ 678 h 703"/>
                <a:gd name="T28" fmla="*/ 627 w 627"/>
                <a:gd name="T29" fmla="*/ 615 h 703"/>
                <a:gd name="T30" fmla="*/ 627 w 627"/>
                <a:gd name="T31" fmla="*/ 406 h 703"/>
                <a:gd name="T32" fmla="*/ 563 w 627"/>
                <a:gd name="T33" fmla="*/ 342 h 703"/>
                <a:gd name="T34" fmla="*/ 553 w 627"/>
                <a:gd name="T35" fmla="*/ 342 h 703"/>
                <a:gd name="T36" fmla="*/ 554 w 627"/>
                <a:gd name="T37" fmla="*/ 352 h 703"/>
                <a:gd name="T38" fmla="*/ 514 w 627"/>
                <a:gd name="T39" fmla="*/ 390 h 703"/>
                <a:gd name="T40" fmla="*/ 512 w 627"/>
                <a:gd name="T41" fmla="*/ 390 h 703"/>
                <a:gd name="T42" fmla="*/ 385 w 627"/>
                <a:gd name="T43" fmla="*/ 357 h 703"/>
                <a:gd name="T44" fmla="*/ 362 w 627"/>
                <a:gd name="T45" fmla="*/ 342 h 703"/>
                <a:gd name="T46" fmla="*/ 247 w 627"/>
                <a:gd name="T47" fmla="*/ 342 h 703"/>
                <a:gd name="T48" fmla="*/ 245 w 627"/>
                <a:gd name="T49" fmla="*/ 334 h 703"/>
                <a:gd name="T50" fmla="*/ 191 w 627"/>
                <a:gd name="T51" fmla="*/ 58 h 703"/>
                <a:gd name="T52" fmla="*/ 124 w 627"/>
                <a:gd name="T53" fmla="*/ 5 h 703"/>
                <a:gd name="T54" fmla="*/ 48 w 627"/>
                <a:gd name="T55" fmla="*/ 20 h 703"/>
                <a:gd name="T56" fmla="*/ 6 w 627"/>
                <a:gd name="T57" fmla="*/ 94 h 703"/>
                <a:gd name="T58" fmla="*/ 74 w 627"/>
                <a:gd name="T59" fmla="*/ 434 h 703"/>
                <a:gd name="T60" fmla="*/ 82 w 627"/>
                <a:gd name="T61" fmla="*/ 475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27" h="703">
                  <a:moveTo>
                    <a:pt x="82" y="475"/>
                  </a:moveTo>
                  <a:cubicBezTo>
                    <a:pt x="82" y="615"/>
                    <a:pt x="82" y="615"/>
                    <a:pt x="82" y="615"/>
                  </a:cubicBezTo>
                  <a:cubicBezTo>
                    <a:pt x="82" y="646"/>
                    <a:pt x="104" y="672"/>
                    <a:pt x="134" y="678"/>
                  </a:cubicBezTo>
                  <a:cubicBezTo>
                    <a:pt x="134" y="686"/>
                    <a:pt x="134" y="686"/>
                    <a:pt x="134" y="686"/>
                  </a:cubicBezTo>
                  <a:cubicBezTo>
                    <a:pt x="134" y="703"/>
                    <a:pt x="134" y="703"/>
                    <a:pt x="134" y="703"/>
                  </a:cubicBezTo>
                  <a:cubicBezTo>
                    <a:pt x="237" y="703"/>
                    <a:pt x="237" y="703"/>
                    <a:pt x="237" y="703"/>
                  </a:cubicBezTo>
                  <a:cubicBezTo>
                    <a:pt x="237" y="687"/>
                    <a:pt x="237" y="687"/>
                    <a:pt x="237" y="687"/>
                  </a:cubicBezTo>
                  <a:cubicBezTo>
                    <a:pt x="237" y="679"/>
                    <a:pt x="237" y="679"/>
                    <a:pt x="237" y="679"/>
                  </a:cubicBezTo>
                  <a:cubicBezTo>
                    <a:pt x="472" y="679"/>
                    <a:pt x="472" y="679"/>
                    <a:pt x="472" y="679"/>
                  </a:cubicBezTo>
                  <a:cubicBezTo>
                    <a:pt x="472" y="687"/>
                    <a:pt x="472" y="687"/>
                    <a:pt x="472" y="687"/>
                  </a:cubicBezTo>
                  <a:cubicBezTo>
                    <a:pt x="472" y="703"/>
                    <a:pt x="472" y="703"/>
                    <a:pt x="472" y="703"/>
                  </a:cubicBezTo>
                  <a:cubicBezTo>
                    <a:pt x="574" y="703"/>
                    <a:pt x="574" y="703"/>
                    <a:pt x="574" y="703"/>
                  </a:cubicBezTo>
                  <a:cubicBezTo>
                    <a:pt x="574" y="686"/>
                    <a:pt x="574" y="686"/>
                    <a:pt x="574" y="686"/>
                  </a:cubicBezTo>
                  <a:cubicBezTo>
                    <a:pt x="574" y="678"/>
                    <a:pt x="574" y="678"/>
                    <a:pt x="574" y="678"/>
                  </a:cubicBezTo>
                  <a:cubicBezTo>
                    <a:pt x="604" y="672"/>
                    <a:pt x="627" y="646"/>
                    <a:pt x="627" y="615"/>
                  </a:cubicBezTo>
                  <a:cubicBezTo>
                    <a:pt x="627" y="406"/>
                    <a:pt x="627" y="406"/>
                    <a:pt x="627" y="406"/>
                  </a:cubicBezTo>
                  <a:cubicBezTo>
                    <a:pt x="627" y="370"/>
                    <a:pt x="598" y="342"/>
                    <a:pt x="563" y="342"/>
                  </a:cubicBezTo>
                  <a:cubicBezTo>
                    <a:pt x="553" y="342"/>
                    <a:pt x="553" y="342"/>
                    <a:pt x="553" y="342"/>
                  </a:cubicBezTo>
                  <a:cubicBezTo>
                    <a:pt x="554" y="345"/>
                    <a:pt x="554" y="348"/>
                    <a:pt x="554" y="352"/>
                  </a:cubicBezTo>
                  <a:cubicBezTo>
                    <a:pt x="553" y="373"/>
                    <a:pt x="536" y="390"/>
                    <a:pt x="514" y="390"/>
                  </a:cubicBezTo>
                  <a:cubicBezTo>
                    <a:pt x="514" y="390"/>
                    <a:pt x="513" y="390"/>
                    <a:pt x="512" y="390"/>
                  </a:cubicBezTo>
                  <a:cubicBezTo>
                    <a:pt x="463" y="387"/>
                    <a:pt x="421" y="376"/>
                    <a:pt x="385" y="357"/>
                  </a:cubicBezTo>
                  <a:cubicBezTo>
                    <a:pt x="377" y="352"/>
                    <a:pt x="369" y="347"/>
                    <a:pt x="362" y="342"/>
                  </a:cubicBezTo>
                  <a:cubicBezTo>
                    <a:pt x="247" y="342"/>
                    <a:pt x="247" y="342"/>
                    <a:pt x="247" y="342"/>
                  </a:cubicBezTo>
                  <a:cubicBezTo>
                    <a:pt x="245" y="334"/>
                    <a:pt x="245" y="334"/>
                    <a:pt x="245" y="334"/>
                  </a:cubicBezTo>
                  <a:cubicBezTo>
                    <a:pt x="191" y="58"/>
                    <a:pt x="191" y="58"/>
                    <a:pt x="191" y="58"/>
                  </a:cubicBezTo>
                  <a:cubicBezTo>
                    <a:pt x="184" y="23"/>
                    <a:pt x="154" y="0"/>
                    <a:pt x="124" y="5"/>
                  </a:cubicBezTo>
                  <a:cubicBezTo>
                    <a:pt x="48" y="20"/>
                    <a:pt x="48" y="20"/>
                    <a:pt x="48" y="20"/>
                  </a:cubicBezTo>
                  <a:cubicBezTo>
                    <a:pt x="18" y="26"/>
                    <a:pt x="0" y="59"/>
                    <a:pt x="6" y="94"/>
                  </a:cubicBezTo>
                  <a:cubicBezTo>
                    <a:pt x="74" y="434"/>
                    <a:pt x="74" y="434"/>
                    <a:pt x="74" y="434"/>
                  </a:cubicBezTo>
                  <a:lnTo>
                    <a:pt x="82" y="4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48"/>
            <p:cNvSpPr/>
            <p:nvPr/>
          </p:nvSpPr>
          <p:spPr bwMode="auto">
            <a:xfrm>
              <a:off x="799586" y="2870459"/>
              <a:ext cx="288168" cy="242530"/>
            </a:xfrm>
            <a:custGeom>
              <a:avLst/>
              <a:gdLst>
                <a:gd name="T0" fmla="*/ 100 w 258"/>
                <a:gd name="T1" fmla="*/ 186 h 218"/>
                <a:gd name="T2" fmla="*/ 224 w 258"/>
                <a:gd name="T3" fmla="*/ 218 h 218"/>
                <a:gd name="T4" fmla="*/ 225 w 258"/>
                <a:gd name="T5" fmla="*/ 218 h 218"/>
                <a:gd name="T6" fmla="*/ 257 w 258"/>
                <a:gd name="T7" fmla="*/ 187 h 218"/>
                <a:gd name="T8" fmla="*/ 227 w 258"/>
                <a:gd name="T9" fmla="*/ 154 h 218"/>
                <a:gd name="T10" fmla="*/ 131 w 258"/>
                <a:gd name="T11" fmla="*/ 130 h 218"/>
                <a:gd name="T12" fmla="*/ 73 w 258"/>
                <a:gd name="T13" fmla="*/ 66 h 218"/>
                <a:gd name="T14" fmla="*/ 65 w 258"/>
                <a:gd name="T15" fmla="*/ 40 h 218"/>
                <a:gd name="T16" fmla="*/ 64 w 258"/>
                <a:gd name="T17" fmla="*/ 33 h 218"/>
                <a:gd name="T18" fmla="*/ 64 w 258"/>
                <a:gd name="T19" fmla="*/ 32 h 218"/>
                <a:gd name="T20" fmla="*/ 64 w 258"/>
                <a:gd name="T21" fmla="*/ 32 h 218"/>
                <a:gd name="T22" fmla="*/ 64 w 258"/>
                <a:gd name="T23" fmla="*/ 32 h 218"/>
                <a:gd name="T24" fmla="*/ 64 w 258"/>
                <a:gd name="T25" fmla="*/ 32 h 218"/>
                <a:gd name="T26" fmla="*/ 31 w 258"/>
                <a:gd name="T27" fmla="*/ 1 h 218"/>
                <a:gd name="T28" fmla="*/ 0 w 258"/>
                <a:gd name="T29" fmla="*/ 34 h 218"/>
                <a:gd name="T30" fmla="*/ 32 w 258"/>
                <a:gd name="T31" fmla="*/ 123 h 218"/>
                <a:gd name="T32" fmla="*/ 100 w 258"/>
                <a:gd name="T33" fmla="*/ 186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8" h="218">
                  <a:moveTo>
                    <a:pt x="100" y="186"/>
                  </a:moveTo>
                  <a:cubicBezTo>
                    <a:pt x="132" y="203"/>
                    <a:pt x="173" y="215"/>
                    <a:pt x="224" y="218"/>
                  </a:cubicBezTo>
                  <a:cubicBezTo>
                    <a:pt x="224" y="218"/>
                    <a:pt x="225" y="218"/>
                    <a:pt x="225" y="218"/>
                  </a:cubicBezTo>
                  <a:cubicBezTo>
                    <a:pt x="242" y="218"/>
                    <a:pt x="256" y="204"/>
                    <a:pt x="257" y="187"/>
                  </a:cubicBezTo>
                  <a:cubicBezTo>
                    <a:pt x="258" y="170"/>
                    <a:pt x="244" y="155"/>
                    <a:pt x="227" y="154"/>
                  </a:cubicBezTo>
                  <a:cubicBezTo>
                    <a:pt x="184" y="152"/>
                    <a:pt x="153" y="142"/>
                    <a:pt x="131" y="130"/>
                  </a:cubicBezTo>
                  <a:cubicBezTo>
                    <a:pt x="98" y="111"/>
                    <a:pt x="82" y="87"/>
                    <a:pt x="73" y="66"/>
                  </a:cubicBezTo>
                  <a:cubicBezTo>
                    <a:pt x="69" y="56"/>
                    <a:pt x="67" y="47"/>
                    <a:pt x="65" y="40"/>
                  </a:cubicBezTo>
                  <a:cubicBezTo>
                    <a:pt x="65" y="37"/>
                    <a:pt x="65" y="35"/>
                    <a:pt x="64" y="33"/>
                  </a:cubicBezTo>
                  <a:cubicBezTo>
                    <a:pt x="64" y="32"/>
                    <a:pt x="64" y="32"/>
                    <a:pt x="64" y="32"/>
                  </a:cubicBezTo>
                  <a:cubicBezTo>
                    <a:pt x="64" y="32"/>
                    <a:pt x="64" y="32"/>
                    <a:pt x="64" y="32"/>
                  </a:cubicBezTo>
                  <a:cubicBezTo>
                    <a:pt x="64" y="32"/>
                    <a:pt x="64" y="32"/>
                    <a:pt x="64" y="32"/>
                  </a:cubicBezTo>
                  <a:cubicBezTo>
                    <a:pt x="64" y="32"/>
                    <a:pt x="64" y="32"/>
                    <a:pt x="64" y="32"/>
                  </a:cubicBezTo>
                  <a:cubicBezTo>
                    <a:pt x="63" y="14"/>
                    <a:pt x="49" y="0"/>
                    <a:pt x="31" y="1"/>
                  </a:cubicBezTo>
                  <a:cubicBezTo>
                    <a:pt x="14" y="1"/>
                    <a:pt x="0" y="16"/>
                    <a:pt x="0" y="34"/>
                  </a:cubicBezTo>
                  <a:cubicBezTo>
                    <a:pt x="1" y="37"/>
                    <a:pt x="2" y="79"/>
                    <a:pt x="32" y="123"/>
                  </a:cubicBezTo>
                  <a:cubicBezTo>
                    <a:pt x="46" y="146"/>
                    <a:pt x="69" y="169"/>
                    <a:pt x="100" y="1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49"/>
            <p:cNvSpPr/>
            <p:nvPr/>
          </p:nvSpPr>
          <p:spPr bwMode="auto">
            <a:xfrm>
              <a:off x="1978333" y="2686605"/>
              <a:ext cx="700207" cy="783658"/>
            </a:xfrm>
            <a:custGeom>
              <a:avLst/>
              <a:gdLst>
                <a:gd name="T0" fmla="*/ 493 w 628"/>
                <a:gd name="T1" fmla="*/ 703 h 703"/>
                <a:gd name="T2" fmla="*/ 493 w 628"/>
                <a:gd name="T3" fmla="*/ 686 h 703"/>
                <a:gd name="T4" fmla="*/ 493 w 628"/>
                <a:gd name="T5" fmla="*/ 678 h 703"/>
                <a:gd name="T6" fmla="*/ 546 w 628"/>
                <a:gd name="T7" fmla="*/ 615 h 703"/>
                <a:gd name="T8" fmla="*/ 546 w 628"/>
                <a:gd name="T9" fmla="*/ 475 h 703"/>
                <a:gd name="T10" fmla="*/ 554 w 628"/>
                <a:gd name="T11" fmla="*/ 434 h 703"/>
                <a:gd name="T12" fmla="*/ 621 w 628"/>
                <a:gd name="T13" fmla="*/ 94 h 703"/>
                <a:gd name="T14" fmla="*/ 579 w 628"/>
                <a:gd name="T15" fmla="*/ 20 h 703"/>
                <a:gd name="T16" fmla="*/ 503 w 628"/>
                <a:gd name="T17" fmla="*/ 5 h 703"/>
                <a:gd name="T18" fmla="*/ 436 w 628"/>
                <a:gd name="T19" fmla="*/ 58 h 703"/>
                <a:gd name="T20" fmla="*/ 382 w 628"/>
                <a:gd name="T21" fmla="*/ 334 h 703"/>
                <a:gd name="T22" fmla="*/ 380 w 628"/>
                <a:gd name="T23" fmla="*/ 342 h 703"/>
                <a:gd name="T24" fmla="*/ 64 w 628"/>
                <a:gd name="T25" fmla="*/ 342 h 703"/>
                <a:gd name="T26" fmla="*/ 0 w 628"/>
                <a:gd name="T27" fmla="*/ 406 h 703"/>
                <a:gd name="T28" fmla="*/ 0 w 628"/>
                <a:gd name="T29" fmla="*/ 615 h 703"/>
                <a:gd name="T30" fmla="*/ 53 w 628"/>
                <a:gd name="T31" fmla="*/ 678 h 703"/>
                <a:gd name="T32" fmla="*/ 53 w 628"/>
                <a:gd name="T33" fmla="*/ 686 h 703"/>
                <a:gd name="T34" fmla="*/ 53 w 628"/>
                <a:gd name="T35" fmla="*/ 703 h 703"/>
                <a:gd name="T36" fmla="*/ 155 w 628"/>
                <a:gd name="T37" fmla="*/ 703 h 703"/>
                <a:gd name="T38" fmla="*/ 155 w 628"/>
                <a:gd name="T39" fmla="*/ 687 h 703"/>
                <a:gd name="T40" fmla="*/ 155 w 628"/>
                <a:gd name="T41" fmla="*/ 679 h 703"/>
                <a:gd name="T42" fmla="*/ 391 w 628"/>
                <a:gd name="T43" fmla="*/ 679 h 703"/>
                <a:gd name="T44" fmla="*/ 391 w 628"/>
                <a:gd name="T45" fmla="*/ 687 h 703"/>
                <a:gd name="T46" fmla="*/ 391 w 628"/>
                <a:gd name="T47" fmla="*/ 703 h 703"/>
                <a:gd name="T48" fmla="*/ 493 w 628"/>
                <a:gd name="T49" fmla="*/ 703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28" h="703">
                  <a:moveTo>
                    <a:pt x="493" y="703"/>
                  </a:moveTo>
                  <a:cubicBezTo>
                    <a:pt x="493" y="686"/>
                    <a:pt x="493" y="686"/>
                    <a:pt x="493" y="686"/>
                  </a:cubicBezTo>
                  <a:cubicBezTo>
                    <a:pt x="493" y="678"/>
                    <a:pt x="493" y="678"/>
                    <a:pt x="493" y="678"/>
                  </a:cubicBezTo>
                  <a:cubicBezTo>
                    <a:pt x="523" y="672"/>
                    <a:pt x="546" y="646"/>
                    <a:pt x="546" y="615"/>
                  </a:cubicBezTo>
                  <a:cubicBezTo>
                    <a:pt x="546" y="475"/>
                    <a:pt x="546" y="475"/>
                    <a:pt x="546" y="475"/>
                  </a:cubicBezTo>
                  <a:cubicBezTo>
                    <a:pt x="554" y="434"/>
                    <a:pt x="554" y="434"/>
                    <a:pt x="554" y="434"/>
                  </a:cubicBezTo>
                  <a:cubicBezTo>
                    <a:pt x="621" y="94"/>
                    <a:pt x="621" y="94"/>
                    <a:pt x="621" y="94"/>
                  </a:cubicBezTo>
                  <a:cubicBezTo>
                    <a:pt x="628" y="59"/>
                    <a:pt x="609" y="26"/>
                    <a:pt x="579" y="20"/>
                  </a:cubicBezTo>
                  <a:cubicBezTo>
                    <a:pt x="503" y="5"/>
                    <a:pt x="503" y="5"/>
                    <a:pt x="503" y="5"/>
                  </a:cubicBezTo>
                  <a:cubicBezTo>
                    <a:pt x="473" y="0"/>
                    <a:pt x="443" y="23"/>
                    <a:pt x="436" y="58"/>
                  </a:cubicBezTo>
                  <a:cubicBezTo>
                    <a:pt x="382" y="334"/>
                    <a:pt x="382" y="334"/>
                    <a:pt x="382" y="334"/>
                  </a:cubicBezTo>
                  <a:cubicBezTo>
                    <a:pt x="380" y="342"/>
                    <a:pt x="380" y="342"/>
                    <a:pt x="380" y="342"/>
                  </a:cubicBezTo>
                  <a:cubicBezTo>
                    <a:pt x="64" y="342"/>
                    <a:pt x="64" y="342"/>
                    <a:pt x="64" y="342"/>
                  </a:cubicBezTo>
                  <a:cubicBezTo>
                    <a:pt x="29" y="342"/>
                    <a:pt x="0" y="370"/>
                    <a:pt x="0" y="406"/>
                  </a:cubicBezTo>
                  <a:cubicBezTo>
                    <a:pt x="0" y="615"/>
                    <a:pt x="0" y="615"/>
                    <a:pt x="0" y="615"/>
                  </a:cubicBezTo>
                  <a:cubicBezTo>
                    <a:pt x="0" y="646"/>
                    <a:pt x="23" y="672"/>
                    <a:pt x="53" y="678"/>
                  </a:cubicBezTo>
                  <a:cubicBezTo>
                    <a:pt x="53" y="686"/>
                    <a:pt x="53" y="686"/>
                    <a:pt x="53" y="686"/>
                  </a:cubicBezTo>
                  <a:cubicBezTo>
                    <a:pt x="53" y="703"/>
                    <a:pt x="53" y="703"/>
                    <a:pt x="53" y="703"/>
                  </a:cubicBezTo>
                  <a:cubicBezTo>
                    <a:pt x="155" y="703"/>
                    <a:pt x="155" y="703"/>
                    <a:pt x="155" y="703"/>
                  </a:cubicBezTo>
                  <a:cubicBezTo>
                    <a:pt x="155" y="687"/>
                    <a:pt x="155" y="687"/>
                    <a:pt x="155" y="687"/>
                  </a:cubicBezTo>
                  <a:cubicBezTo>
                    <a:pt x="155" y="679"/>
                    <a:pt x="155" y="679"/>
                    <a:pt x="155" y="679"/>
                  </a:cubicBezTo>
                  <a:cubicBezTo>
                    <a:pt x="391" y="679"/>
                    <a:pt x="391" y="679"/>
                    <a:pt x="391" y="679"/>
                  </a:cubicBezTo>
                  <a:cubicBezTo>
                    <a:pt x="391" y="687"/>
                    <a:pt x="391" y="687"/>
                    <a:pt x="391" y="687"/>
                  </a:cubicBezTo>
                  <a:cubicBezTo>
                    <a:pt x="391" y="703"/>
                    <a:pt x="391" y="703"/>
                    <a:pt x="391" y="703"/>
                  </a:cubicBezTo>
                  <a:lnTo>
                    <a:pt x="493" y="70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3143413" y="4756356"/>
            <a:ext cx="5955476" cy="369332"/>
          </a:xfrm>
          <a:prstGeom prst="rect">
            <a:avLst/>
          </a:prstGeom>
        </p:spPr>
        <p:txBody>
          <a:bodyPr wrap="none">
            <a:spAutoFit/>
          </a:bodyPr>
          <a:lstStyle/>
          <a:p>
            <a:r>
              <a:rPr lang="zh-CN" altLang="zh-CN" kern="0">
                <a:latin typeface="仿宋_GB2312" panose="02010609030101010101" pitchFamily="49" charset="-122"/>
                <a:ea typeface="微软雅黑" panose="020B0503020204020204" pitchFamily="34" charset="-122"/>
              </a:rPr>
              <a:t>谈心谈话应当</a:t>
            </a:r>
            <a:r>
              <a:rPr lang="zh-CN" altLang="zh-CN" b="1" kern="0">
                <a:solidFill>
                  <a:schemeClr val="accent2"/>
                </a:solidFill>
                <a:latin typeface="仿宋_GB2312" panose="02010609030101010101" pitchFamily="49" charset="-122"/>
                <a:ea typeface="微软雅黑" panose="020B0503020204020204" pitchFamily="34" charset="-122"/>
              </a:rPr>
              <a:t>坦诚相见、交流思想、交换意见、帮助提高</a:t>
            </a:r>
            <a:endParaRPr lang="zh-CN" altLang="en-US" b="1">
              <a:solidFill>
                <a:schemeClr val="accent2"/>
              </a:solidFill>
            </a:endParaRPr>
          </a:p>
        </p:txBody>
      </p:sp>
      <p:sp>
        <p:nvSpPr>
          <p:cNvPr id="5" name="TextBox 42"/>
          <p:cNvSpPr txBox="1"/>
          <p:nvPr/>
        </p:nvSpPr>
        <p:spPr>
          <a:xfrm>
            <a:off x="1179593" y="299049"/>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第五章：组织生活</a:t>
            </a:r>
          </a:p>
        </p:txBody>
      </p:sp>
    </p:spTree>
  </p:cSld>
  <p:clrMapOvr>
    <a:masterClrMapping/>
  </p:clrMapOvr>
  <mc:AlternateContent xmlns:mc="http://schemas.openxmlformats.org/markup-compatibility/2006" xmlns:p14="http://schemas.microsoft.com/office/powerpoint/2010/main">
    <mc:Choice Requires="p14">
      <p:transition p14:dur="0" advClick="0" advTm="3684"/>
    </mc:Choice>
    <mc:Fallback xmlns="">
      <p:transition advClick="0" advTm="36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 calcmode="lin" valueType="num">
                                      <p:cBhvr>
                                        <p:cTn id="9" dur="500" fill="hold"/>
                                        <p:tgtEl>
                                          <p:spTgt spid="40"/>
                                        </p:tgtEl>
                                        <p:attrNameLst>
                                          <p:attrName>style.rotation</p:attrName>
                                        </p:attrNameLst>
                                      </p:cBhvr>
                                      <p:tavLst>
                                        <p:tav tm="0">
                                          <p:val>
                                            <p:fltVal val="90"/>
                                          </p:val>
                                        </p:tav>
                                        <p:tav tm="100000">
                                          <p:val>
                                            <p:fltVal val="0"/>
                                          </p:val>
                                        </p:tav>
                                      </p:tavLst>
                                    </p:anim>
                                    <p:animEffect transition="in" filter="fade">
                                      <p:cBhvr>
                                        <p:cTn id="10" dur="500"/>
                                        <p:tgtEl>
                                          <p:spTgt spid="40"/>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500"/>
                                        <p:tgtEl>
                                          <p:spTgt spid="41"/>
                                        </p:tgtEl>
                                      </p:cBhvr>
                                    </p:animEffect>
                                    <p:anim calcmode="lin" valueType="num">
                                      <p:cBhvr>
                                        <p:cTn id="15" dur="500" fill="hold"/>
                                        <p:tgtEl>
                                          <p:spTgt spid="41"/>
                                        </p:tgtEl>
                                        <p:attrNameLst>
                                          <p:attrName>ppt_x</p:attrName>
                                        </p:attrNameLst>
                                      </p:cBhvr>
                                      <p:tavLst>
                                        <p:tav tm="0">
                                          <p:val>
                                            <p:strVal val="#ppt_x"/>
                                          </p:val>
                                        </p:tav>
                                        <p:tav tm="100000">
                                          <p:val>
                                            <p:strVal val="#ppt_x"/>
                                          </p:val>
                                        </p:tav>
                                      </p:tavLst>
                                    </p:anim>
                                    <p:anim calcmode="lin" valueType="num">
                                      <p:cBhvr>
                                        <p:cTn id="16" dur="500" fill="hold"/>
                                        <p:tgtEl>
                                          <p:spTgt spid="41"/>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2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500"/>
                                        <p:tgtEl>
                                          <p:spTgt spid="2"/>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arn(inVertical)">
                                      <p:cBhvr>
                                        <p:cTn id="26" dur="500"/>
                                        <p:tgtEl>
                                          <p:spTgt spid="3"/>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anim calcmode="lin" valueType="num">
                                      <p:cBhvr>
                                        <p:cTn id="31" dur="500" fill="hold"/>
                                        <p:tgtEl>
                                          <p:spTgt spid="39"/>
                                        </p:tgtEl>
                                        <p:attrNameLst>
                                          <p:attrName>ppt_x</p:attrName>
                                        </p:attrNameLst>
                                      </p:cBhvr>
                                      <p:tavLst>
                                        <p:tav tm="0">
                                          <p:val>
                                            <p:strVal val="#ppt_x"/>
                                          </p:val>
                                        </p:tav>
                                        <p:tav tm="100000">
                                          <p:val>
                                            <p:strVal val="#ppt_x"/>
                                          </p:val>
                                        </p:tav>
                                      </p:tavLst>
                                    </p:anim>
                                    <p:anim calcmode="lin" valueType="num">
                                      <p:cBhvr>
                                        <p:cTn id="32"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9" grpId="0"/>
      <p:bldP spid="40" grpId="0" animBg="1"/>
      <p:bldP spid="2"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bwMode="auto">
          <a:xfrm>
            <a:off x="1094874" y="1985211"/>
            <a:ext cx="5380561" cy="4422620"/>
          </a:xfrm>
          <a:prstGeom prst="rect">
            <a:avLst/>
          </a:prstGeom>
          <a:solidFill>
            <a:schemeClr val="bg1"/>
          </a:solidFill>
          <a:ln w="9525" cap="flat" cmpd="sng" algn="ctr">
            <a:solidFill>
              <a:schemeClr val="tx2">
                <a:lumMod val="40000"/>
                <a:lumOff val="6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7" name="TextBox 42"/>
          <p:cNvSpPr txBox="1"/>
          <p:nvPr/>
        </p:nvSpPr>
        <p:spPr>
          <a:xfrm>
            <a:off x="1088788" y="234279"/>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第六章：党支部委员会建设</a:t>
            </a:r>
          </a:p>
        </p:txBody>
      </p:sp>
      <p:sp>
        <p:nvSpPr>
          <p:cNvPr id="39" name="Freeform 10"/>
          <p:cNvSpPr/>
          <p:nvPr/>
        </p:nvSpPr>
        <p:spPr bwMode="auto">
          <a:xfrm>
            <a:off x="1365251" y="1171575"/>
            <a:ext cx="4998765" cy="476250"/>
          </a:xfrm>
          <a:custGeom>
            <a:avLst/>
            <a:gdLst>
              <a:gd name="T0" fmla="*/ 0 w 5900"/>
              <a:gd name="T1" fmla="*/ 0 h 538"/>
              <a:gd name="T2" fmla="*/ 5900 w 5900"/>
              <a:gd name="T3" fmla="*/ 0 h 538"/>
              <a:gd name="T4" fmla="*/ 5706 w 5900"/>
              <a:gd name="T5" fmla="*/ 265 h 538"/>
              <a:gd name="T6" fmla="*/ 5900 w 5900"/>
              <a:gd name="T7" fmla="*/ 538 h 538"/>
              <a:gd name="T8" fmla="*/ 0 w 5900"/>
              <a:gd name="T9" fmla="*/ 538 h 538"/>
              <a:gd name="T10" fmla="*/ 0 w 5900"/>
              <a:gd name="T11" fmla="*/ 0 h 538"/>
            </a:gdLst>
            <a:ahLst/>
            <a:cxnLst>
              <a:cxn ang="0">
                <a:pos x="T0" y="T1"/>
              </a:cxn>
              <a:cxn ang="0">
                <a:pos x="T2" y="T3"/>
              </a:cxn>
              <a:cxn ang="0">
                <a:pos x="T4" y="T5"/>
              </a:cxn>
              <a:cxn ang="0">
                <a:pos x="T6" y="T7"/>
              </a:cxn>
              <a:cxn ang="0">
                <a:pos x="T8" y="T9"/>
              </a:cxn>
              <a:cxn ang="0">
                <a:pos x="T10" y="T11"/>
              </a:cxn>
            </a:cxnLst>
            <a:rect l="0" t="0" r="r" b="b"/>
            <a:pathLst>
              <a:path w="5900" h="538">
                <a:moveTo>
                  <a:pt x="0" y="0"/>
                </a:moveTo>
                <a:lnTo>
                  <a:pt x="5900" y="0"/>
                </a:lnTo>
                <a:lnTo>
                  <a:pt x="5706" y="265"/>
                </a:lnTo>
                <a:lnTo>
                  <a:pt x="5900" y="538"/>
                </a:lnTo>
                <a:lnTo>
                  <a:pt x="0" y="538"/>
                </a:lnTo>
                <a:lnTo>
                  <a:pt x="0" y="0"/>
                </a:lnTo>
                <a:close/>
              </a:path>
            </a:pathLst>
          </a:cu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540000" tIns="0" rIns="0" bIns="0" numCol="1" anchor="ctr" anchorCtr="0" compatLnSpc="1"/>
          <a:lstStyle/>
          <a:p>
            <a:r>
              <a:rPr lang="zh-CN" altLang="en-US" sz="2400">
                <a:solidFill>
                  <a:schemeClr val="accent3"/>
                </a:solidFill>
                <a:latin typeface="+mj-ea"/>
                <a:ea typeface="+mj-ea"/>
                <a:cs typeface="+mn-ea"/>
              </a:rPr>
              <a:t>党支部委员会组织架构</a:t>
            </a:r>
          </a:p>
        </p:txBody>
      </p:sp>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621" y="952500"/>
            <a:ext cx="1086941" cy="905784"/>
          </a:xfrm>
          <a:prstGeom prst="rect">
            <a:avLst/>
          </a:prstGeom>
        </p:spPr>
      </p:pic>
      <p:grpSp>
        <p:nvGrpSpPr>
          <p:cNvPr id="42" name="组合 41"/>
          <p:cNvGrpSpPr/>
          <p:nvPr/>
        </p:nvGrpSpPr>
        <p:grpSpPr>
          <a:xfrm>
            <a:off x="6686174" y="2272219"/>
            <a:ext cx="887744" cy="1047232"/>
            <a:chOff x="6698423" y="1931971"/>
            <a:chExt cx="887744" cy="1047232"/>
          </a:xfrm>
        </p:grpSpPr>
        <p:sp>
          <p:nvSpPr>
            <p:cNvPr id="43" name="任意多边形: 形状 42"/>
            <p:cNvSpPr/>
            <p:nvPr/>
          </p:nvSpPr>
          <p:spPr bwMode="auto">
            <a:xfrm rot="19955176" flipV="1">
              <a:off x="6698423" y="1931971"/>
              <a:ext cx="887744" cy="1047232"/>
            </a:xfrm>
            <a:custGeom>
              <a:avLst/>
              <a:gdLst>
                <a:gd name="connsiteX0" fmla="*/ 443872 w 887744"/>
                <a:gd name="connsiteY0" fmla="*/ 1047232 h 1047232"/>
                <a:gd name="connsiteX1" fmla="*/ 887744 w 887744"/>
                <a:gd name="connsiteY1" fmla="*/ 603360 h 1047232"/>
                <a:gd name="connsiteX2" fmla="*/ 533328 w 887744"/>
                <a:gd name="connsiteY2" fmla="*/ 168506 h 1047232"/>
                <a:gd name="connsiteX3" fmla="*/ 504718 w 887744"/>
                <a:gd name="connsiteY3" fmla="*/ 165622 h 1047232"/>
                <a:gd name="connsiteX4" fmla="*/ 439213 w 887744"/>
                <a:gd name="connsiteY4" fmla="*/ 0 h 1047232"/>
                <a:gd name="connsiteX5" fmla="*/ 373321 w 887744"/>
                <a:gd name="connsiteY5" fmla="*/ 166600 h 1047232"/>
                <a:gd name="connsiteX6" fmla="*/ 354416 w 887744"/>
                <a:gd name="connsiteY6" fmla="*/ 168506 h 1047232"/>
                <a:gd name="connsiteX7" fmla="*/ 0 w 887744"/>
                <a:gd name="connsiteY7" fmla="*/ 603360 h 1047232"/>
                <a:gd name="connsiteX8" fmla="*/ 443872 w 887744"/>
                <a:gd name="connsiteY8" fmla="*/ 1047232 h 104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7744" h="1047232">
                  <a:moveTo>
                    <a:pt x="443872" y="1047232"/>
                  </a:moveTo>
                  <a:cubicBezTo>
                    <a:pt x="689016" y="1047232"/>
                    <a:pt x="887744" y="848504"/>
                    <a:pt x="887744" y="603360"/>
                  </a:cubicBezTo>
                  <a:cubicBezTo>
                    <a:pt x="887744" y="388859"/>
                    <a:pt x="735593" y="209895"/>
                    <a:pt x="533328" y="168506"/>
                  </a:cubicBezTo>
                  <a:lnTo>
                    <a:pt x="504718" y="165622"/>
                  </a:lnTo>
                  <a:lnTo>
                    <a:pt x="439213" y="0"/>
                  </a:lnTo>
                  <a:lnTo>
                    <a:pt x="373321" y="166600"/>
                  </a:lnTo>
                  <a:lnTo>
                    <a:pt x="354416" y="168506"/>
                  </a:lnTo>
                  <a:cubicBezTo>
                    <a:pt x="152151" y="209895"/>
                    <a:pt x="0" y="388859"/>
                    <a:pt x="0" y="603360"/>
                  </a:cubicBezTo>
                  <a:cubicBezTo>
                    <a:pt x="0" y="848504"/>
                    <a:pt x="198728" y="1047232"/>
                    <a:pt x="443872" y="1047232"/>
                  </a:cubicBezTo>
                  <a:close/>
                </a:path>
              </a:pathLst>
            </a:custGeom>
            <a:solidFill>
              <a:schemeClr val="accent2"/>
            </a:solidFill>
            <a:ln w="12700" cap="flat">
              <a:noFill/>
              <a:prstDash val="solid"/>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endParaRPr lang="zh-CN" altLang="en-US">
                <a:solidFill>
                  <a:schemeClr val="bg2"/>
                </a:solidFill>
                <a:latin typeface="+mn-lt"/>
                <a:ea typeface="+mn-ea"/>
                <a:cs typeface="+mn-ea"/>
              </a:endParaRPr>
            </a:p>
          </p:txBody>
        </p:sp>
        <p:sp>
          <p:nvSpPr>
            <p:cNvPr id="44" name="矩形 43"/>
            <p:cNvSpPr/>
            <p:nvPr/>
          </p:nvSpPr>
          <p:spPr>
            <a:xfrm>
              <a:off x="6734381" y="2044714"/>
              <a:ext cx="741174" cy="646331"/>
            </a:xfrm>
            <a:prstGeom prst="rect">
              <a:avLst/>
            </a:prstGeom>
          </p:spPr>
          <p:txBody>
            <a:bodyPr wrap="square">
              <a:spAutoFit/>
            </a:bodyPr>
            <a:lstStyle/>
            <a:p>
              <a:pPr algn="ctr"/>
              <a:r>
                <a:rPr lang="zh-CN" altLang="en-US">
                  <a:solidFill>
                    <a:schemeClr val="accent4"/>
                  </a:solidFill>
                  <a:latin typeface="+mj-ea"/>
                  <a:ea typeface="+mj-ea"/>
                </a:rPr>
                <a:t>纪检委员</a:t>
              </a:r>
            </a:p>
          </p:txBody>
        </p:sp>
      </p:grpSp>
      <p:grpSp>
        <p:nvGrpSpPr>
          <p:cNvPr id="45" name="组合 44"/>
          <p:cNvGrpSpPr/>
          <p:nvPr/>
        </p:nvGrpSpPr>
        <p:grpSpPr>
          <a:xfrm>
            <a:off x="7576219" y="1857339"/>
            <a:ext cx="887744" cy="1047232"/>
            <a:chOff x="7588468" y="1517091"/>
            <a:chExt cx="887744" cy="1047232"/>
          </a:xfrm>
        </p:grpSpPr>
        <p:sp>
          <p:nvSpPr>
            <p:cNvPr id="46" name="任意多边形: 形状 45"/>
            <p:cNvSpPr/>
            <p:nvPr/>
          </p:nvSpPr>
          <p:spPr bwMode="auto">
            <a:xfrm rot="20697770" flipV="1">
              <a:off x="7588468" y="1517091"/>
              <a:ext cx="887744" cy="1047232"/>
            </a:xfrm>
            <a:custGeom>
              <a:avLst/>
              <a:gdLst>
                <a:gd name="connsiteX0" fmla="*/ 443872 w 887744"/>
                <a:gd name="connsiteY0" fmla="*/ 1047232 h 1047232"/>
                <a:gd name="connsiteX1" fmla="*/ 887744 w 887744"/>
                <a:gd name="connsiteY1" fmla="*/ 603360 h 1047232"/>
                <a:gd name="connsiteX2" fmla="*/ 533328 w 887744"/>
                <a:gd name="connsiteY2" fmla="*/ 168506 h 1047232"/>
                <a:gd name="connsiteX3" fmla="*/ 504718 w 887744"/>
                <a:gd name="connsiteY3" fmla="*/ 165622 h 1047232"/>
                <a:gd name="connsiteX4" fmla="*/ 439213 w 887744"/>
                <a:gd name="connsiteY4" fmla="*/ 0 h 1047232"/>
                <a:gd name="connsiteX5" fmla="*/ 373321 w 887744"/>
                <a:gd name="connsiteY5" fmla="*/ 166600 h 1047232"/>
                <a:gd name="connsiteX6" fmla="*/ 354416 w 887744"/>
                <a:gd name="connsiteY6" fmla="*/ 168506 h 1047232"/>
                <a:gd name="connsiteX7" fmla="*/ 0 w 887744"/>
                <a:gd name="connsiteY7" fmla="*/ 603360 h 1047232"/>
                <a:gd name="connsiteX8" fmla="*/ 443872 w 887744"/>
                <a:gd name="connsiteY8" fmla="*/ 1047232 h 104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7744" h="1047232">
                  <a:moveTo>
                    <a:pt x="443872" y="1047232"/>
                  </a:moveTo>
                  <a:cubicBezTo>
                    <a:pt x="689016" y="1047232"/>
                    <a:pt x="887744" y="848504"/>
                    <a:pt x="887744" y="603360"/>
                  </a:cubicBezTo>
                  <a:cubicBezTo>
                    <a:pt x="887744" y="388859"/>
                    <a:pt x="735593" y="209895"/>
                    <a:pt x="533328" y="168506"/>
                  </a:cubicBezTo>
                  <a:lnTo>
                    <a:pt x="504718" y="165622"/>
                  </a:lnTo>
                  <a:lnTo>
                    <a:pt x="439213" y="0"/>
                  </a:lnTo>
                  <a:lnTo>
                    <a:pt x="373321" y="166600"/>
                  </a:lnTo>
                  <a:lnTo>
                    <a:pt x="354416" y="168506"/>
                  </a:lnTo>
                  <a:cubicBezTo>
                    <a:pt x="152151" y="209895"/>
                    <a:pt x="0" y="388859"/>
                    <a:pt x="0" y="603360"/>
                  </a:cubicBezTo>
                  <a:cubicBezTo>
                    <a:pt x="0" y="848504"/>
                    <a:pt x="198728" y="1047232"/>
                    <a:pt x="443872" y="1047232"/>
                  </a:cubicBezTo>
                  <a:close/>
                </a:path>
              </a:pathLst>
            </a:custGeom>
            <a:solidFill>
              <a:schemeClr val="accent2"/>
            </a:solidFill>
            <a:ln w="12700" cap="flat">
              <a:noFill/>
              <a:prstDash val="solid"/>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endParaRPr lang="zh-CN" altLang="en-US">
                <a:solidFill>
                  <a:schemeClr val="bg2"/>
                </a:solidFill>
                <a:latin typeface="+mn-lt"/>
                <a:ea typeface="+mn-ea"/>
                <a:cs typeface="+mn-ea"/>
              </a:endParaRPr>
            </a:p>
          </p:txBody>
        </p:sp>
        <p:sp>
          <p:nvSpPr>
            <p:cNvPr id="47" name="矩形 46"/>
            <p:cNvSpPr/>
            <p:nvPr/>
          </p:nvSpPr>
          <p:spPr>
            <a:xfrm>
              <a:off x="7659414" y="1640677"/>
              <a:ext cx="741174" cy="646331"/>
            </a:xfrm>
            <a:prstGeom prst="rect">
              <a:avLst/>
            </a:prstGeom>
          </p:spPr>
          <p:txBody>
            <a:bodyPr wrap="square">
              <a:spAutoFit/>
            </a:bodyPr>
            <a:lstStyle/>
            <a:p>
              <a:pPr algn="ctr"/>
              <a:r>
                <a:rPr lang="zh-CN" altLang="en-US">
                  <a:solidFill>
                    <a:schemeClr val="accent4"/>
                  </a:solidFill>
                  <a:latin typeface="+mj-ea"/>
                  <a:ea typeface="+mj-ea"/>
                </a:rPr>
                <a:t>组织委员</a:t>
              </a:r>
            </a:p>
          </p:txBody>
        </p:sp>
      </p:grpSp>
      <p:grpSp>
        <p:nvGrpSpPr>
          <p:cNvPr id="48" name="组合 47"/>
          <p:cNvGrpSpPr/>
          <p:nvPr/>
        </p:nvGrpSpPr>
        <p:grpSpPr>
          <a:xfrm>
            <a:off x="8553532" y="1593715"/>
            <a:ext cx="887744" cy="1047232"/>
            <a:chOff x="8565781" y="1253467"/>
            <a:chExt cx="887744" cy="1047232"/>
          </a:xfrm>
        </p:grpSpPr>
        <p:sp>
          <p:nvSpPr>
            <p:cNvPr id="49" name="任意多边形: 形状 48"/>
            <p:cNvSpPr/>
            <p:nvPr/>
          </p:nvSpPr>
          <p:spPr bwMode="auto">
            <a:xfrm rot="21421909" flipV="1">
              <a:off x="8565781" y="1253467"/>
              <a:ext cx="887744" cy="1047232"/>
            </a:xfrm>
            <a:custGeom>
              <a:avLst/>
              <a:gdLst>
                <a:gd name="connsiteX0" fmla="*/ 443872 w 887744"/>
                <a:gd name="connsiteY0" fmla="*/ 1047232 h 1047232"/>
                <a:gd name="connsiteX1" fmla="*/ 887744 w 887744"/>
                <a:gd name="connsiteY1" fmla="*/ 603360 h 1047232"/>
                <a:gd name="connsiteX2" fmla="*/ 533328 w 887744"/>
                <a:gd name="connsiteY2" fmla="*/ 168506 h 1047232"/>
                <a:gd name="connsiteX3" fmla="*/ 504718 w 887744"/>
                <a:gd name="connsiteY3" fmla="*/ 165622 h 1047232"/>
                <a:gd name="connsiteX4" fmla="*/ 439213 w 887744"/>
                <a:gd name="connsiteY4" fmla="*/ 0 h 1047232"/>
                <a:gd name="connsiteX5" fmla="*/ 373321 w 887744"/>
                <a:gd name="connsiteY5" fmla="*/ 166600 h 1047232"/>
                <a:gd name="connsiteX6" fmla="*/ 354416 w 887744"/>
                <a:gd name="connsiteY6" fmla="*/ 168506 h 1047232"/>
                <a:gd name="connsiteX7" fmla="*/ 0 w 887744"/>
                <a:gd name="connsiteY7" fmla="*/ 603360 h 1047232"/>
                <a:gd name="connsiteX8" fmla="*/ 443872 w 887744"/>
                <a:gd name="connsiteY8" fmla="*/ 1047232 h 104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7744" h="1047232">
                  <a:moveTo>
                    <a:pt x="443872" y="1047232"/>
                  </a:moveTo>
                  <a:cubicBezTo>
                    <a:pt x="689016" y="1047232"/>
                    <a:pt x="887744" y="848504"/>
                    <a:pt x="887744" y="603360"/>
                  </a:cubicBezTo>
                  <a:cubicBezTo>
                    <a:pt x="887744" y="388859"/>
                    <a:pt x="735593" y="209895"/>
                    <a:pt x="533328" y="168506"/>
                  </a:cubicBezTo>
                  <a:lnTo>
                    <a:pt x="504718" y="165622"/>
                  </a:lnTo>
                  <a:lnTo>
                    <a:pt x="439213" y="0"/>
                  </a:lnTo>
                  <a:lnTo>
                    <a:pt x="373321" y="166600"/>
                  </a:lnTo>
                  <a:lnTo>
                    <a:pt x="354416" y="168506"/>
                  </a:lnTo>
                  <a:cubicBezTo>
                    <a:pt x="152151" y="209895"/>
                    <a:pt x="0" y="388859"/>
                    <a:pt x="0" y="603360"/>
                  </a:cubicBezTo>
                  <a:cubicBezTo>
                    <a:pt x="0" y="848504"/>
                    <a:pt x="198728" y="1047232"/>
                    <a:pt x="443872" y="1047232"/>
                  </a:cubicBezTo>
                  <a:close/>
                </a:path>
              </a:pathLst>
            </a:custGeom>
            <a:solidFill>
              <a:schemeClr val="accent2"/>
            </a:solidFill>
            <a:ln w="12700" cap="flat">
              <a:noFill/>
              <a:prstDash val="solid"/>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endParaRPr lang="zh-CN" altLang="en-US">
                <a:solidFill>
                  <a:schemeClr val="bg2"/>
                </a:solidFill>
                <a:latin typeface="+mn-lt"/>
                <a:ea typeface="+mn-ea"/>
                <a:cs typeface="+mn-ea"/>
              </a:endParaRPr>
            </a:p>
          </p:txBody>
        </p:sp>
        <p:sp>
          <p:nvSpPr>
            <p:cNvPr id="50" name="矩形 49"/>
            <p:cNvSpPr/>
            <p:nvPr/>
          </p:nvSpPr>
          <p:spPr>
            <a:xfrm>
              <a:off x="8649811" y="1506750"/>
              <a:ext cx="741174" cy="369332"/>
            </a:xfrm>
            <a:prstGeom prst="rect">
              <a:avLst/>
            </a:prstGeom>
          </p:spPr>
          <p:txBody>
            <a:bodyPr wrap="square">
              <a:spAutoFit/>
            </a:bodyPr>
            <a:lstStyle/>
            <a:p>
              <a:pPr algn="ctr"/>
              <a:r>
                <a:rPr lang="zh-CN" altLang="en-US">
                  <a:solidFill>
                    <a:schemeClr val="accent4"/>
                  </a:solidFill>
                  <a:latin typeface="+mj-ea"/>
                  <a:ea typeface="+mj-ea"/>
                </a:rPr>
                <a:t>书记</a:t>
              </a:r>
            </a:p>
          </p:txBody>
        </p:sp>
      </p:grpSp>
      <p:grpSp>
        <p:nvGrpSpPr>
          <p:cNvPr id="51" name="组合 50"/>
          <p:cNvGrpSpPr/>
          <p:nvPr/>
        </p:nvGrpSpPr>
        <p:grpSpPr>
          <a:xfrm>
            <a:off x="9596542" y="1857339"/>
            <a:ext cx="887744" cy="1047232"/>
            <a:chOff x="9608791" y="1517091"/>
            <a:chExt cx="887744" cy="1047232"/>
          </a:xfrm>
        </p:grpSpPr>
        <p:sp>
          <p:nvSpPr>
            <p:cNvPr id="52" name="任意多边形: 形状 51"/>
            <p:cNvSpPr/>
            <p:nvPr/>
          </p:nvSpPr>
          <p:spPr bwMode="auto">
            <a:xfrm rot="963360" flipV="1">
              <a:off x="9608791" y="1517091"/>
              <a:ext cx="887744" cy="1047232"/>
            </a:xfrm>
            <a:custGeom>
              <a:avLst/>
              <a:gdLst>
                <a:gd name="connsiteX0" fmla="*/ 443872 w 887744"/>
                <a:gd name="connsiteY0" fmla="*/ 1047232 h 1047232"/>
                <a:gd name="connsiteX1" fmla="*/ 887744 w 887744"/>
                <a:gd name="connsiteY1" fmla="*/ 603360 h 1047232"/>
                <a:gd name="connsiteX2" fmla="*/ 533328 w 887744"/>
                <a:gd name="connsiteY2" fmla="*/ 168506 h 1047232"/>
                <a:gd name="connsiteX3" fmla="*/ 504718 w 887744"/>
                <a:gd name="connsiteY3" fmla="*/ 165622 h 1047232"/>
                <a:gd name="connsiteX4" fmla="*/ 439213 w 887744"/>
                <a:gd name="connsiteY4" fmla="*/ 0 h 1047232"/>
                <a:gd name="connsiteX5" fmla="*/ 373321 w 887744"/>
                <a:gd name="connsiteY5" fmla="*/ 166600 h 1047232"/>
                <a:gd name="connsiteX6" fmla="*/ 354416 w 887744"/>
                <a:gd name="connsiteY6" fmla="*/ 168506 h 1047232"/>
                <a:gd name="connsiteX7" fmla="*/ 0 w 887744"/>
                <a:gd name="connsiteY7" fmla="*/ 603360 h 1047232"/>
                <a:gd name="connsiteX8" fmla="*/ 443872 w 887744"/>
                <a:gd name="connsiteY8" fmla="*/ 1047232 h 104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7744" h="1047232">
                  <a:moveTo>
                    <a:pt x="443872" y="1047232"/>
                  </a:moveTo>
                  <a:cubicBezTo>
                    <a:pt x="689016" y="1047232"/>
                    <a:pt x="887744" y="848504"/>
                    <a:pt x="887744" y="603360"/>
                  </a:cubicBezTo>
                  <a:cubicBezTo>
                    <a:pt x="887744" y="388859"/>
                    <a:pt x="735593" y="209895"/>
                    <a:pt x="533328" y="168506"/>
                  </a:cubicBezTo>
                  <a:lnTo>
                    <a:pt x="504718" y="165622"/>
                  </a:lnTo>
                  <a:lnTo>
                    <a:pt x="439213" y="0"/>
                  </a:lnTo>
                  <a:lnTo>
                    <a:pt x="373321" y="166600"/>
                  </a:lnTo>
                  <a:lnTo>
                    <a:pt x="354416" y="168506"/>
                  </a:lnTo>
                  <a:cubicBezTo>
                    <a:pt x="152151" y="209895"/>
                    <a:pt x="0" y="388859"/>
                    <a:pt x="0" y="603360"/>
                  </a:cubicBezTo>
                  <a:cubicBezTo>
                    <a:pt x="0" y="848504"/>
                    <a:pt x="198728" y="1047232"/>
                    <a:pt x="443872" y="1047232"/>
                  </a:cubicBezTo>
                  <a:close/>
                </a:path>
              </a:pathLst>
            </a:custGeom>
            <a:solidFill>
              <a:schemeClr val="accent2"/>
            </a:solidFill>
            <a:ln w="12700" cap="flat">
              <a:noFill/>
              <a:prstDash val="solid"/>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endParaRPr lang="zh-CN" altLang="en-US">
                <a:solidFill>
                  <a:schemeClr val="bg2"/>
                </a:solidFill>
                <a:latin typeface="+mn-lt"/>
                <a:ea typeface="+mn-ea"/>
                <a:cs typeface="+mn-ea"/>
              </a:endParaRPr>
            </a:p>
          </p:txBody>
        </p:sp>
        <p:sp>
          <p:nvSpPr>
            <p:cNvPr id="53" name="矩形 52"/>
            <p:cNvSpPr/>
            <p:nvPr/>
          </p:nvSpPr>
          <p:spPr>
            <a:xfrm>
              <a:off x="9690232" y="1640677"/>
              <a:ext cx="741174" cy="646331"/>
            </a:xfrm>
            <a:prstGeom prst="rect">
              <a:avLst/>
            </a:prstGeom>
          </p:spPr>
          <p:txBody>
            <a:bodyPr wrap="square">
              <a:spAutoFit/>
            </a:bodyPr>
            <a:lstStyle/>
            <a:p>
              <a:pPr algn="ctr"/>
              <a:r>
                <a:rPr lang="zh-CN" altLang="en-US">
                  <a:solidFill>
                    <a:schemeClr val="accent4"/>
                  </a:solidFill>
                  <a:latin typeface="+mn-ea"/>
                  <a:ea typeface="+mn-ea"/>
                </a:rPr>
                <a:t>副书记</a:t>
              </a:r>
            </a:p>
          </p:txBody>
        </p:sp>
      </p:grpSp>
      <p:grpSp>
        <p:nvGrpSpPr>
          <p:cNvPr id="54" name="组合 53"/>
          <p:cNvGrpSpPr/>
          <p:nvPr/>
        </p:nvGrpSpPr>
        <p:grpSpPr>
          <a:xfrm>
            <a:off x="10620219" y="2272219"/>
            <a:ext cx="887744" cy="1047232"/>
            <a:chOff x="10632468" y="1931971"/>
            <a:chExt cx="887744" cy="1047232"/>
          </a:xfrm>
        </p:grpSpPr>
        <p:sp>
          <p:nvSpPr>
            <p:cNvPr id="55" name="任意多边形: 形状 54"/>
            <p:cNvSpPr/>
            <p:nvPr/>
          </p:nvSpPr>
          <p:spPr bwMode="auto">
            <a:xfrm rot="2341093" flipV="1">
              <a:off x="10632468" y="1931971"/>
              <a:ext cx="887744" cy="1047232"/>
            </a:xfrm>
            <a:custGeom>
              <a:avLst/>
              <a:gdLst>
                <a:gd name="connsiteX0" fmla="*/ 443872 w 887744"/>
                <a:gd name="connsiteY0" fmla="*/ 1047232 h 1047232"/>
                <a:gd name="connsiteX1" fmla="*/ 887744 w 887744"/>
                <a:gd name="connsiteY1" fmla="*/ 603360 h 1047232"/>
                <a:gd name="connsiteX2" fmla="*/ 533328 w 887744"/>
                <a:gd name="connsiteY2" fmla="*/ 168506 h 1047232"/>
                <a:gd name="connsiteX3" fmla="*/ 504718 w 887744"/>
                <a:gd name="connsiteY3" fmla="*/ 165622 h 1047232"/>
                <a:gd name="connsiteX4" fmla="*/ 439213 w 887744"/>
                <a:gd name="connsiteY4" fmla="*/ 0 h 1047232"/>
                <a:gd name="connsiteX5" fmla="*/ 373321 w 887744"/>
                <a:gd name="connsiteY5" fmla="*/ 166600 h 1047232"/>
                <a:gd name="connsiteX6" fmla="*/ 354416 w 887744"/>
                <a:gd name="connsiteY6" fmla="*/ 168506 h 1047232"/>
                <a:gd name="connsiteX7" fmla="*/ 0 w 887744"/>
                <a:gd name="connsiteY7" fmla="*/ 603360 h 1047232"/>
                <a:gd name="connsiteX8" fmla="*/ 443872 w 887744"/>
                <a:gd name="connsiteY8" fmla="*/ 1047232 h 104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7744" h="1047232">
                  <a:moveTo>
                    <a:pt x="443872" y="1047232"/>
                  </a:moveTo>
                  <a:cubicBezTo>
                    <a:pt x="689016" y="1047232"/>
                    <a:pt x="887744" y="848504"/>
                    <a:pt x="887744" y="603360"/>
                  </a:cubicBezTo>
                  <a:cubicBezTo>
                    <a:pt x="887744" y="388859"/>
                    <a:pt x="735593" y="209895"/>
                    <a:pt x="533328" y="168506"/>
                  </a:cubicBezTo>
                  <a:lnTo>
                    <a:pt x="504718" y="165622"/>
                  </a:lnTo>
                  <a:lnTo>
                    <a:pt x="439213" y="0"/>
                  </a:lnTo>
                  <a:lnTo>
                    <a:pt x="373321" y="166600"/>
                  </a:lnTo>
                  <a:lnTo>
                    <a:pt x="354416" y="168506"/>
                  </a:lnTo>
                  <a:cubicBezTo>
                    <a:pt x="152151" y="209895"/>
                    <a:pt x="0" y="388859"/>
                    <a:pt x="0" y="603360"/>
                  </a:cubicBezTo>
                  <a:cubicBezTo>
                    <a:pt x="0" y="848504"/>
                    <a:pt x="198728" y="1047232"/>
                    <a:pt x="443872" y="1047232"/>
                  </a:cubicBezTo>
                  <a:close/>
                </a:path>
              </a:pathLst>
            </a:custGeom>
            <a:solidFill>
              <a:schemeClr val="accent2"/>
            </a:solidFill>
            <a:ln w="12700" cap="flat">
              <a:noFill/>
              <a:prstDash val="solid"/>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endParaRPr lang="zh-CN" altLang="en-US">
                <a:solidFill>
                  <a:schemeClr val="bg2"/>
                </a:solidFill>
                <a:latin typeface="+mn-lt"/>
                <a:ea typeface="+mn-ea"/>
                <a:cs typeface="+mn-ea"/>
              </a:endParaRPr>
            </a:p>
          </p:txBody>
        </p:sp>
        <p:sp>
          <p:nvSpPr>
            <p:cNvPr id="56" name="矩形 55"/>
            <p:cNvSpPr/>
            <p:nvPr/>
          </p:nvSpPr>
          <p:spPr>
            <a:xfrm>
              <a:off x="10764121" y="2044714"/>
              <a:ext cx="741174" cy="646331"/>
            </a:xfrm>
            <a:prstGeom prst="rect">
              <a:avLst/>
            </a:prstGeom>
          </p:spPr>
          <p:txBody>
            <a:bodyPr wrap="square">
              <a:spAutoFit/>
            </a:bodyPr>
            <a:lstStyle/>
            <a:p>
              <a:pPr algn="ctr"/>
              <a:r>
                <a:rPr lang="zh-CN" altLang="en-US">
                  <a:solidFill>
                    <a:schemeClr val="accent4"/>
                  </a:solidFill>
                  <a:latin typeface="+mj-ea"/>
                  <a:ea typeface="+mj-ea"/>
                </a:rPr>
                <a:t>宣传委员</a:t>
              </a:r>
            </a:p>
          </p:txBody>
        </p:sp>
      </p:grpSp>
      <p:sp>
        <p:nvSpPr>
          <p:cNvPr id="57" name="矩形: 圆角 56"/>
          <p:cNvSpPr/>
          <p:nvPr/>
        </p:nvSpPr>
        <p:spPr bwMode="auto">
          <a:xfrm>
            <a:off x="6856385" y="5750350"/>
            <a:ext cx="4752752" cy="587574"/>
          </a:xfrm>
          <a:prstGeom prst="roundRect">
            <a:avLst>
              <a:gd name="adj" fmla="val 7619"/>
            </a:avLst>
          </a:pr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endParaRPr lang="zh-CN" altLang="en-US">
              <a:solidFill>
                <a:schemeClr val="bg1"/>
              </a:solidFill>
              <a:latin typeface="+mj-ea"/>
              <a:ea typeface="+mj-ea"/>
              <a:cs typeface="+mn-ea"/>
            </a:endParaRPr>
          </a:p>
        </p:txBody>
      </p:sp>
      <p:sp>
        <p:nvSpPr>
          <p:cNvPr id="58" name="等腰三角形 57"/>
          <p:cNvSpPr/>
          <p:nvPr/>
        </p:nvSpPr>
        <p:spPr bwMode="auto">
          <a:xfrm>
            <a:off x="9024246" y="5549544"/>
            <a:ext cx="318823" cy="143571"/>
          </a:xfrm>
          <a:prstGeom prst="triangle">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9" name="矩形 58"/>
          <p:cNvSpPr/>
          <p:nvPr/>
        </p:nvSpPr>
        <p:spPr>
          <a:xfrm>
            <a:off x="6868042" y="5887931"/>
            <a:ext cx="4690708" cy="369332"/>
          </a:xfrm>
          <a:prstGeom prst="rect">
            <a:avLst/>
          </a:prstGeom>
        </p:spPr>
        <p:txBody>
          <a:bodyPr wrap="none">
            <a:spAutoFit/>
          </a:bodyPr>
          <a:lstStyle/>
          <a:p>
            <a:pPr algn="ctr"/>
            <a:r>
              <a:rPr lang="zh-CN" altLang="en-US" b="1" kern="0">
                <a:solidFill>
                  <a:srgbClr val="FFFF00"/>
                </a:solidFill>
                <a:latin typeface="Calibri" panose="020F0502020204030204" pitchFamily="34" charset="0"/>
                <a:ea typeface="微软雅黑" panose="020B0503020204020204" pitchFamily="34" charset="-122"/>
                <a:cs typeface="宋体" panose="02010600030101010101" pitchFamily="2" charset="-122"/>
              </a:rPr>
              <a:t>党支部委员会由</a:t>
            </a:r>
            <a:r>
              <a:rPr lang="en-US" altLang="zh-CN" b="1" kern="0">
                <a:solidFill>
                  <a:srgbClr val="FFFF00"/>
                </a:solidFill>
                <a:latin typeface="Calibri" panose="020F0502020204030204" pitchFamily="34" charset="0"/>
                <a:ea typeface="微软雅黑" panose="020B0503020204020204" pitchFamily="34" charset="-122"/>
                <a:cs typeface="宋体" panose="02010600030101010101" pitchFamily="2" charset="-122"/>
              </a:rPr>
              <a:t>3</a:t>
            </a:r>
            <a:r>
              <a:rPr lang="zh-CN" altLang="en-US" b="1" kern="0">
                <a:solidFill>
                  <a:srgbClr val="FFFF00"/>
                </a:solidFill>
                <a:latin typeface="Calibri" panose="020F0502020204030204" pitchFamily="34" charset="0"/>
                <a:ea typeface="微软雅黑" panose="020B0503020204020204" pitchFamily="34" charset="-122"/>
                <a:cs typeface="宋体" panose="02010600030101010101" pitchFamily="2" charset="-122"/>
              </a:rPr>
              <a:t>至</a:t>
            </a:r>
            <a:r>
              <a:rPr lang="en-US" altLang="zh-CN" b="1" kern="0">
                <a:solidFill>
                  <a:srgbClr val="FFFF00"/>
                </a:solidFill>
                <a:latin typeface="Calibri" panose="020F0502020204030204" pitchFamily="34" charset="0"/>
                <a:ea typeface="微软雅黑" panose="020B0503020204020204" pitchFamily="34" charset="-122"/>
                <a:cs typeface="宋体" panose="02010600030101010101" pitchFamily="2" charset="-122"/>
              </a:rPr>
              <a:t>5</a:t>
            </a:r>
            <a:r>
              <a:rPr lang="zh-CN" altLang="en-US" b="1" kern="0">
                <a:solidFill>
                  <a:srgbClr val="FFFF00"/>
                </a:solidFill>
                <a:latin typeface="Calibri" panose="020F0502020204030204" pitchFamily="34" charset="0"/>
                <a:ea typeface="微软雅黑" panose="020B0503020204020204" pitchFamily="34" charset="-122"/>
                <a:cs typeface="宋体" panose="02010600030101010101" pitchFamily="2" charset="-122"/>
              </a:rPr>
              <a:t>人组成，一般不超过</a:t>
            </a:r>
            <a:r>
              <a:rPr lang="en-US" altLang="zh-CN" b="1" kern="0">
                <a:solidFill>
                  <a:srgbClr val="FFFF00"/>
                </a:solidFill>
                <a:latin typeface="Calibri" panose="020F0502020204030204" pitchFamily="34" charset="0"/>
                <a:ea typeface="微软雅黑" panose="020B0503020204020204" pitchFamily="34" charset="-122"/>
                <a:cs typeface="宋体" panose="02010600030101010101" pitchFamily="2" charset="-122"/>
              </a:rPr>
              <a:t>7</a:t>
            </a:r>
            <a:r>
              <a:rPr lang="zh-CN" altLang="en-US" b="1" kern="0">
                <a:solidFill>
                  <a:srgbClr val="FFFF00"/>
                </a:solidFill>
                <a:latin typeface="Calibri" panose="020F0502020204030204" pitchFamily="34" charset="0"/>
                <a:ea typeface="微软雅黑" panose="020B0503020204020204" pitchFamily="34" charset="-122"/>
                <a:cs typeface="宋体" panose="02010600030101010101" pitchFamily="2" charset="-122"/>
              </a:rPr>
              <a:t>人</a:t>
            </a:r>
            <a:endParaRPr lang="zh-CN" altLang="en-US">
              <a:solidFill>
                <a:srgbClr val="FFFF00"/>
              </a:solidFill>
            </a:endParaRPr>
          </a:p>
        </p:txBody>
      </p:sp>
      <p:grpSp>
        <p:nvGrpSpPr>
          <p:cNvPr id="60" name="组合 59"/>
          <p:cNvGrpSpPr/>
          <p:nvPr/>
        </p:nvGrpSpPr>
        <p:grpSpPr>
          <a:xfrm>
            <a:off x="7402551" y="2854672"/>
            <a:ext cx="3230696" cy="2652160"/>
            <a:chOff x="7835334" y="2856776"/>
            <a:chExt cx="2341134" cy="1921896"/>
          </a:xfrm>
        </p:grpSpPr>
        <p:grpSp>
          <p:nvGrpSpPr>
            <p:cNvPr id="61" name="组合 60"/>
            <p:cNvGrpSpPr/>
            <p:nvPr/>
          </p:nvGrpSpPr>
          <p:grpSpPr>
            <a:xfrm>
              <a:off x="7835334" y="3075816"/>
              <a:ext cx="984502" cy="1450845"/>
              <a:chOff x="8579597" y="2093379"/>
              <a:chExt cx="984502" cy="1450845"/>
            </a:xfrm>
          </p:grpSpPr>
          <p:sp>
            <p:nvSpPr>
              <p:cNvPr id="128" name="Freeform 65"/>
              <p:cNvSpPr/>
              <p:nvPr/>
            </p:nvSpPr>
            <p:spPr bwMode="auto">
              <a:xfrm>
                <a:off x="9220229" y="2776407"/>
                <a:ext cx="343870" cy="748975"/>
              </a:xfrm>
              <a:custGeom>
                <a:avLst/>
                <a:gdLst>
                  <a:gd name="T0" fmla="*/ 0 w 33"/>
                  <a:gd name="T1" fmla="*/ 8 h 71"/>
                  <a:gd name="T2" fmla="*/ 25 w 33"/>
                  <a:gd name="T3" fmla="*/ 8 h 71"/>
                  <a:gd name="T4" fmla="*/ 32 w 33"/>
                  <a:gd name="T5" fmla="*/ 60 h 71"/>
                  <a:gd name="T6" fmla="*/ 25 w 33"/>
                  <a:gd name="T7" fmla="*/ 68 h 71"/>
                  <a:gd name="T8" fmla="*/ 6 w 33"/>
                  <a:gd name="T9" fmla="*/ 71 h 71"/>
                  <a:gd name="T10" fmla="*/ 0 w 33"/>
                  <a:gd name="T11" fmla="*/ 8 h 71"/>
                </a:gdLst>
                <a:ahLst/>
                <a:cxnLst>
                  <a:cxn ang="0">
                    <a:pos x="T0" y="T1"/>
                  </a:cxn>
                  <a:cxn ang="0">
                    <a:pos x="T2" y="T3"/>
                  </a:cxn>
                  <a:cxn ang="0">
                    <a:pos x="T4" y="T5"/>
                  </a:cxn>
                  <a:cxn ang="0">
                    <a:pos x="T6" y="T7"/>
                  </a:cxn>
                  <a:cxn ang="0">
                    <a:pos x="T8" y="T9"/>
                  </a:cxn>
                  <a:cxn ang="0">
                    <a:pos x="T10" y="T11"/>
                  </a:cxn>
                </a:cxnLst>
                <a:rect l="0" t="0" r="r" b="b"/>
                <a:pathLst>
                  <a:path w="33" h="71">
                    <a:moveTo>
                      <a:pt x="0" y="8"/>
                    </a:moveTo>
                    <a:cubicBezTo>
                      <a:pt x="10" y="6"/>
                      <a:pt x="23" y="0"/>
                      <a:pt x="25" y="8"/>
                    </a:cubicBezTo>
                    <a:cubicBezTo>
                      <a:pt x="27" y="17"/>
                      <a:pt x="30" y="39"/>
                      <a:pt x="32" y="60"/>
                    </a:cubicBezTo>
                    <a:cubicBezTo>
                      <a:pt x="33" y="65"/>
                      <a:pt x="27" y="67"/>
                      <a:pt x="25" y="68"/>
                    </a:cubicBezTo>
                    <a:cubicBezTo>
                      <a:pt x="19" y="70"/>
                      <a:pt x="13" y="70"/>
                      <a:pt x="6" y="71"/>
                    </a:cubicBezTo>
                    <a:cubicBezTo>
                      <a:pt x="0" y="8"/>
                      <a:pt x="0" y="8"/>
                      <a:pt x="0" y="8"/>
                    </a:cubicBezTo>
                    <a:close/>
                  </a:path>
                </a:pathLst>
              </a:custGeom>
              <a:solidFill>
                <a:srgbClr val="6F74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66"/>
              <p:cNvSpPr/>
              <p:nvPr/>
            </p:nvSpPr>
            <p:spPr bwMode="auto">
              <a:xfrm>
                <a:off x="8579597" y="2757565"/>
                <a:ext cx="334449" cy="767818"/>
              </a:xfrm>
              <a:custGeom>
                <a:avLst/>
                <a:gdLst>
                  <a:gd name="T0" fmla="*/ 32 w 32"/>
                  <a:gd name="T1" fmla="*/ 10 h 73"/>
                  <a:gd name="T2" fmla="*/ 8 w 32"/>
                  <a:gd name="T3" fmla="*/ 10 h 73"/>
                  <a:gd name="T4" fmla="*/ 1 w 32"/>
                  <a:gd name="T5" fmla="*/ 62 h 73"/>
                  <a:gd name="T6" fmla="*/ 7 w 32"/>
                  <a:gd name="T7" fmla="*/ 70 h 73"/>
                  <a:gd name="T8" fmla="*/ 26 w 32"/>
                  <a:gd name="T9" fmla="*/ 73 h 73"/>
                  <a:gd name="T10" fmla="*/ 32 w 32"/>
                  <a:gd name="T11" fmla="*/ 10 h 73"/>
                </a:gdLst>
                <a:ahLst/>
                <a:cxnLst>
                  <a:cxn ang="0">
                    <a:pos x="T0" y="T1"/>
                  </a:cxn>
                  <a:cxn ang="0">
                    <a:pos x="T2" y="T3"/>
                  </a:cxn>
                  <a:cxn ang="0">
                    <a:pos x="T4" y="T5"/>
                  </a:cxn>
                  <a:cxn ang="0">
                    <a:pos x="T6" y="T7"/>
                  </a:cxn>
                  <a:cxn ang="0">
                    <a:pos x="T8" y="T9"/>
                  </a:cxn>
                  <a:cxn ang="0">
                    <a:pos x="T10" y="T11"/>
                  </a:cxn>
                </a:cxnLst>
                <a:rect l="0" t="0" r="r" b="b"/>
                <a:pathLst>
                  <a:path w="32" h="73">
                    <a:moveTo>
                      <a:pt x="32" y="10"/>
                    </a:moveTo>
                    <a:cubicBezTo>
                      <a:pt x="20" y="7"/>
                      <a:pt x="10" y="0"/>
                      <a:pt x="8" y="10"/>
                    </a:cubicBezTo>
                    <a:cubicBezTo>
                      <a:pt x="6" y="20"/>
                      <a:pt x="3" y="42"/>
                      <a:pt x="1" y="62"/>
                    </a:cubicBezTo>
                    <a:cubicBezTo>
                      <a:pt x="0" y="67"/>
                      <a:pt x="5" y="70"/>
                      <a:pt x="7" y="70"/>
                    </a:cubicBezTo>
                    <a:cubicBezTo>
                      <a:pt x="13" y="72"/>
                      <a:pt x="19" y="73"/>
                      <a:pt x="26" y="73"/>
                    </a:cubicBezTo>
                    <a:cubicBezTo>
                      <a:pt x="32" y="10"/>
                      <a:pt x="32" y="10"/>
                      <a:pt x="32" y="10"/>
                    </a:cubicBezTo>
                    <a:close/>
                  </a:path>
                </a:pathLst>
              </a:custGeom>
              <a:solidFill>
                <a:srgbClr val="6F74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67"/>
              <p:cNvSpPr/>
              <p:nvPr/>
            </p:nvSpPr>
            <p:spPr bwMode="auto">
              <a:xfrm>
                <a:off x="8810414" y="3511249"/>
                <a:ext cx="504028" cy="32975"/>
              </a:xfrm>
              <a:custGeom>
                <a:avLst/>
                <a:gdLst>
                  <a:gd name="T0" fmla="*/ 0 w 48"/>
                  <a:gd name="T1" fmla="*/ 0 h 3"/>
                  <a:gd name="T2" fmla="*/ 0 w 48"/>
                  <a:gd name="T3" fmla="*/ 1 h 3"/>
                  <a:gd name="T4" fmla="*/ 48 w 48"/>
                  <a:gd name="T5" fmla="*/ 1 h 3"/>
                  <a:gd name="T6" fmla="*/ 48 w 48"/>
                  <a:gd name="T7" fmla="*/ 0 h 3"/>
                  <a:gd name="T8" fmla="*/ 0 w 48"/>
                  <a:gd name="T9" fmla="*/ 0 h 3"/>
                </a:gdLst>
                <a:ahLst/>
                <a:cxnLst>
                  <a:cxn ang="0">
                    <a:pos x="T0" y="T1"/>
                  </a:cxn>
                  <a:cxn ang="0">
                    <a:pos x="T2" y="T3"/>
                  </a:cxn>
                  <a:cxn ang="0">
                    <a:pos x="T4" y="T5"/>
                  </a:cxn>
                  <a:cxn ang="0">
                    <a:pos x="T6" y="T7"/>
                  </a:cxn>
                  <a:cxn ang="0">
                    <a:pos x="T8" y="T9"/>
                  </a:cxn>
                </a:cxnLst>
                <a:rect l="0" t="0" r="r" b="b"/>
                <a:pathLst>
                  <a:path w="48" h="3">
                    <a:moveTo>
                      <a:pt x="0" y="0"/>
                    </a:moveTo>
                    <a:cubicBezTo>
                      <a:pt x="0" y="1"/>
                      <a:pt x="0" y="1"/>
                      <a:pt x="0" y="1"/>
                    </a:cubicBezTo>
                    <a:cubicBezTo>
                      <a:pt x="15" y="3"/>
                      <a:pt x="33" y="3"/>
                      <a:pt x="48" y="1"/>
                    </a:cubicBezTo>
                    <a:cubicBezTo>
                      <a:pt x="48" y="0"/>
                      <a:pt x="48" y="0"/>
                      <a:pt x="48" y="0"/>
                    </a:cubicBezTo>
                    <a:lnTo>
                      <a:pt x="0"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68"/>
              <p:cNvSpPr/>
              <p:nvPr/>
            </p:nvSpPr>
            <p:spPr bwMode="auto">
              <a:xfrm>
                <a:off x="8659678" y="2696326"/>
                <a:ext cx="819632" cy="847895"/>
              </a:xfrm>
              <a:custGeom>
                <a:avLst/>
                <a:gdLst>
                  <a:gd name="T0" fmla="*/ 8 w 78"/>
                  <a:gd name="T1" fmla="*/ 78 h 81"/>
                  <a:gd name="T2" fmla="*/ 0 w 78"/>
                  <a:gd name="T3" fmla="*/ 15 h 81"/>
                  <a:gd name="T4" fmla="*/ 30 w 78"/>
                  <a:gd name="T5" fmla="*/ 0 h 81"/>
                  <a:gd name="T6" fmla="*/ 38 w 78"/>
                  <a:gd name="T7" fmla="*/ 3 h 81"/>
                  <a:gd name="T8" fmla="*/ 46 w 78"/>
                  <a:gd name="T9" fmla="*/ 0 h 81"/>
                  <a:gd name="T10" fmla="*/ 78 w 78"/>
                  <a:gd name="T11" fmla="*/ 15 h 81"/>
                  <a:gd name="T12" fmla="*/ 68 w 78"/>
                  <a:gd name="T13" fmla="*/ 78 h 81"/>
                  <a:gd name="T14" fmla="*/ 8 w 78"/>
                  <a:gd name="T15" fmla="*/ 78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1">
                    <a:moveTo>
                      <a:pt x="8" y="78"/>
                    </a:moveTo>
                    <a:cubicBezTo>
                      <a:pt x="12" y="68"/>
                      <a:pt x="4" y="24"/>
                      <a:pt x="0" y="15"/>
                    </a:cubicBezTo>
                    <a:cubicBezTo>
                      <a:pt x="2" y="7"/>
                      <a:pt x="24" y="5"/>
                      <a:pt x="30" y="0"/>
                    </a:cubicBezTo>
                    <a:cubicBezTo>
                      <a:pt x="33" y="3"/>
                      <a:pt x="35" y="3"/>
                      <a:pt x="38" y="3"/>
                    </a:cubicBezTo>
                    <a:cubicBezTo>
                      <a:pt x="41" y="3"/>
                      <a:pt x="44" y="3"/>
                      <a:pt x="46" y="0"/>
                    </a:cubicBezTo>
                    <a:cubicBezTo>
                      <a:pt x="51" y="4"/>
                      <a:pt x="74" y="6"/>
                      <a:pt x="78" y="15"/>
                    </a:cubicBezTo>
                    <a:cubicBezTo>
                      <a:pt x="73" y="24"/>
                      <a:pt x="65" y="69"/>
                      <a:pt x="68" y="78"/>
                    </a:cubicBezTo>
                    <a:cubicBezTo>
                      <a:pt x="54" y="81"/>
                      <a:pt x="24" y="81"/>
                      <a:pt x="8" y="78"/>
                    </a:cubicBezTo>
                    <a:close/>
                  </a:path>
                </a:pathLst>
              </a:custGeom>
              <a:solidFill>
                <a:srgbClr val="969D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69"/>
              <p:cNvSpPr/>
              <p:nvPr/>
            </p:nvSpPr>
            <p:spPr bwMode="auto">
              <a:xfrm>
                <a:off x="8904625" y="2696326"/>
                <a:ext cx="325028" cy="659474"/>
              </a:xfrm>
              <a:custGeom>
                <a:avLst/>
                <a:gdLst>
                  <a:gd name="T0" fmla="*/ 0 w 69"/>
                  <a:gd name="T1" fmla="*/ 8 h 140"/>
                  <a:gd name="T2" fmla="*/ 0 w 69"/>
                  <a:gd name="T3" fmla="*/ 51 h 140"/>
                  <a:gd name="T4" fmla="*/ 33 w 69"/>
                  <a:gd name="T5" fmla="*/ 140 h 140"/>
                  <a:gd name="T6" fmla="*/ 69 w 69"/>
                  <a:gd name="T7" fmla="*/ 51 h 140"/>
                  <a:gd name="T8" fmla="*/ 67 w 69"/>
                  <a:gd name="T9" fmla="*/ 8 h 140"/>
                  <a:gd name="T10" fmla="*/ 51 w 69"/>
                  <a:gd name="T11" fmla="*/ 0 h 140"/>
                  <a:gd name="T12" fmla="*/ 15 w 69"/>
                  <a:gd name="T13" fmla="*/ 0 h 140"/>
                  <a:gd name="T14" fmla="*/ 0 w 69"/>
                  <a:gd name="T15" fmla="*/ 8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40">
                    <a:moveTo>
                      <a:pt x="0" y="8"/>
                    </a:moveTo>
                    <a:lnTo>
                      <a:pt x="0" y="51"/>
                    </a:lnTo>
                    <a:lnTo>
                      <a:pt x="33" y="140"/>
                    </a:lnTo>
                    <a:lnTo>
                      <a:pt x="69" y="51"/>
                    </a:lnTo>
                    <a:lnTo>
                      <a:pt x="67" y="8"/>
                    </a:lnTo>
                    <a:lnTo>
                      <a:pt x="51" y="0"/>
                    </a:lnTo>
                    <a:lnTo>
                      <a:pt x="15" y="0"/>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Rectangle 70"/>
              <p:cNvSpPr>
                <a:spLocks noChangeArrowheads="1"/>
              </p:cNvSpPr>
              <p:nvPr/>
            </p:nvSpPr>
            <p:spPr bwMode="auto">
              <a:xfrm>
                <a:off x="8975281" y="2630379"/>
                <a:ext cx="169579" cy="169579"/>
              </a:xfrm>
              <a:prstGeom prst="rect">
                <a:avLst/>
              </a:prstGeom>
              <a:solidFill>
                <a:srgbClr val="D1A8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4" name="Freeform 71"/>
              <p:cNvSpPr/>
              <p:nvPr/>
            </p:nvSpPr>
            <p:spPr bwMode="auto">
              <a:xfrm>
                <a:off x="9027099" y="2790537"/>
                <a:ext cx="75368" cy="113053"/>
              </a:xfrm>
              <a:custGeom>
                <a:avLst/>
                <a:gdLst>
                  <a:gd name="T0" fmla="*/ 6 w 7"/>
                  <a:gd name="T1" fmla="*/ 11 h 11"/>
                  <a:gd name="T2" fmla="*/ 7 w 7"/>
                  <a:gd name="T3" fmla="*/ 9 h 11"/>
                  <a:gd name="T4" fmla="*/ 3 w 7"/>
                  <a:gd name="T5" fmla="*/ 0 h 11"/>
                  <a:gd name="T6" fmla="*/ 0 w 7"/>
                  <a:gd name="T7" fmla="*/ 9 h 11"/>
                  <a:gd name="T8" fmla="*/ 1 w 7"/>
                  <a:gd name="T9" fmla="*/ 11 h 11"/>
                  <a:gd name="T10" fmla="*/ 6 w 7"/>
                  <a:gd name="T11" fmla="*/ 11 h 11"/>
                </a:gdLst>
                <a:ahLst/>
                <a:cxnLst>
                  <a:cxn ang="0">
                    <a:pos x="T0" y="T1"/>
                  </a:cxn>
                  <a:cxn ang="0">
                    <a:pos x="T2" y="T3"/>
                  </a:cxn>
                  <a:cxn ang="0">
                    <a:pos x="T4" y="T5"/>
                  </a:cxn>
                  <a:cxn ang="0">
                    <a:pos x="T6" y="T7"/>
                  </a:cxn>
                  <a:cxn ang="0">
                    <a:pos x="T8" y="T9"/>
                  </a:cxn>
                  <a:cxn ang="0">
                    <a:pos x="T10" y="T11"/>
                  </a:cxn>
                </a:cxnLst>
                <a:rect l="0" t="0" r="r" b="b"/>
                <a:pathLst>
                  <a:path w="7" h="11">
                    <a:moveTo>
                      <a:pt x="6" y="11"/>
                    </a:moveTo>
                    <a:cubicBezTo>
                      <a:pt x="7" y="9"/>
                      <a:pt x="7" y="9"/>
                      <a:pt x="7" y="9"/>
                    </a:cubicBezTo>
                    <a:cubicBezTo>
                      <a:pt x="3" y="0"/>
                      <a:pt x="3" y="0"/>
                      <a:pt x="3" y="0"/>
                    </a:cubicBezTo>
                    <a:cubicBezTo>
                      <a:pt x="0" y="9"/>
                      <a:pt x="0" y="9"/>
                      <a:pt x="0" y="9"/>
                    </a:cubicBezTo>
                    <a:cubicBezTo>
                      <a:pt x="1" y="11"/>
                      <a:pt x="1" y="11"/>
                      <a:pt x="1" y="11"/>
                    </a:cubicBezTo>
                    <a:cubicBezTo>
                      <a:pt x="3" y="11"/>
                      <a:pt x="4" y="11"/>
                      <a:pt x="6" y="11"/>
                    </a:cubicBezTo>
                    <a:close/>
                  </a:path>
                </a:pathLst>
              </a:custGeom>
              <a:solidFill>
                <a:srgbClr val="FCB0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72"/>
              <p:cNvSpPr/>
              <p:nvPr/>
            </p:nvSpPr>
            <p:spPr bwMode="auto">
              <a:xfrm>
                <a:off x="8932888" y="2696326"/>
                <a:ext cx="127186" cy="249659"/>
              </a:xfrm>
              <a:custGeom>
                <a:avLst/>
                <a:gdLst>
                  <a:gd name="T0" fmla="*/ 9 w 27"/>
                  <a:gd name="T1" fmla="*/ 0 h 53"/>
                  <a:gd name="T2" fmla="*/ 27 w 27"/>
                  <a:gd name="T3" fmla="*/ 20 h 53"/>
                  <a:gd name="T4" fmla="*/ 16 w 27"/>
                  <a:gd name="T5" fmla="*/ 53 h 53"/>
                  <a:gd name="T6" fmla="*/ 0 w 27"/>
                  <a:gd name="T7" fmla="*/ 6 h 53"/>
                  <a:gd name="T8" fmla="*/ 9 w 27"/>
                  <a:gd name="T9" fmla="*/ 0 h 53"/>
                </a:gdLst>
                <a:ahLst/>
                <a:cxnLst>
                  <a:cxn ang="0">
                    <a:pos x="T0" y="T1"/>
                  </a:cxn>
                  <a:cxn ang="0">
                    <a:pos x="T2" y="T3"/>
                  </a:cxn>
                  <a:cxn ang="0">
                    <a:pos x="T4" y="T5"/>
                  </a:cxn>
                  <a:cxn ang="0">
                    <a:pos x="T6" y="T7"/>
                  </a:cxn>
                  <a:cxn ang="0">
                    <a:pos x="T8" y="T9"/>
                  </a:cxn>
                </a:cxnLst>
                <a:rect l="0" t="0" r="r" b="b"/>
                <a:pathLst>
                  <a:path w="27" h="53">
                    <a:moveTo>
                      <a:pt x="9" y="0"/>
                    </a:moveTo>
                    <a:lnTo>
                      <a:pt x="27" y="20"/>
                    </a:lnTo>
                    <a:lnTo>
                      <a:pt x="16" y="53"/>
                    </a:lnTo>
                    <a:lnTo>
                      <a:pt x="0" y="6"/>
                    </a:lnTo>
                    <a:lnTo>
                      <a:pt x="9"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73"/>
              <p:cNvSpPr/>
              <p:nvPr/>
            </p:nvSpPr>
            <p:spPr bwMode="auto">
              <a:xfrm>
                <a:off x="9060071" y="2696326"/>
                <a:ext cx="136607" cy="249659"/>
              </a:xfrm>
              <a:custGeom>
                <a:avLst/>
                <a:gdLst>
                  <a:gd name="T0" fmla="*/ 18 w 29"/>
                  <a:gd name="T1" fmla="*/ 0 h 53"/>
                  <a:gd name="T2" fmla="*/ 0 w 29"/>
                  <a:gd name="T3" fmla="*/ 20 h 53"/>
                  <a:gd name="T4" fmla="*/ 14 w 29"/>
                  <a:gd name="T5" fmla="*/ 53 h 53"/>
                  <a:gd name="T6" fmla="*/ 29 w 29"/>
                  <a:gd name="T7" fmla="*/ 6 h 53"/>
                  <a:gd name="T8" fmla="*/ 18 w 29"/>
                  <a:gd name="T9" fmla="*/ 0 h 53"/>
                </a:gdLst>
                <a:ahLst/>
                <a:cxnLst>
                  <a:cxn ang="0">
                    <a:pos x="T0" y="T1"/>
                  </a:cxn>
                  <a:cxn ang="0">
                    <a:pos x="T2" y="T3"/>
                  </a:cxn>
                  <a:cxn ang="0">
                    <a:pos x="T4" y="T5"/>
                  </a:cxn>
                  <a:cxn ang="0">
                    <a:pos x="T6" y="T7"/>
                  </a:cxn>
                  <a:cxn ang="0">
                    <a:pos x="T8" y="T9"/>
                  </a:cxn>
                </a:cxnLst>
                <a:rect l="0" t="0" r="r" b="b"/>
                <a:pathLst>
                  <a:path w="29" h="53">
                    <a:moveTo>
                      <a:pt x="18" y="0"/>
                    </a:moveTo>
                    <a:lnTo>
                      <a:pt x="0" y="20"/>
                    </a:lnTo>
                    <a:lnTo>
                      <a:pt x="14" y="53"/>
                    </a:lnTo>
                    <a:lnTo>
                      <a:pt x="29" y="6"/>
                    </a:lnTo>
                    <a:lnTo>
                      <a:pt x="18"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74"/>
              <p:cNvSpPr/>
              <p:nvPr/>
            </p:nvSpPr>
            <p:spPr bwMode="auto">
              <a:xfrm>
                <a:off x="9008257" y="2964828"/>
                <a:ext cx="117765" cy="390975"/>
              </a:xfrm>
              <a:custGeom>
                <a:avLst/>
                <a:gdLst>
                  <a:gd name="T0" fmla="*/ 7 w 25"/>
                  <a:gd name="T1" fmla="*/ 0 h 83"/>
                  <a:gd name="T2" fmla="*/ 18 w 25"/>
                  <a:gd name="T3" fmla="*/ 0 h 83"/>
                  <a:gd name="T4" fmla="*/ 25 w 25"/>
                  <a:gd name="T5" fmla="*/ 56 h 83"/>
                  <a:gd name="T6" fmla="*/ 11 w 25"/>
                  <a:gd name="T7" fmla="*/ 83 h 83"/>
                  <a:gd name="T8" fmla="*/ 0 w 25"/>
                  <a:gd name="T9" fmla="*/ 56 h 83"/>
                  <a:gd name="T10" fmla="*/ 7 w 25"/>
                  <a:gd name="T11" fmla="*/ 0 h 83"/>
                </a:gdLst>
                <a:ahLst/>
                <a:cxnLst>
                  <a:cxn ang="0">
                    <a:pos x="T0" y="T1"/>
                  </a:cxn>
                  <a:cxn ang="0">
                    <a:pos x="T2" y="T3"/>
                  </a:cxn>
                  <a:cxn ang="0">
                    <a:pos x="T4" y="T5"/>
                  </a:cxn>
                  <a:cxn ang="0">
                    <a:pos x="T6" y="T7"/>
                  </a:cxn>
                  <a:cxn ang="0">
                    <a:pos x="T8" y="T9"/>
                  </a:cxn>
                  <a:cxn ang="0">
                    <a:pos x="T10" y="T11"/>
                  </a:cxn>
                </a:cxnLst>
                <a:rect l="0" t="0" r="r" b="b"/>
                <a:pathLst>
                  <a:path w="25" h="83">
                    <a:moveTo>
                      <a:pt x="7" y="0"/>
                    </a:moveTo>
                    <a:lnTo>
                      <a:pt x="18" y="0"/>
                    </a:lnTo>
                    <a:lnTo>
                      <a:pt x="25" y="56"/>
                    </a:lnTo>
                    <a:lnTo>
                      <a:pt x="11" y="83"/>
                    </a:lnTo>
                    <a:lnTo>
                      <a:pt x="0" y="56"/>
                    </a:lnTo>
                    <a:lnTo>
                      <a:pt x="7" y="0"/>
                    </a:lnTo>
                    <a:close/>
                  </a:path>
                </a:pathLst>
              </a:custGeom>
              <a:solidFill>
                <a:srgbClr val="FCB0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75"/>
              <p:cNvSpPr/>
              <p:nvPr/>
            </p:nvSpPr>
            <p:spPr bwMode="auto">
              <a:xfrm>
                <a:off x="8932888" y="2696326"/>
                <a:ext cx="127186" cy="207263"/>
              </a:xfrm>
              <a:custGeom>
                <a:avLst/>
                <a:gdLst>
                  <a:gd name="T0" fmla="*/ 9 w 27"/>
                  <a:gd name="T1" fmla="*/ 0 h 44"/>
                  <a:gd name="T2" fmla="*/ 27 w 27"/>
                  <a:gd name="T3" fmla="*/ 20 h 44"/>
                  <a:gd name="T4" fmla="*/ 14 w 27"/>
                  <a:gd name="T5" fmla="*/ 44 h 44"/>
                  <a:gd name="T6" fmla="*/ 0 w 27"/>
                  <a:gd name="T7" fmla="*/ 6 h 44"/>
                  <a:gd name="T8" fmla="*/ 9 w 27"/>
                  <a:gd name="T9" fmla="*/ 0 h 44"/>
                </a:gdLst>
                <a:ahLst/>
                <a:cxnLst>
                  <a:cxn ang="0">
                    <a:pos x="T0" y="T1"/>
                  </a:cxn>
                  <a:cxn ang="0">
                    <a:pos x="T2" y="T3"/>
                  </a:cxn>
                  <a:cxn ang="0">
                    <a:pos x="T4" y="T5"/>
                  </a:cxn>
                  <a:cxn ang="0">
                    <a:pos x="T6" y="T7"/>
                  </a:cxn>
                  <a:cxn ang="0">
                    <a:pos x="T8" y="T9"/>
                  </a:cxn>
                </a:cxnLst>
                <a:rect l="0" t="0" r="r" b="b"/>
                <a:pathLst>
                  <a:path w="27" h="44">
                    <a:moveTo>
                      <a:pt x="9" y="0"/>
                    </a:moveTo>
                    <a:lnTo>
                      <a:pt x="27" y="20"/>
                    </a:lnTo>
                    <a:lnTo>
                      <a:pt x="14" y="44"/>
                    </a:lnTo>
                    <a:lnTo>
                      <a:pt x="0" y="6"/>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76"/>
              <p:cNvSpPr/>
              <p:nvPr/>
            </p:nvSpPr>
            <p:spPr bwMode="auto">
              <a:xfrm>
                <a:off x="8838678" y="2724589"/>
                <a:ext cx="221396" cy="631211"/>
              </a:xfrm>
              <a:custGeom>
                <a:avLst/>
                <a:gdLst>
                  <a:gd name="T0" fmla="*/ 20 w 47"/>
                  <a:gd name="T1" fmla="*/ 0 h 134"/>
                  <a:gd name="T2" fmla="*/ 47 w 47"/>
                  <a:gd name="T3" fmla="*/ 134 h 134"/>
                  <a:gd name="T4" fmla="*/ 5 w 47"/>
                  <a:gd name="T5" fmla="*/ 56 h 134"/>
                  <a:gd name="T6" fmla="*/ 14 w 47"/>
                  <a:gd name="T7" fmla="*/ 45 h 134"/>
                  <a:gd name="T8" fmla="*/ 0 w 47"/>
                  <a:gd name="T9" fmla="*/ 34 h 134"/>
                  <a:gd name="T10" fmla="*/ 11 w 47"/>
                  <a:gd name="T11" fmla="*/ 5 h 134"/>
                  <a:gd name="T12" fmla="*/ 20 w 47"/>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47" h="134">
                    <a:moveTo>
                      <a:pt x="20" y="0"/>
                    </a:moveTo>
                    <a:lnTo>
                      <a:pt x="47" y="134"/>
                    </a:lnTo>
                    <a:lnTo>
                      <a:pt x="5" y="56"/>
                    </a:lnTo>
                    <a:lnTo>
                      <a:pt x="14" y="45"/>
                    </a:lnTo>
                    <a:lnTo>
                      <a:pt x="0" y="34"/>
                    </a:lnTo>
                    <a:lnTo>
                      <a:pt x="11" y="5"/>
                    </a:lnTo>
                    <a:lnTo>
                      <a:pt x="20"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77"/>
              <p:cNvSpPr/>
              <p:nvPr/>
            </p:nvSpPr>
            <p:spPr bwMode="auto">
              <a:xfrm>
                <a:off x="9060071" y="2724589"/>
                <a:ext cx="230817" cy="631211"/>
              </a:xfrm>
              <a:custGeom>
                <a:avLst/>
                <a:gdLst>
                  <a:gd name="T0" fmla="*/ 29 w 49"/>
                  <a:gd name="T1" fmla="*/ 0 h 134"/>
                  <a:gd name="T2" fmla="*/ 0 w 49"/>
                  <a:gd name="T3" fmla="*/ 134 h 134"/>
                  <a:gd name="T4" fmla="*/ 43 w 49"/>
                  <a:gd name="T5" fmla="*/ 56 h 134"/>
                  <a:gd name="T6" fmla="*/ 36 w 49"/>
                  <a:gd name="T7" fmla="*/ 45 h 134"/>
                  <a:gd name="T8" fmla="*/ 49 w 49"/>
                  <a:gd name="T9" fmla="*/ 34 h 134"/>
                  <a:gd name="T10" fmla="*/ 40 w 49"/>
                  <a:gd name="T11" fmla="*/ 5 h 134"/>
                  <a:gd name="T12" fmla="*/ 29 w 49"/>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49" h="134">
                    <a:moveTo>
                      <a:pt x="29" y="0"/>
                    </a:moveTo>
                    <a:lnTo>
                      <a:pt x="0" y="134"/>
                    </a:lnTo>
                    <a:lnTo>
                      <a:pt x="43" y="56"/>
                    </a:lnTo>
                    <a:lnTo>
                      <a:pt x="36" y="45"/>
                    </a:lnTo>
                    <a:lnTo>
                      <a:pt x="49" y="34"/>
                    </a:lnTo>
                    <a:lnTo>
                      <a:pt x="40" y="5"/>
                    </a:lnTo>
                    <a:lnTo>
                      <a:pt x="29"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78"/>
              <p:cNvSpPr/>
              <p:nvPr/>
            </p:nvSpPr>
            <p:spPr bwMode="auto">
              <a:xfrm>
                <a:off x="9060071" y="2696326"/>
                <a:ext cx="136607" cy="207263"/>
              </a:xfrm>
              <a:custGeom>
                <a:avLst/>
                <a:gdLst>
                  <a:gd name="T0" fmla="*/ 18 w 29"/>
                  <a:gd name="T1" fmla="*/ 0 h 44"/>
                  <a:gd name="T2" fmla="*/ 0 w 29"/>
                  <a:gd name="T3" fmla="*/ 20 h 44"/>
                  <a:gd name="T4" fmla="*/ 14 w 29"/>
                  <a:gd name="T5" fmla="*/ 44 h 44"/>
                  <a:gd name="T6" fmla="*/ 29 w 29"/>
                  <a:gd name="T7" fmla="*/ 6 h 44"/>
                  <a:gd name="T8" fmla="*/ 18 w 29"/>
                  <a:gd name="T9" fmla="*/ 0 h 44"/>
                </a:gdLst>
                <a:ahLst/>
                <a:cxnLst>
                  <a:cxn ang="0">
                    <a:pos x="T0" y="T1"/>
                  </a:cxn>
                  <a:cxn ang="0">
                    <a:pos x="T2" y="T3"/>
                  </a:cxn>
                  <a:cxn ang="0">
                    <a:pos x="T4" y="T5"/>
                  </a:cxn>
                  <a:cxn ang="0">
                    <a:pos x="T6" y="T7"/>
                  </a:cxn>
                  <a:cxn ang="0">
                    <a:pos x="T8" y="T9"/>
                  </a:cxn>
                </a:cxnLst>
                <a:rect l="0" t="0" r="r" b="b"/>
                <a:pathLst>
                  <a:path w="29" h="44">
                    <a:moveTo>
                      <a:pt x="18" y="0"/>
                    </a:moveTo>
                    <a:lnTo>
                      <a:pt x="0" y="20"/>
                    </a:lnTo>
                    <a:lnTo>
                      <a:pt x="14" y="44"/>
                    </a:lnTo>
                    <a:lnTo>
                      <a:pt x="29" y="6"/>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79"/>
              <p:cNvSpPr/>
              <p:nvPr/>
            </p:nvSpPr>
            <p:spPr bwMode="auto">
              <a:xfrm>
                <a:off x="9027099" y="2903589"/>
                <a:ext cx="75368" cy="61238"/>
              </a:xfrm>
              <a:custGeom>
                <a:avLst/>
                <a:gdLst>
                  <a:gd name="T0" fmla="*/ 1 w 7"/>
                  <a:gd name="T1" fmla="*/ 0 h 6"/>
                  <a:gd name="T2" fmla="*/ 6 w 7"/>
                  <a:gd name="T3" fmla="*/ 0 h 6"/>
                  <a:gd name="T4" fmla="*/ 6 w 7"/>
                  <a:gd name="T5" fmla="*/ 6 h 6"/>
                  <a:gd name="T6" fmla="*/ 1 w 7"/>
                  <a:gd name="T7" fmla="*/ 6 h 6"/>
                  <a:gd name="T8" fmla="*/ 1 w 7"/>
                  <a:gd name="T9" fmla="*/ 0 h 6"/>
                </a:gdLst>
                <a:ahLst/>
                <a:cxnLst>
                  <a:cxn ang="0">
                    <a:pos x="T0" y="T1"/>
                  </a:cxn>
                  <a:cxn ang="0">
                    <a:pos x="T2" y="T3"/>
                  </a:cxn>
                  <a:cxn ang="0">
                    <a:pos x="T4" y="T5"/>
                  </a:cxn>
                  <a:cxn ang="0">
                    <a:pos x="T6" y="T7"/>
                  </a:cxn>
                  <a:cxn ang="0">
                    <a:pos x="T8" y="T9"/>
                  </a:cxn>
                </a:cxnLst>
                <a:rect l="0" t="0" r="r" b="b"/>
                <a:pathLst>
                  <a:path w="7" h="6">
                    <a:moveTo>
                      <a:pt x="1" y="0"/>
                    </a:moveTo>
                    <a:cubicBezTo>
                      <a:pt x="6" y="0"/>
                      <a:pt x="6" y="0"/>
                      <a:pt x="6" y="0"/>
                    </a:cubicBezTo>
                    <a:cubicBezTo>
                      <a:pt x="7" y="2"/>
                      <a:pt x="7" y="4"/>
                      <a:pt x="6" y="6"/>
                    </a:cubicBezTo>
                    <a:cubicBezTo>
                      <a:pt x="1" y="6"/>
                      <a:pt x="1" y="6"/>
                      <a:pt x="1" y="6"/>
                    </a:cubicBezTo>
                    <a:cubicBezTo>
                      <a:pt x="0" y="4"/>
                      <a:pt x="0" y="2"/>
                      <a:pt x="1" y="0"/>
                    </a:cubicBezTo>
                    <a:close/>
                  </a:path>
                </a:pathLst>
              </a:custGeom>
              <a:solidFill>
                <a:srgbClr val="FCB0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80"/>
              <p:cNvSpPr/>
              <p:nvPr/>
            </p:nvSpPr>
            <p:spPr bwMode="auto">
              <a:xfrm>
                <a:off x="9060071" y="3355800"/>
                <a:ext cx="23554" cy="179000"/>
              </a:xfrm>
              <a:custGeom>
                <a:avLst/>
                <a:gdLst>
                  <a:gd name="T0" fmla="*/ 0 w 2"/>
                  <a:gd name="T1" fmla="*/ 17 h 17"/>
                  <a:gd name="T2" fmla="*/ 1 w 2"/>
                  <a:gd name="T3" fmla="*/ 0 h 17"/>
                  <a:gd name="T4" fmla="*/ 2 w 2"/>
                  <a:gd name="T5" fmla="*/ 17 h 17"/>
                  <a:gd name="T6" fmla="*/ 0 w 2"/>
                  <a:gd name="T7" fmla="*/ 17 h 17"/>
                </a:gdLst>
                <a:ahLst/>
                <a:cxnLst>
                  <a:cxn ang="0">
                    <a:pos x="T0" y="T1"/>
                  </a:cxn>
                  <a:cxn ang="0">
                    <a:pos x="T2" y="T3"/>
                  </a:cxn>
                  <a:cxn ang="0">
                    <a:pos x="T4" y="T5"/>
                  </a:cxn>
                  <a:cxn ang="0">
                    <a:pos x="T6" y="T7"/>
                  </a:cxn>
                </a:cxnLst>
                <a:rect l="0" t="0" r="r" b="b"/>
                <a:pathLst>
                  <a:path w="2" h="17">
                    <a:moveTo>
                      <a:pt x="0" y="17"/>
                    </a:moveTo>
                    <a:cubicBezTo>
                      <a:pt x="0" y="13"/>
                      <a:pt x="0" y="8"/>
                      <a:pt x="1" y="0"/>
                    </a:cubicBezTo>
                    <a:cubicBezTo>
                      <a:pt x="1" y="8"/>
                      <a:pt x="1" y="13"/>
                      <a:pt x="2" y="17"/>
                    </a:cubicBezTo>
                    <a:cubicBezTo>
                      <a:pt x="1" y="17"/>
                      <a:pt x="0" y="17"/>
                      <a:pt x="0" y="17"/>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81"/>
              <p:cNvSpPr/>
              <p:nvPr/>
            </p:nvSpPr>
            <p:spPr bwMode="auto">
              <a:xfrm>
                <a:off x="8881071" y="2696326"/>
                <a:ext cx="367421" cy="659474"/>
              </a:xfrm>
              <a:custGeom>
                <a:avLst/>
                <a:gdLst>
                  <a:gd name="T0" fmla="*/ 0 w 78"/>
                  <a:gd name="T1" fmla="*/ 11 h 140"/>
                  <a:gd name="T2" fmla="*/ 5 w 78"/>
                  <a:gd name="T3" fmla="*/ 51 h 140"/>
                  <a:gd name="T4" fmla="*/ 40 w 78"/>
                  <a:gd name="T5" fmla="*/ 140 h 140"/>
                  <a:gd name="T6" fmla="*/ 74 w 78"/>
                  <a:gd name="T7" fmla="*/ 51 h 140"/>
                  <a:gd name="T8" fmla="*/ 78 w 78"/>
                  <a:gd name="T9" fmla="*/ 11 h 140"/>
                  <a:gd name="T10" fmla="*/ 63 w 78"/>
                  <a:gd name="T11" fmla="*/ 0 h 140"/>
                  <a:gd name="T12" fmla="*/ 16 w 78"/>
                  <a:gd name="T13" fmla="*/ 0 h 140"/>
                  <a:gd name="T14" fmla="*/ 0 w 78"/>
                  <a:gd name="T15" fmla="*/ 11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140">
                    <a:moveTo>
                      <a:pt x="0" y="11"/>
                    </a:moveTo>
                    <a:lnTo>
                      <a:pt x="5" y="51"/>
                    </a:lnTo>
                    <a:lnTo>
                      <a:pt x="40" y="140"/>
                    </a:lnTo>
                    <a:lnTo>
                      <a:pt x="74" y="51"/>
                    </a:lnTo>
                    <a:lnTo>
                      <a:pt x="78" y="11"/>
                    </a:lnTo>
                    <a:lnTo>
                      <a:pt x="63" y="0"/>
                    </a:lnTo>
                    <a:lnTo>
                      <a:pt x="16" y="0"/>
                    </a:lnTo>
                    <a:lnTo>
                      <a:pt x="0"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Rectangle 82"/>
              <p:cNvSpPr>
                <a:spLocks noChangeArrowheads="1"/>
              </p:cNvSpPr>
              <p:nvPr/>
            </p:nvSpPr>
            <p:spPr bwMode="auto">
              <a:xfrm>
                <a:off x="8956439" y="2620958"/>
                <a:ext cx="207263" cy="179000"/>
              </a:xfrm>
              <a:prstGeom prst="rect">
                <a:avLst/>
              </a:prstGeom>
              <a:solidFill>
                <a:srgbClr val="D1A8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6" name="Freeform 83"/>
              <p:cNvSpPr/>
              <p:nvPr/>
            </p:nvSpPr>
            <p:spPr bwMode="auto">
              <a:xfrm>
                <a:off x="8810414" y="2093379"/>
                <a:ext cx="513449" cy="631211"/>
              </a:xfrm>
              <a:custGeom>
                <a:avLst/>
                <a:gdLst>
                  <a:gd name="T0" fmla="*/ 24 w 49"/>
                  <a:gd name="T1" fmla="*/ 60 h 60"/>
                  <a:gd name="T2" fmla="*/ 43 w 49"/>
                  <a:gd name="T3" fmla="*/ 40 h 60"/>
                  <a:gd name="T4" fmla="*/ 44 w 49"/>
                  <a:gd name="T5" fmla="*/ 40 h 60"/>
                  <a:gd name="T6" fmla="*/ 48 w 49"/>
                  <a:gd name="T7" fmla="*/ 34 h 60"/>
                  <a:gd name="T8" fmla="*/ 47 w 49"/>
                  <a:gd name="T9" fmla="*/ 26 h 60"/>
                  <a:gd name="T10" fmla="*/ 46 w 49"/>
                  <a:gd name="T11" fmla="*/ 26 h 60"/>
                  <a:gd name="T12" fmla="*/ 24 w 49"/>
                  <a:gd name="T13" fmla="*/ 0 h 60"/>
                  <a:gd name="T14" fmla="*/ 3 w 49"/>
                  <a:gd name="T15" fmla="*/ 26 h 60"/>
                  <a:gd name="T16" fmla="*/ 2 w 49"/>
                  <a:gd name="T17" fmla="*/ 26 h 60"/>
                  <a:gd name="T18" fmla="*/ 1 w 49"/>
                  <a:gd name="T19" fmla="*/ 34 h 60"/>
                  <a:gd name="T20" fmla="*/ 5 w 49"/>
                  <a:gd name="T21" fmla="*/ 40 h 60"/>
                  <a:gd name="T22" fmla="*/ 5 w 49"/>
                  <a:gd name="T23" fmla="*/ 40 h 60"/>
                  <a:gd name="T24" fmla="*/ 24 w 49"/>
                  <a:gd name="T2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60">
                    <a:moveTo>
                      <a:pt x="24" y="60"/>
                    </a:moveTo>
                    <a:cubicBezTo>
                      <a:pt x="32" y="60"/>
                      <a:pt x="40" y="51"/>
                      <a:pt x="43" y="40"/>
                    </a:cubicBezTo>
                    <a:cubicBezTo>
                      <a:pt x="44" y="40"/>
                      <a:pt x="44" y="40"/>
                      <a:pt x="44" y="40"/>
                    </a:cubicBezTo>
                    <a:cubicBezTo>
                      <a:pt x="46" y="41"/>
                      <a:pt x="48" y="38"/>
                      <a:pt x="48" y="34"/>
                    </a:cubicBezTo>
                    <a:cubicBezTo>
                      <a:pt x="49" y="30"/>
                      <a:pt x="48" y="27"/>
                      <a:pt x="47" y="26"/>
                    </a:cubicBezTo>
                    <a:cubicBezTo>
                      <a:pt x="46" y="26"/>
                      <a:pt x="46" y="26"/>
                      <a:pt x="46" y="26"/>
                    </a:cubicBezTo>
                    <a:cubicBezTo>
                      <a:pt x="47" y="13"/>
                      <a:pt x="41" y="0"/>
                      <a:pt x="24" y="0"/>
                    </a:cubicBezTo>
                    <a:cubicBezTo>
                      <a:pt x="8" y="0"/>
                      <a:pt x="2" y="13"/>
                      <a:pt x="3" y="26"/>
                    </a:cubicBezTo>
                    <a:cubicBezTo>
                      <a:pt x="2" y="26"/>
                      <a:pt x="2" y="26"/>
                      <a:pt x="2" y="26"/>
                    </a:cubicBezTo>
                    <a:cubicBezTo>
                      <a:pt x="1" y="27"/>
                      <a:pt x="0" y="30"/>
                      <a:pt x="1" y="34"/>
                    </a:cubicBezTo>
                    <a:cubicBezTo>
                      <a:pt x="1" y="38"/>
                      <a:pt x="3" y="41"/>
                      <a:pt x="5" y="40"/>
                    </a:cubicBezTo>
                    <a:cubicBezTo>
                      <a:pt x="5" y="40"/>
                      <a:pt x="5" y="40"/>
                      <a:pt x="5" y="40"/>
                    </a:cubicBezTo>
                    <a:cubicBezTo>
                      <a:pt x="9" y="51"/>
                      <a:pt x="17" y="60"/>
                      <a:pt x="24" y="60"/>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84"/>
              <p:cNvSpPr/>
              <p:nvPr/>
            </p:nvSpPr>
            <p:spPr bwMode="auto">
              <a:xfrm>
                <a:off x="8829257" y="2093379"/>
                <a:ext cx="471053" cy="348579"/>
              </a:xfrm>
              <a:custGeom>
                <a:avLst/>
                <a:gdLst>
                  <a:gd name="T0" fmla="*/ 44 w 45"/>
                  <a:gd name="T1" fmla="*/ 26 h 33"/>
                  <a:gd name="T2" fmla="*/ 22 w 45"/>
                  <a:gd name="T3" fmla="*/ 0 h 33"/>
                  <a:gd name="T4" fmla="*/ 1 w 45"/>
                  <a:gd name="T5" fmla="*/ 26 h 33"/>
                  <a:gd name="T6" fmla="*/ 4 w 45"/>
                  <a:gd name="T7" fmla="*/ 32 h 33"/>
                  <a:gd name="T8" fmla="*/ 6 w 45"/>
                  <a:gd name="T9" fmla="*/ 30 h 33"/>
                  <a:gd name="T10" fmla="*/ 12 w 45"/>
                  <a:gd name="T11" fmla="*/ 13 h 33"/>
                  <a:gd name="T12" fmla="*/ 22 w 45"/>
                  <a:gd name="T13" fmla="*/ 15 h 33"/>
                  <a:gd name="T14" fmla="*/ 33 w 45"/>
                  <a:gd name="T15" fmla="*/ 13 h 33"/>
                  <a:gd name="T16" fmla="*/ 39 w 45"/>
                  <a:gd name="T17" fmla="*/ 30 h 33"/>
                  <a:gd name="T18" fmla="*/ 41 w 45"/>
                  <a:gd name="T19" fmla="*/ 33 h 33"/>
                  <a:gd name="T20" fmla="*/ 44 w 45"/>
                  <a:gd name="T21"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33">
                    <a:moveTo>
                      <a:pt x="44" y="26"/>
                    </a:moveTo>
                    <a:cubicBezTo>
                      <a:pt x="45" y="13"/>
                      <a:pt x="39" y="0"/>
                      <a:pt x="22" y="0"/>
                    </a:cubicBezTo>
                    <a:cubicBezTo>
                      <a:pt x="6" y="0"/>
                      <a:pt x="0" y="13"/>
                      <a:pt x="1" y="26"/>
                    </a:cubicBezTo>
                    <a:cubicBezTo>
                      <a:pt x="2" y="27"/>
                      <a:pt x="4" y="29"/>
                      <a:pt x="4" y="32"/>
                    </a:cubicBezTo>
                    <a:cubicBezTo>
                      <a:pt x="5" y="33"/>
                      <a:pt x="6" y="33"/>
                      <a:pt x="6" y="30"/>
                    </a:cubicBezTo>
                    <a:cubicBezTo>
                      <a:pt x="6" y="22"/>
                      <a:pt x="7" y="15"/>
                      <a:pt x="12" y="13"/>
                    </a:cubicBezTo>
                    <a:cubicBezTo>
                      <a:pt x="17" y="11"/>
                      <a:pt x="19" y="15"/>
                      <a:pt x="22" y="15"/>
                    </a:cubicBezTo>
                    <a:cubicBezTo>
                      <a:pt x="26" y="15"/>
                      <a:pt x="28" y="12"/>
                      <a:pt x="33" y="13"/>
                    </a:cubicBezTo>
                    <a:cubicBezTo>
                      <a:pt x="38" y="14"/>
                      <a:pt x="39" y="22"/>
                      <a:pt x="39" y="30"/>
                    </a:cubicBezTo>
                    <a:cubicBezTo>
                      <a:pt x="39" y="33"/>
                      <a:pt x="40" y="33"/>
                      <a:pt x="41" y="33"/>
                    </a:cubicBezTo>
                    <a:cubicBezTo>
                      <a:pt x="41" y="29"/>
                      <a:pt x="43" y="26"/>
                      <a:pt x="44" y="26"/>
                    </a:cubicBezTo>
                    <a:close/>
                  </a:path>
                </a:pathLst>
              </a:custGeom>
              <a:solidFill>
                <a:srgbClr val="6B451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85"/>
              <p:cNvSpPr/>
              <p:nvPr/>
            </p:nvSpPr>
            <p:spPr bwMode="auto">
              <a:xfrm>
                <a:off x="9027099" y="2776407"/>
                <a:ext cx="75368" cy="127186"/>
              </a:xfrm>
              <a:custGeom>
                <a:avLst/>
                <a:gdLst>
                  <a:gd name="T0" fmla="*/ 6 w 7"/>
                  <a:gd name="T1" fmla="*/ 12 h 12"/>
                  <a:gd name="T2" fmla="*/ 7 w 7"/>
                  <a:gd name="T3" fmla="*/ 9 h 12"/>
                  <a:gd name="T4" fmla="*/ 3 w 7"/>
                  <a:gd name="T5" fmla="*/ 0 h 12"/>
                  <a:gd name="T6" fmla="*/ 0 w 7"/>
                  <a:gd name="T7" fmla="*/ 9 h 12"/>
                  <a:gd name="T8" fmla="*/ 1 w 7"/>
                  <a:gd name="T9" fmla="*/ 12 h 12"/>
                  <a:gd name="T10" fmla="*/ 6 w 7"/>
                  <a:gd name="T11" fmla="*/ 12 h 12"/>
                </a:gdLst>
                <a:ahLst/>
                <a:cxnLst>
                  <a:cxn ang="0">
                    <a:pos x="T0" y="T1"/>
                  </a:cxn>
                  <a:cxn ang="0">
                    <a:pos x="T2" y="T3"/>
                  </a:cxn>
                  <a:cxn ang="0">
                    <a:pos x="T4" y="T5"/>
                  </a:cxn>
                  <a:cxn ang="0">
                    <a:pos x="T6" y="T7"/>
                  </a:cxn>
                  <a:cxn ang="0">
                    <a:pos x="T8" y="T9"/>
                  </a:cxn>
                  <a:cxn ang="0">
                    <a:pos x="T10" y="T11"/>
                  </a:cxn>
                </a:cxnLst>
                <a:rect l="0" t="0" r="r" b="b"/>
                <a:pathLst>
                  <a:path w="7" h="12">
                    <a:moveTo>
                      <a:pt x="6" y="12"/>
                    </a:moveTo>
                    <a:cubicBezTo>
                      <a:pt x="7" y="9"/>
                      <a:pt x="7" y="9"/>
                      <a:pt x="7" y="9"/>
                    </a:cubicBezTo>
                    <a:cubicBezTo>
                      <a:pt x="3" y="0"/>
                      <a:pt x="3" y="0"/>
                      <a:pt x="3" y="0"/>
                    </a:cubicBezTo>
                    <a:cubicBezTo>
                      <a:pt x="0" y="9"/>
                      <a:pt x="0" y="9"/>
                      <a:pt x="0" y="9"/>
                    </a:cubicBezTo>
                    <a:cubicBezTo>
                      <a:pt x="1" y="12"/>
                      <a:pt x="1" y="12"/>
                      <a:pt x="1" y="12"/>
                    </a:cubicBezTo>
                    <a:cubicBezTo>
                      <a:pt x="3" y="12"/>
                      <a:pt x="4" y="12"/>
                      <a:pt x="6" y="12"/>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86"/>
              <p:cNvSpPr/>
              <p:nvPr/>
            </p:nvSpPr>
            <p:spPr bwMode="auto">
              <a:xfrm>
                <a:off x="8914046" y="2696326"/>
                <a:ext cx="146028" cy="249659"/>
              </a:xfrm>
              <a:custGeom>
                <a:avLst/>
                <a:gdLst>
                  <a:gd name="T0" fmla="*/ 9 w 31"/>
                  <a:gd name="T1" fmla="*/ 0 h 53"/>
                  <a:gd name="T2" fmla="*/ 31 w 31"/>
                  <a:gd name="T3" fmla="*/ 17 h 53"/>
                  <a:gd name="T4" fmla="*/ 20 w 31"/>
                  <a:gd name="T5" fmla="*/ 53 h 53"/>
                  <a:gd name="T6" fmla="*/ 0 w 31"/>
                  <a:gd name="T7" fmla="*/ 6 h 53"/>
                  <a:gd name="T8" fmla="*/ 9 w 31"/>
                  <a:gd name="T9" fmla="*/ 0 h 53"/>
                </a:gdLst>
                <a:ahLst/>
                <a:cxnLst>
                  <a:cxn ang="0">
                    <a:pos x="T0" y="T1"/>
                  </a:cxn>
                  <a:cxn ang="0">
                    <a:pos x="T2" y="T3"/>
                  </a:cxn>
                  <a:cxn ang="0">
                    <a:pos x="T4" y="T5"/>
                  </a:cxn>
                  <a:cxn ang="0">
                    <a:pos x="T6" y="T7"/>
                  </a:cxn>
                  <a:cxn ang="0">
                    <a:pos x="T8" y="T9"/>
                  </a:cxn>
                </a:cxnLst>
                <a:rect l="0" t="0" r="r" b="b"/>
                <a:pathLst>
                  <a:path w="31" h="53">
                    <a:moveTo>
                      <a:pt x="9" y="0"/>
                    </a:moveTo>
                    <a:lnTo>
                      <a:pt x="31" y="17"/>
                    </a:lnTo>
                    <a:lnTo>
                      <a:pt x="20" y="53"/>
                    </a:lnTo>
                    <a:lnTo>
                      <a:pt x="0" y="6"/>
                    </a:lnTo>
                    <a:lnTo>
                      <a:pt x="9"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87"/>
              <p:cNvSpPr/>
              <p:nvPr/>
            </p:nvSpPr>
            <p:spPr bwMode="auto">
              <a:xfrm>
                <a:off x="8819836" y="2724589"/>
                <a:ext cx="240238" cy="631211"/>
              </a:xfrm>
              <a:custGeom>
                <a:avLst/>
                <a:gdLst>
                  <a:gd name="T0" fmla="*/ 20 w 51"/>
                  <a:gd name="T1" fmla="*/ 0 h 134"/>
                  <a:gd name="T2" fmla="*/ 51 w 51"/>
                  <a:gd name="T3" fmla="*/ 134 h 134"/>
                  <a:gd name="T4" fmla="*/ 7 w 51"/>
                  <a:gd name="T5" fmla="*/ 60 h 134"/>
                  <a:gd name="T6" fmla="*/ 11 w 51"/>
                  <a:gd name="T7" fmla="*/ 47 h 134"/>
                  <a:gd name="T8" fmla="*/ 0 w 51"/>
                  <a:gd name="T9" fmla="*/ 36 h 134"/>
                  <a:gd name="T10" fmla="*/ 13 w 51"/>
                  <a:gd name="T11" fmla="*/ 5 h 134"/>
                  <a:gd name="T12" fmla="*/ 20 w 51"/>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51" h="134">
                    <a:moveTo>
                      <a:pt x="20" y="0"/>
                    </a:moveTo>
                    <a:lnTo>
                      <a:pt x="51" y="134"/>
                    </a:lnTo>
                    <a:lnTo>
                      <a:pt x="7" y="60"/>
                    </a:lnTo>
                    <a:lnTo>
                      <a:pt x="11" y="47"/>
                    </a:lnTo>
                    <a:lnTo>
                      <a:pt x="0" y="36"/>
                    </a:lnTo>
                    <a:lnTo>
                      <a:pt x="13" y="5"/>
                    </a:lnTo>
                    <a:lnTo>
                      <a:pt x="20" y="0"/>
                    </a:lnTo>
                    <a:close/>
                  </a:path>
                </a:pathLst>
              </a:custGeom>
              <a:solidFill>
                <a:srgbClr val="6F74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88"/>
              <p:cNvSpPr/>
              <p:nvPr/>
            </p:nvSpPr>
            <p:spPr bwMode="auto">
              <a:xfrm>
                <a:off x="9060071" y="2696326"/>
                <a:ext cx="160158" cy="249659"/>
              </a:xfrm>
              <a:custGeom>
                <a:avLst/>
                <a:gdLst>
                  <a:gd name="T0" fmla="*/ 25 w 34"/>
                  <a:gd name="T1" fmla="*/ 0 h 53"/>
                  <a:gd name="T2" fmla="*/ 0 w 34"/>
                  <a:gd name="T3" fmla="*/ 17 h 53"/>
                  <a:gd name="T4" fmla="*/ 14 w 34"/>
                  <a:gd name="T5" fmla="*/ 53 h 53"/>
                  <a:gd name="T6" fmla="*/ 34 w 34"/>
                  <a:gd name="T7" fmla="*/ 6 h 53"/>
                  <a:gd name="T8" fmla="*/ 25 w 34"/>
                  <a:gd name="T9" fmla="*/ 0 h 53"/>
                </a:gdLst>
                <a:ahLst/>
                <a:cxnLst>
                  <a:cxn ang="0">
                    <a:pos x="T0" y="T1"/>
                  </a:cxn>
                  <a:cxn ang="0">
                    <a:pos x="T2" y="T3"/>
                  </a:cxn>
                  <a:cxn ang="0">
                    <a:pos x="T4" y="T5"/>
                  </a:cxn>
                  <a:cxn ang="0">
                    <a:pos x="T6" y="T7"/>
                  </a:cxn>
                  <a:cxn ang="0">
                    <a:pos x="T8" y="T9"/>
                  </a:cxn>
                </a:cxnLst>
                <a:rect l="0" t="0" r="r" b="b"/>
                <a:pathLst>
                  <a:path w="34" h="53">
                    <a:moveTo>
                      <a:pt x="25" y="0"/>
                    </a:moveTo>
                    <a:lnTo>
                      <a:pt x="0" y="17"/>
                    </a:lnTo>
                    <a:lnTo>
                      <a:pt x="14" y="53"/>
                    </a:lnTo>
                    <a:lnTo>
                      <a:pt x="34" y="6"/>
                    </a:lnTo>
                    <a:lnTo>
                      <a:pt x="2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89"/>
              <p:cNvSpPr/>
              <p:nvPr/>
            </p:nvSpPr>
            <p:spPr bwMode="auto">
              <a:xfrm>
                <a:off x="9008257" y="2955407"/>
                <a:ext cx="117765" cy="400396"/>
              </a:xfrm>
              <a:custGeom>
                <a:avLst/>
                <a:gdLst>
                  <a:gd name="T0" fmla="*/ 7 w 25"/>
                  <a:gd name="T1" fmla="*/ 0 h 85"/>
                  <a:gd name="T2" fmla="*/ 18 w 25"/>
                  <a:gd name="T3" fmla="*/ 0 h 85"/>
                  <a:gd name="T4" fmla="*/ 25 w 25"/>
                  <a:gd name="T5" fmla="*/ 58 h 85"/>
                  <a:gd name="T6" fmla="*/ 11 w 25"/>
                  <a:gd name="T7" fmla="*/ 85 h 85"/>
                  <a:gd name="T8" fmla="*/ 0 w 25"/>
                  <a:gd name="T9" fmla="*/ 58 h 85"/>
                  <a:gd name="T10" fmla="*/ 7 w 25"/>
                  <a:gd name="T11" fmla="*/ 0 h 85"/>
                </a:gdLst>
                <a:ahLst/>
                <a:cxnLst>
                  <a:cxn ang="0">
                    <a:pos x="T0" y="T1"/>
                  </a:cxn>
                  <a:cxn ang="0">
                    <a:pos x="T2" y="T3"/>
                  </a:cxn>
                  <a:cxn ang="0">
                    <a:pos x="T4" y="T5"/>
                  </a:cxn>
                  <a:cxn ang="0">
                    <a:pos x="T6" y="T7"/>
                  </a:cxn>
                  <a:cxn ang="0">
                    <a:pos x="T8" y="T9"/>
                  </a:cxn>
                  <a:cxn ang="0">
                    <a:pos x="T10" y="T11"/>
                  </a:cxn>
                </a:cxnLst>
                <a:rect l="0" t="0" r="r" b="b"/>
                <a:pathLst>
                  <a:path w="25" h="85">
                    <a:moveTo>
                      <a:pt x="7" y="0"/>
                    </a:moveTo>
                    <a:lnTo>
                      <a:pt x="18" y="0"/>
                    </a:lnTo>
                    <a:lnTo>
                      <a:pt x="25" y="58"/>
                    </a:lnTo>
                    <a:lnTo>
                      <a:pt x="11" y="85"/>
                    </a:lnTo>
                    <a:lnTo>
                      <a:pt x="0" y="58"/>
                    </a:lnTo>
                    <a:lnTo>
                      <a:pt x="7"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90"/>
              <p:cNvSpPr/>
              <p:nvPr/>
            </p:nvSpPr>
            <p:spPr bwMode="auto">
              <a:xfrm>
                <a:off x="8914046" y="2696326"/>
                <a:ext cx="146028" cy="207263"/>
              </a:xfrm>
              <a:custGeom>
                <a:avLst/>
                <a:gdLst>
                  <a:gd name="T0" fmla="*/ 9 w 31"/>
                  <a:gd name="T1" fmla="*/ 0 h 44"/>
                  <a:gd name="T2" fmla="*/ 31 w 31"/>
                  <a:gd name="T3" fmla="*/ 17 h 44"/>
                  <a:gd name="T4" fmla="*/ 20 w 31"/>
                  <a:gd name="T5" fmla="*/ 44 h 44"/>
                  <a:gd name="T6" fmla="*/ 0 w 31"/>
                  <a:gd name="T7" fmla="*/ 6 h 44"/>
                  <a:gd name="T8" fmla="*/ 9 w 31"/>
                  <a:gd name="T9" fmla="*/ 0 h 44"/>
                </a:gdLst>
                <a:ahLst/>
                <a:cxnLst>
                  <a:cxn ang="0">
                    <a:pos x="T0" y="T1"/>
                  </a:cxn>
                  <a:cxn ang="0">
                    <a:pos x="T2" y="T3"/>
                  </a:cxn>
                  <a:cxn ang="0">
                    <a:pos x="T4" y="T5"/>
                  </a:cxn>
                  <a:cxn ang="0">
                    <a:pos x="T6" y="T7"/>
                  </a:cxn>
                  <a:cxn ang="0">
                    <a:pos x="T8" y="T9"/>
                  </a:cxn>
                </a:cxnLst>
                <a:rect l="0" t="0" r="r" b="b"/>
                <a:pathLst>
                  <a:path w="31" h="44">
                    <a:moveTo>
                      <a:pt x="9" y="0"/>
                    </a:moveTo>
                    <a:lnTo>
                      <a:pt x="31" y="17"/>
                    </a:lnTo>
                    <a:lnTo>
                      <a:pt x="20" y="44"/>
                    </a:lnTo>
                    <a:lnTo>
                      <a:pt x="0" y="6"/>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91"/>
              <p:cNvSpPr/>
              <p:nvPr/>
            </p:nvSpPr>
            <p:spPr bwMode="auto">
              <a:xfrm>
                <a:off x="8838678" y="2724589"/>
                <a:ext cx="221396" cy="631211"/>
              </a:xfrm>
              <a:custGeom>
                <a:avLst/>
                <a:gdLst>
                  <a:gd name="T0" fmla="*/ 16 w 47"/>
                  <a:gd name="T1" fmla="*/ 0 h 134"/>
                  <a:gd name="T2" fmla="*/ 47 w 47"/>
                  <a:gd name="T3" fmla="*/ 134 h 134"/>
                  <a:gd name="T4" fmla="*/ 7 w 47"/>
                  <a:gd name="T5" fmla="*/ 54 h 134"/>
                  <a:gd name="T6" fmla="*/ 14 w 47"/>
                  <a:gd name="T7" fmla="*/ 45 h 134"/>
                  <a:gd name="T8" fmla="*/ 0 w 47"/>
                  <a:gd name="T9" fmla="*/ 34 h 134"/>
                  <a:gd name="T10" fmla="*/ 9 w 47"/>
                  <a:gd name="T11" fmla="*/ 5 h 134"/>
                  <a:gd name="T12" fmla="*/ 16 w 47"/>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47" h="134">
                    <a:moveTo>
                      <a:pt x="16" y="0"/>
                    </a:moveTo>
                    <a:lnTo>
                      <a:pt x="47" y="134"/>
                    </a:lnTo>
                    <a:lnTo>
                      <a:pt x="7" y="54"/>
                    </a:lnTo>
                    <a:lnTo>
                      <a:pt x="14" y="45"/>
                    </a:lnTo>
                    <a:lnTo>
                      <a:pt x="0" y="34"/>
                    </a:lnTo>
                    <a:lnTo>
                      <a:pt x="9" y="5"/>
                    </a:lnTo>
                    <a:lnTo>
                      <a:pt x="16" y="0"/>
                    </a:lnTo>
                    <a:close/>
                  </a:path>
                </a:pathLst>
              </a:custGeom>
              <a:solidFill>
                <a:srgbClr val="969D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92"/>
              <p:cNvSpPr/>
              <p:nvPr/>
            </p:nvSpPr>
            <p:spPr bwMode="auto">
              <a:xfrm>
                <a:off x="9060071" y="2724589"/>
                <a:ext cx="254368" cy="631211"/>
              </a:xfrm>
              <a:custGeom>
                <a:avLst/>
                <a:gdLst>
                  <a:gd name="T0" fmla="*/ 34 w 54"/>
                  <a:gd name="T1" fmla="*/ 0 h 134"/>
                  <a:gd name="T2" fmla="*/ 0 w 54"/>
                  <a:gd name="T3" fmla="*/ 134 h 134"/>
                  <a:gd name="T4" fmla="*/ 47 w 54"/>
                  <a:gd name="T5" fmla="*/ 60 h 134"/>
                  <a:gd name="T6" fmla="*/ 43 w 54"/>
                  <a:gd name="T7" fmla="*/ 47 h 134"/>
                  <a:gd name="T8" fmla="*/ 54 w 54"/>
                  <a:gd name="T9" fmla="*/ 36 h 134"/>
                  <a:gd name="T10" fmla="*/ 40 w 54"/>
                  <a:gd name="T11" fmla="*/ 5 h 134"/>
                  <a:gd name="T12" fmla="*/ 34 w 54"/>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54" h="134">
                    <a:moveTo>
                      <a:pt x="34" y="0"/>
                    </a:moveTo>
                    <a:lnTo>
                      <a:pt x="0" y="134"/>
                    </a:lnTo>
                    <a:lnTo>
                      <a:pt x="47" y="60"/>
                    </a:lnTo>
                    <a:lnTo>
                      <a:pt x="43" y="47"/>
                    </a:lnTo>
                    <a:lnTo>
                      <a:pt x="54" y="36"/>
                    </a:lnTo>
                    <a:lnTo>
                      <a:pt x="40" y="5"/>
                    </a:lnTo>
                    <a:lnTo>
                      <a:pt x="34" y="0"/>
                    </a:lnTo>
                    <a:close/>
                  </a:path>
                </a:pathLst>
              </a:custGeom>
              <a:solidFill>
                <a:srgbClr val="6F74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93"/>
              <p:cNvSpPr/>
              <p:nvPr/>
            </p:nvSpPr>
            <p:spPr bwMode="auto">
              <a:xfrm>
                <a:off x="9060071" y="2724589"/>
                <a:ext cx="230817" cy="631211"/>
              </a:xfrm>
              <a:custGeom>
                <a:avLst/>
                <a:gdLst>
                  <a:gd name="T0" fmla="*/ 34 w 49"/>
                  <a:gd name="T1" fmla="*/ 0 h 134"/>
                  <a:gd name="T2" fmla="*/ 0 w 49"/>
                  <a:gd name="T3" fmla="*/ 134 h 134"/>
                  <a:gd name="T4" fmla="*/ 43 w 49"/>
                  <a:gd name="T5" fmla="*/ 54 h 134"/>
                  <a:gd name="T6" fmla="*/ 36 w 49"/>
                  <a:gd name="T7" fmla="*/ 45 h 134"/>
                  <a:gd name="T8" fmla="*/ 49 w 49"/>
                  <a:gd name="T9" fmla="*/ 34 h 134"/>
                  <a:gd name="T10" fmla="*/ 40 w 49"/>
                  <a:gd name="T11" fmla="*/ 5 h 134"/>
                  <a:gd name="T12" fmla="*/ 34 w 49"/>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49" h="134">
                    <a:moveTo>
                      <a:pt x="34" y="0"/>
                    </a:moveTo>
                    <a:lnTo>
                      <a:pt x="0" y="134"/>
                    </a:lnTo>
                    <a:lnTo>
                      <a:pt x="43" y="54"/>
                    </a:lnTo>
                    <a:lnTo>
                      <a:pt x="36" y="45"/>
                    </a:lnTo>
                    <a:lnTo>
                      <a:pt x="49" y="34"/>
                    </a:lnTo>
                    <a:lnTo>
                      <a:pt x="40" y="5"/>
                    </a:lnTo>
                    <a:lnTo>
                      <a:pt x="34" y="0"/>
                    </a:lnTo>
                    <a:close/>
                  </a:path>
                </a:pathLst>
              </a:custGeom>
              <a:solidFill>
                <a:srgbClr val="969D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94"/>
              <p:cNvSpPr/>
              <p:nvPr/>
            </p:nvSpPr>
            <p:spPr bwMode="auto">
              <a:xfrm>
                <a:off x="9060071" y="2696326"/>
                <a:ext cx="160158" cy="207263"/>
              </a:xfrm>
              <a:custGeom>
                <a:avLst/>
                <a:gdLst>
                  <a:gd name="T0" fmla="*/ 25 w 34"/>
                  <a:gd name="T1" fmla="*/ 0 h 44"/>
                  <a:gd name="T2" fmla="*/ 0 w 34"/>
                  <a:gd name="T3" fmla="*/ 17 h 44"/>
                  <a:gd name="T4" fmla="*/ 14 w 34"/>
                  <a:gd name="T5" fmla="*/ 44 h 44"/>
                  <a:gd name="T6" fmla="*/ 34 w 34"/>
                  <a:gd name="T7" fmla="*/ 6 h 44"/>
                  <a:gd name="T8" fmla="*/ 25 w 34"/>
                  <a:gd name="T9" fmla="*/ 0 h 44"/>
                </a:gdLst>
                <a:ahLst/>
                <a:cxnLst>
                  <a:cxn ang="0">
                    <a:pos x="T0" y="T1"/>
                  </a:cxn>
                  <a:cxn ang="0">
                    <a:pos x="T2" y="T3"/>
                  </a:cxn>
                  <a:cxn ang="0">
                    <a:pos x="T4" y="T5"/>
                  </a:cxn>
                  <a:cxn ang="0">
                    <a:pos x="T6" y="T7"/>
                  </a:cxn>
                  <a:cxn ang="0">
                    <a:pos x="T8" y="T9"/>
                  </a:cxn>
                </a:cxnLst>
                <a:rect l="0" t="0" r="r" b="b"/>
                <a:pathLst>
                  <a:path w="34" h="44">
                    <a:moveTo>
                      <a:pt x="25" y="0"/>
                    </a:moveTo>
                    <a:lnTo>
                      <a:pt x="0" y="17"/>
                    </a:lnTo>
                    <a:lnTo>
                      <a:pt x="14" y="44"/>
                    </a:lnTo>
                    <a:lnTo>
                      <a:pt x="34" y="6"/>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95"/>
              <p:cNvSpPr/>
              <p:nvPr/>
            </p:nvSpPr>
            <p:spPr bwMode="auto">
              <a:xfrm>
                <a:off x="9027099" y="2894168"/>
                <a:ext cx="75368" cy="70659"/>
              </a:xfrm>
              <a:custGeom>
                <a:avLst/>
                <a:gdLst>
                  <a:gd name="T0" fmla="*/ 1 w 7"/>
                  <a:gd name="T1" fmla="*/ 0 h 7"/>
                  <a:gd name="T2" fmla="*/ 6 w 7"/>
                  <a:gd name="T3" fmla="*/ 0 h 7"/>
                  <a:gd name="T4" fmla="*/ 6 w 7"/>
                  <a:gd name="T5" fmla="*/ 7 h 7"/>
                  <a:gd name="T6" fmla="*/ 1 w 7"/>
                  <a:gd name="T7" fmla="*/ 7 h 7"/>
                  <a:gd name="T8" fmla="*/ 1 w 7"/>
                  <a:gd name="T9" fmla="*/ 0 h 7"/>
                </a:gdLst>
                <a:ahLst/>
                <a:cxnLst>
                  <a:cxn ang="0">
                    <a:pos x="T0" y="T1"/>
                  </a:cxn>
                  <a:cxn ang="0">
                    <a:pos x="T2" y="T3"/>
                  </a:cxn>
                  <a:cxn ang="0">
                    <a:pos x="T4" y="T5"/>
                  </a:cxn>
                  <a:cxn ang="0">
                    <a:pos x="T6" y="T7"/>
                  </a:cxn>
                  <a:cxn ang="0">
                    <a:pos x="T8" y="T9"/>
                  </a:cxn>
                </a:cxnLst>
                <a:rect l="0" t="0" r="r" b="b"/>
                <a:pathLst>
                  <a:path w="7" h="7">
                    <a:moveTo>
                      <a:pt x="1" y="0"/>
                    </a:moveTo>
                    <a:cubicBezTo>
                      <a:pt x="6" y="0"/>
                      <a:pt x="6" y="0"/>
                      <a:pt x="6" y="0"/>
                    </a:cubicBezTo>
                    <a:cubicBezTo>
                      <a:pt x="7" y="3"/>
                      <a:pt x="7" y="5"/>
                      <a:pt x="6" y="7"/>
                    </a:cubicBezTo>
                    <a:cubicBezTo>
                      <a:pt x="1" y="7"/>
                      <a:pt x="1" y="7"/>
                      <a:pt x="1" y="7"/>
                    </a:cubicBezTo>
                    <a:cubicBezTo>
                      <a:pt x="0" y="5"/>
                      <a:pt x="0" y="3"/>
                      <a:pt x="1" y="0"/>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96"/>
              <p:cNvSpPr/>
              <p:nvPr/>
            </p:nvSpPr>
            <p:spPr bwMode="auto">
              <a:xfrm>
                <a:off x="9050650" y="3355800"/>
                <a:ext cx="32975" cy="179000"/>
              </a:xfrm>
              <a:custGeom>
                <a:avLst/>
                <a:gdLst>
                  <a:gd name="T0" fmla="*/ 0 w 3"/>
                  <a:gd name="T1" fmla="*/ 17 h 17"/>
                  <a:gd name="T2" fmla="*/ 3 w 3"/>
                  <a:gd name="T3" fmla="*/ 17 h 17"/>
                  <a:gd name="T4" fmla="*/ 1 w 3"/>
                  <a:gd name="T5" fmla="*/ 0 h 17"/>
                  <a:gd name="T6" fmla="*/ 0 w 3"/>
                  <a:gd name="T7" fmla="*/ 17 h 17"/>
                </a:gdLst>
                <a:ahLst/>
                <a:cxnLst>
                  <a:cxn ang="0">
                    <a:pos x="T0" y="T1"/>
                  </a:cxn>
                  <a:cxn ang="0">
                    <a:pos x="T2" y="T3"/>
                  </a:cxn>
                  <a:cxn ang="0">
                    <a:pos x="T4" y="T5"/>
                  </a:cxn>
                  <a:cxn ang="0">
                    <a:pos x="T6" y="T7"/>
                  </a:cxn>
                </a:cxnLst>
                <a:rect l="0" t="0" r="r" b="b"/>
                <a:pathLst>
                  <a:path w="3" h="17">
                    <a:moveTo>
                      <a:pt x="0" y="17"/>
                    </a:moveTo>
                    <a:cubicBezTo>
                      <a:pt x="1" y="17"/>
                      <a:pt x="2" y="17"/>
                      <a:pt x="3" y="17"/>
                    </a:cubicBezTo>
                    <a:cubicBezTo>
                      <a:pt x="3" y="13"/>
                      <a:pt x="2" y="2"/>
                      <a:pt x="1" y="0"/>
                    </a:cubicBezTo>
                    <a:cubicBezTo>
                      <a:pt x="1" y="1"/>
                      <a:pt x="0" y="13"/>
                      <a:pt x="0" y="17"/>
                    </a:cubicBezTo>
                    <a:close/>
                  </a:path>
                </a:pathLst>
              </a:custGeom>
              <a:solidFill>
                <a:srgbClr val="6F74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2" name="组合 61"/>
            <p:cNvGrpSpPr/>
            <p:nvPr/>
          </p:nvGrpSpPr>
          <p:grpSpPr>
            <a:xfrm>
              <a:off x="9305019" y="3014580"/>
              <a:ext cx="871449" cy="1512081"/>
              <a:chOff x="10049282" y="2032143"/>
              <a:chExt cx="871449" cy="1512081"/>
            </a:xfrm>
          </p:grpSpPr>
          <p:sp>
            <p:nvSpPr>
              <p:cNvPr id="103" name="Freeform 133"/>
              <p:cNvSpPr/>
              <p:nvPr/>
            </p:nvSpPr>
            <p:spPr bwMode="auto">
              <a:xfrm>
                <a:off x="10638099" y="2790537"/>
                <a:ext cx="282632" cy="744263"/>
              </a:xfrm>
              <a:custGeom>
                <a:avLst/>
                <a:gdLst>
                  <a:gd name="T0" fmla="*/ 0 w 27"/>
                  <a:gd name="T1" fmla="*/ 9 h 71"/>
                  <a:gd name="T2" fmla="*/ 17 w 27"/>
                  <a:gd name="T3" fmla="*/ 8 h 71"/>
                  <a:gd name="T4" fmla="*/ 26 w 27"/>
                  <a:gd name="T5" fmla="*/ 61 h 71"/>
                  <a:gd name="T6" fmla="*/ 24 w 27"/>
                  <a:gd name="T7" fmla="*/ 67 h 71"/>
                  <a:gd name="T8" fmla="*/ 5 w 27"/>
                  <a:gd name="T9" fmla="*/ 71 h 71"/>
                  <a:gd name="T10" fmla="*/ 0 w 27"/>
                  <a:gd name="T11" fmla="*/ 9 h 71"/>
                </a:gdLst>
                <a:ahLst/>
                <a:cxnLst>
                  <a:cxn ang="0">
                    <a:pos x="T0" y="T1"/>
                  </a:cxn>
                  <a:cxn ang="0">
                    <a:pos x="T2" y="T3"/>
                  </a:cxn>
                  <a:cxn ang="0">
                    <a:pos x="T4" y="T5"/>
                  </a:cxn>
                  <a:cxn ang="0">
                    <a:pos x="T6" y="T7"/>
                  </a:cxn>
                  <a:cxn ang="0">
                    <a:pos x="T8" y="T9"/>
                  </a:cxn>
                  <a:cxn ang="0">
                    <a:pos x="T10" y="T11"/>
                  </a:cxn>
                </a:cxnLst>
                <a:rect l="0" t="0" r="r" b="b"/>
                <a:pathLst>
                  <a:path w="27" h="71">
                    <a:moveTo>
                      <a:pt x="0" y="9"/>
                    </a:moveTo>
                    <a:cubicBezTo>
                      <a:pt x="9" y="6"/>
                      <a:pt x="16" y="0"/>
                      <a:pt x="17" y="8"/>
                    </a:cubicBezTo>
                    <a:cubicBezTo>
                      <a:pt x="19" y="17"/>
                      <a:pt x="24" y="40"/>
                      <a:pt x="26" y="61"/>
                    </a:cubicBezTo>
                    <a:cubicBezTo>
                      <a:pt x="27" y="65"/>
                      <a:pt x="26" y="67"/>
                      <a:pt x="24" y="67"/>
                    </a:cubicBezTo>
                    <a:cubicBezTo>
                      <a:pt x="18" y="69"/>
                      <a:pt x="13" y="70"/>
                      <a:pt x="5" y="71"/>
                    </a:cubicBezTo>
                    <a:cubicBezTo>
                      <a:pt x="0" y="9"/>
                      <a:pt x="0" y="9"/>
                      <a:pt x="0" y="9"/>
                    </a:cubicBezTo>
                    <a:close/>
                  </a:path>
                </a:pathLst>
              </a:custGeom>
              <a:solidFill>
                <a:srgbClr val="4C61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34"/>
              <p:cNvSpPr/>
              <p:nvPr/>
            </p:nvSpPr>
            <p:spPr bwMode="auto">
              <a:xfrm>
                <a:off x="10143492" y="2032143"/>
                <a:ext cx="659474" cy="1300106"/>
              </a:xfrm>
              <a:custGeom>
                <a:avLst/>
                <a:gdLst>
                  <a:gd name="T0" fmla="*/ 58 w 63"/>
                  <a:gd name="T1" fmla="*/ 48 h 124"/>
                  <a:gd name="T2" fmla="*/ 32 w 63"/>
                  <a:gd name="T3" fmla="*/ 124 h 124"/>
                  <a:gd name="T4" fmla="*/ 3 w 63"/>
                  <a:gd name="T5" fmla="*/ 52 h 124"/>
                  <a:gd name="T6" fmla="*/ 42 w 63"/>
                  <a:gd name="T7" fmla="*/ 11 h 124"/>
                  <a:gd name="T8" fmla="*/ 58 w 63"/>
                  <a:gd name="T9" fmla="*/ 48 h 124"/>
                </a:gdLst>
                <a:ahLst/>
                <a:cxnLst>
                  <a:cxn ang="0">
                    <a:pos x="T0" y="T1"/>
                  </a:cxn>
                  <a:cxn ang="0">
                    <a:pos x="T2" y="T3"/>
                  </a:cxn>
                  <a:cxn ang="0">
                    <a:pos x="T4" y="T5"/>
                  </a:cxn>
                  <a:cxn ang="0">
                    <a:pos x="T6" y="T7"/>
                  </a:cxn>
                  <a:cxn ang="0">
                    <a:pos x="T8" y="T9"/>
                  </a:cxn>
                </a:cxnLst>
                <a:rect l="0" t="0" r="r" b="b"/>
                <a:pathLst>
                  <a:path w="63" h="124">
                    <a:moveTo>
                      <a:pt x="58" y="48"/>
                    </a:moveTo>
                    <a:cubicBezTo>
                      <a:pt x="53" y="76"/>
                      <a:pt x="41" y="124"/>
                      <a:pt x="32" y="124"/>
                    </a:cubicBezTo>
                    <a:cubicBezTo>
                      <a:pt x="24" y="124"/>
                      <a:pt x="7" y="72"/>
                      <a:pt x="3" y="52"/>
                    </a:cubicBezTo>
                    <a:cubicBezTo>
                      <a:pt x="0" y="34"/>
                      <a:pt x="6" y="0"/>
                      <a:pt x="42" y="11"/>
                    </a:cubicBezTo>
                    <a:cubicBezTo>
                      <a:pt x="55" y="11"/>
                      <a:pt x="63" y="24"/>
                      <a:pt x="58" y="48"/>
                    </a:cubicBezTo>
                    <a:close/>
                  </a:path>
                </a:pathLst>
              </a:custGeom>
              <a:solidFill>
                <a:srgbClr val="6E4D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35"/>
              <p:cNvSpPr/>
              <p:nvPr/>
            </p:nvSpPr>
            <p:spPr bwMode="auto">
              <a:xfrm>
                <a:off x="10049282" y="2790537"/>
                <a:ext cx="282632" cy="744263"/>
              </a:xfrm>
              <a:custGeom>
                <a:avLst/>
                <a:gdLst>
                  <a:gd name="T0" fmla="*/ 27 w 27"/>
                  <a:gd name="T1" fmla="*/ 9 h 71"/>
                  <a:gd name="T2" fmla="*/ 9 w 27"/>
                  <a:gd name="T3" fmla="*/ 9 h 71"/>
                  <a:gd name="T4" fmla="*/ 0 w 27"/>
                  <a:gd name="T5" fmla="*/ 61 h 71"/>
                  <a:gd name="T6" fmla="*/ 3 w 27"/>
                  <a:gd name="T7" fmla="*/ 67 h 71"/>
                  <a:gd name="T8" fmla="*/ 21 w 27"/>
                  <a:gd name="T9" fmla="*/ 71 h 71"/>
                  <a:gd name="T10" fmla="*/ 27 w 27"/>
                  <a:gd name="T11" fmla="*/ 9 h 71"/>
                </a:gdLst>
                <a:ahLst/>
                <a:cxnLst>
                  <a:cxn ang="0">
                    <a:pos x="T0" y="T1"/>
                  </a:cxn>
                  <a:cxn ang="0">
                    <a:pos x="T2" y="T3"/>
                  </a:cxn>
                  <a:cxn ang="0">
                    <a:pos x="T4" y="T5"/>
                  </a:cxn>
                  <a:cxn ang="0">
                    <a:pos x="T6" y="T7"/>
                  </a:cxn>
                  <a:cxn ang="0">
                    <a:pos x="T8" y="T9"/>
                  </a:cxn>
                  <a:cxn ang="0">
                    <a:pos x="T10" y="T11"/>
                  </a:cxn>
                </a:cxnLst>
                <a:rect l="0" t="0" r="r" b="b"/>
                <a:pathLst>
                  <a:path w="27" h="71">
                    <a:moveTo>
                      <a:pt x="27" y="9"/>
                    </a:moveTo>
                    <a:cubicBezTo>
                      <a:pt x="15" y="6"/>
                      <a:pt x="11" y="0"/>
                      <a:pt x="9" y="9"/>
                    </a:cubicBezTo>
                    <a:cubicBezTo>
                      <a:pt x="7" y="19"/>
                      <a:pt x="3" y="41"/>
                      <a:pt x="0" y="61"/>
                    </a:cubicBezTo>
                    <a:cubicBezTo>
                      <a:pt x="0" y="66"/>
                      <a:pt x="2" y="67"/>
                      <a:pt x="3" y="67"/>
                    </a:cubicBezTo>
                    <a:cubicBezTo>
                      <a:pt x="9" y="69"/>
                      <a:pt x="15" y="70"/>
                      <a:pt x="21" y="71"/>
                    </a:cubicBezTo>
                    <a:cubicBezTo>
                      <a:pt x="27" y="9"/>
                      <a:pt x="27" y="9"/>
                      <a:pt x="27" y="9"/>
                    </a:cubicBezTo>
                    <a:close/>
                  </a:path>
                </a:pathLst>
              </a:custGeom>
              <a:solidFill>
                <a:srgbClr val="4C61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36"/>
              <p:cNvSpPr/>
              <p:nvPr/>
            </p:nvSpPr>
            <p:spPr bwMode="auto">
              <a:xfrm>
                <a:off x="10237703" y="3511249"/>
                <a:ext cx="494607" cy="32975"/>
              </a:xfrm>
              <a:custGeom>
                <a:avLst/>
                <a:gdLst>
                  <a:gd name="T0" fmla="*/ 0 w 47"/>
                  <a:gd name="T1" fmla="*/ 0 h 3"/>
                  <a:gd name="T2" fmla="*/ 0 w 47"/>
                  <a:gd name="T3" fmla="*/ 1 h 3"/>
                  <a:gd name="T4" fmla="*/ 47 w 47"/>
                  <a:gd name="T5" fmla="*/ 1 h 3"/>
                  <a:gd name="T6" fmla="*/ 46 w 47"/>
                  <a:gd name="T7" fmla="*/ 0 h 3"/>
                  <a:gd name="T8" fmla="*/ 0 w 47"/>
                  <a:gd name="T9" fmla="*/ 0 h 3"/>
                </a:gdLst>
                <a:ahLst/>
                <a:cxnLst>
                  <a:cxn ang="0">
                    <a:pos x="T0" y="T1"/>
                  </a:cxn>
                  <a:cxn ang="0">
                    <a:pos x="T2" y="T3"/>
                  </a:cxn>
                  <a:cxn ang="0">
                    <a:pos x="T4" y="T5"/>
                  </a:cxn>
                  <a:cxn ang="0">
                    <a:pos x="T6" y="T7"/>
                  </a:cxn>
                  <a:cxn ang="0">
                    <a:pos x="T8" y="T9"/>
                  </a:cxn>
                </a:cxnLst>
                <a:rect l="0" t="0" r="r" b="b"/>
                <a:pathLst>
                  <a:path w="47" h="3">
                    <a:moveTo>
                      <a:pt x="0" y="0"/>
                    </a:moveTo>
                    <a:cubicBezTo>
                      <a:pt x="0" y="1"/>
                      <a:pt x="0" y="1"/>
                      <a:pt x="0" y="1"/>
                    </a:cubicBezTo>
                    <a:cubicBezTo>
                      <a:pt x="14" y="3"/>
                      <a:pt x="32" y="3"/>
                      <a:pt x="47" y="1"/>
                    </a:cubicBezTo>
                    <a:cubicBezTo>
                      <a:pt x="46" y="0"/>
                      <a:pt x="46" y="0"/>
                      <a:pt x="46" y="0"/>
                    </a:cubicBezTo>
                    <a:lnTo>
                      <a:pt x="0"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37"/>
              <p:cNvSpPr/>
              <p:nvPr/>
            </p:nvSpPr>
            <p:spPr bwMode="auto">
              <a:xfrm>
                <a:off x="10134071" y="2715168"/>
                <a:ext cx="701870" cy="829053"/>
              </a:xfrm>
              <a:custGeom>
                <a:avLst/>
                <a:gdLst>
                  <a:gd name="T0" fmla="*/ 9 w 67"/>
                  <a:gd name="T1" fmla="*/ 77 h 79"/>
                  <a:gd name="T2" fmla="*/ 6 w 67"/>
                  <a:gd name="T3" fmla="*/ 48 h 79"/>
                  <a:gd name="T4" fmla="*/ 3 w 67"/>
                  <a:gd name="T5" fmla="*/ 12 h 79"/>
                  <a:gd name="T6" fmla="*/ 26 w 67"/>
                  <a:gd name="T7" fmla="*/ 0 h 79"/>
                  <a:gd name="T8" fmla="*/ 33 w 67"/>
                  <a:gd name="T9" fmla="*/ 3 h 79"/>
                  <a:gd name="T10" fmla="*/ 41 w 67"/>
                  <a:gd name="T11" fmla="*/ 0 h 79"/>
                  <a:gd name="T12" fmla="*/ 64 w 67"/>
                  <a:gd name="T13" fmla="*/ 12 h 79"/>
                  <a:gd name="T14" fmla="*/ 61 w 67"/>
                  <a:gd name="T15" fmla="*/ 48 h 79"/>
                  <a:gd name="T16" fmla="*/ 57 w 67"/>
                  <a:gd name="T17" fmla="*/ 77 h 79"/>
                  <a:gd name="T18" fmla="*/ 9 w 67"/>
                  <a:gd name="T19" fmla="*/ 7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79">
                    <a:moveTo>
                      <a:pt x="9" y="77"/>
                    </a:moveTo>
                    <a:cubicBezTo>
                      <a:pt x="13" y="65"/>
                      <a:pt x="11" y="62"/>
                      <a:pt x="6" y="48"/>
                    </a:cubicBezTo>
                    <a:cubicBezTo>
                      <a:pt x="0" y="35"/>
                      <a:pt x="11" y="28"/>
                      <a:pt x="3" y="12"/>
                    </a:cubicBezTo>
                    <a:cubicBezTo>
                      <a:pt x="10" y="7"/>
                      <a:pt x="20" y="5"/>
                      <a:pt x="26" y="0"/>
                    </a:cubicBezTo>
                    <a:cubicBezTo>
                      <a:pt x="28" y="3"/>
                      <a:pt x="30" y="3"/>
                      <a:pt x="33" y="3"/>
                    </a:cubicBezTo>
                    <a:cubicBezTo>
                      <a:pt x="36" y="3"/>
                      <a:pt x="38" y="3"/>
                      <a:pt x="41" y="0"/>
                    </a:cubicBezTo>
                    <a:cubicBezTo>
                      <a:pt x="45" y="4"/>
                      <a:pt x="56" y="7"/>
                      <a:pt x="64" y="12"/>
                    </a:cubicBezTo>
                    <a:cubicBezTo>
                      <a:pt x="56" y="29"/>
                      <a:pt x="67" y="31"/>
                      <a:pt x="61" y="48"/>
                    </a:cubicBezTo>
                    <a:cubicBezTo>
                      <a:pt x="57" y="62"/>
                      <a:pt x="51" y="62"/>
                      <a:pt x="57" y="77"/>
                    </a:cubicBezTo>
                    <a:cubicBezTo>
                      <a:pt x="42" y="79"/>
                      <a:pt x="24" y="79"/>
                      <a:pt x="9" y="77"/>
                    </a:cubicBezTo>
                    <a:close/>
                  </a:path>
                </a:pathLst>
              </a:custGeom>
              <a:solidFill>
                <a:srgbClr val="6880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38"/>
              <p:cNvSpPr/>
              <p:nvPr/>
            </p:nvSpPr>
            <p:spPr bwMode="auto">
              <a:xfrm>
                <a:off x="10322492" y="2715168"/>
                <a:ext cx="325028" cy="650053"/>
              </a:xfrm>
              <a:custGeom>
                <a:avLst/>
                <a:gdLst>
                  <a:gd name="T0" fmla="*/ 2 w 69"/>
                  <a:gd name="T1" fmla="*/ 9 h 138"/>
                  <a:gd name="T2" fmla="*/ 0 w 69"/>
                  <a:gd name="T3" fmla="*/ 51 h 138"/>
                  <a:gd name="T4" fmla="*/ 33 w 69"/>
                  <a:gd name="T5" fmla="*/ 138 h 138"/>
                  <a:gd name="T6" fmla="*/ 69 w 69"/>
                  <a:gd name="T7" fmla="*/ 51 h 138"/>
                  <a:gd name="T8" fmla="*/ 67 w 69"/>
                  <a:gd name="T9" fmla="*/ 9 h 138"/>
                  <a:gd name="T10" fmla="*/ 51 w 69"/>
                  <a:gd name="T11" fmla="*/ 0 h 138"/>
                  <a:gd name="T12" fmla="*/ 18 w 69"/>
                  <a:gd name="T13" fmla="*/ 0 h 138"/>
                  <a:gd name="T14" fmla="*/ 2 w 69"/>
                  <a:gd name="T15" fmla="*/ 9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2" y="9"/>
                    </a:moveTo>
                    <a:lnTo>
                      <a:pt x="0" y="51"/>
                    </a:lnTo>
                    <a:lnTo>
                      <a:pt x="33" y="138"/>
                    </a:lnTo>
                    <a:lnTo>
                      <a:pt x="69" y="51"/>
                    </a:lnTo>
                    <a:lnTo>
                      <a:pt x="67" y="9"/>
                    </a:lnTo>
                    <a:lnTo>
                      <a:pt x="51" y="0"/>
                    </a:lnTo>
                    <a:lnTo>
                      <a:pt x="18" y="0"/>
                    </a:lnTo>
                    <a:lnTo>
                      <a:pt x="2"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Rectangle 139"/>
              <p:cNvSpPr>
                <a:spLocks noChangeArrowheads="1"/>
              </p:cNvSpPr>
              <p:nvPr/>
            </p:nvSpPr>
            <p:spPr bwMode="auto">
              <a:xfrm>
                <a:off x="10407282" y="2653933"/>
                <a:ext cx="155449" cy="164870"/>
              </a:xfrm>
              <a:prstGeom prst="rect">
                <a:avLst/>
              </a:prstGeom>
              <a:solidFill>
                <a:srgbClr val="D1A8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0" name="Freeform 140"/>
              <p:cNvSpPr/>
              <p:nvPr/>
            </p:nvSpPr>
            <p:spPr bwMode="auto">
              <a:xfrm>
                <a:off x="10228282" y="2135775"/>
                <a:ext cx="504028" cy="612369"/>
              </a:xfrm>
              <a:custGeom>
                <a:avLst/>
                <a:gdLst>
                  <a:gd name="T0" fmla="*/ 24 w 48"/>
                  <a:gd name="T1" fmla="*/ 58 h 58"/>
                  <a:gd name="T2" fmla="*/ 43 w 48"/>
                  <a:gd name="T3" fmla="*/ 39 h 58"/>
                  <a:gd name="T4" fmla="*/ 44 w 48"/>
                  <a:gd name="T5" fmla="*/ 39 h 58"/>
                  <a:gd name="T6" fmla="*/ 48 w 48"/>
                  <a:gd name="T7" fmla="*/ 33 h 58"/>
                  <a:gd name="T8" fmla="*/ 46 w 48"/>
                  <a:gd name="T9" fmla="*/ 25 h 58"/>
                  <a:gd name="T10" fmla="*/ 46 w 48"/>
                  <a:gd name="T11" fmla="*/ 25 h 58"/>
                  <a:gd name="T12" fmla="*/ 24 w 48"/>
                  <a:gd name="T13" fmla="*/ 0 h 58"/>
                  <a:gd name="T14" fmla="*/ 3 w 48"/>
                  <a:gd name="T15" fmla="*/ 25 h 58"/>
                  <a:gd name="T16" fmla="*/ 3 w 48"/>
                  <a:gd name="T17" fmla="*/ 25 h 58"/>
                  <a:gd name="T18" fmla="*/ 1 w 48"/>
                  <a:gd name="T19" fmla="*/ 33 h 58"/>
                  <a:gd name="T20" fmla="*/ 5 w 48"/>
                  <a:gd name="T21" fmla="*/ 39 h 58"/>
                  <a:gd name="T22" fmla="*/ 6 w 48"/>
                  <a:gd name="T23" fmla="*/ 39 h 58"/>
                  <a:gd name="T24" fmla="*/ 24 w 48"/>
                  <a:gd name="T25"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58">
                    <a:moveTo>
                      <a:pt x="24" y="58"/>
                    </a:moveTo>
                    <a:cubicBezTo>
                      <a:pt x="32" y="58"/>
                      <a:pt x="39" y="49"/>
                      <a:pt x="43" y="39"/>
                    </a:cubicBezTo>
                    <a:cubicBezTo>
                      <a:pt x="44" y="39"/>
                      <a:pt x="44" y="39"/>
                      <a:pt x="44" y="39"/>
                    </a:cubicBezTo>
                    <a:cubicBezTo>
                      <a:pt x="45" y="39"/>
                      <a:pt x="47" y="37"/>
                      <a:pt x="48" y="33"/>
                    </a:cubicBezTo>
                    <a:cubicBezTo>
                      <a:pt x="48" y="29"/>
                      <a:pt x="47" y="26"/>
                      <a:pt x="46" y="25"/>
                    </a:cubicBezTo>
                    <a:cubicBezTo>
                      <a:pt x="46" y="25"/>
                      <a:pt x="46" y="25"/>
                      <a:pt x="46" y="25"/>
                    </a:cubicBezTo>
                    <a:cubicBezTo>
                      <a:pt x="46" y="12"/>
                      <a:pt x="41" y="0"/>
                      <a:pt x="24" y="0"/>
                    </a:cubicBezTo>
                    <a:cubicBezTo>
                      <a:pt x="8" y="0"/>
                      <a:pt x="2" y="12"/>
                      <a:pt x="3" y="25"/>
                    </a:cubicBezTo>
                    <a:cubicBezTo>
                      <a:pt x="3" y="25"/>
                      <a:pt x="3" y="25"/>
                      <a:pt x="3" y="25"/>
                    </a:cubicBezTo>
                    <a:cubicBezTo>
                      <a:pt x="1" y="26"/>
                      <a:pt x="0" y="29"/>
                      <a:pt x="1" y="33"/>
                    </a:cubicBezTo>
                    <a:cubicBezTo>
                      <a:pt x="2" y="37"/>
                      <a:pt x="3" y="39"/>
                      <a:pt x="5" y="39"/>
                    </a:cubicBezTo>
                    <a:cubicBezTo>
                      <a:pt x="6" y="39"/>
                      <a:pt x="6" y="39"/>
                      <a:pt x="6" y="39"/>
                    </a:cubicBezTo>
                    <a:cubicBezTo>
                      <a:pt x="9" y="49"/>
                      <a:pt x="17" y="58"/>
                      <a:pt x="24" y="58"/>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41"/>
              <p:cNvSpPr/>
              <p:nvPr/>
            </p:nvSpPr>
            <p:spPr bwMode="auto">
              <a:xfrm>
                <a:off x="10444966" y="2809379"/>
                <a:ext cx="75368" cy="117765"/>
              </a:xfrm>
              <a:custGeom>
                <a:avLst/>
                <a:gdLst>
                  <a:gd name="T0" fmla="*/ 6 w 7"/>
                  <a:gd name="T1" fmla="*/ 11 h 11"/>
                  <a:gd name="T2" fmla="*/ 7 w 7"/>
                  <a:gd name="T3" fmla="*/ 8 h 11"/>
                  <a:gd name="T4" fmla="*/ 3 w 7"/>
                  <a:gd name="T5" fmla="*/ 0 h 11"/>
                  <a:gd name="T6" fmla="*/ 0 w 7"/>
                  <a:gd name="T7" fmla="*/ 8 h 11"/>
                  <a:gd name="T8" fmla="*/ 1 w 7"/>
                  <a:gd name="T9" fmla="*/ 11 h 11"/>
                  <a:gd name="T10" fmla="*/ 6 w 7"/>
                  <a:gd name="T11" fmla="*/ 11 h 11"/>
                </a:gdLst>
                <a:ahLst/>
                <a:cxnLst>
                  <a:cxn ang="0">
                    <a:pos x="T0" y="T1"/>
                  </a:cxn>
                  <a:cxn ang="0">
                    <a:pos x="T2" y="T3"/>
                  </a:cxn>
                  <a:cxn ang="0">
                    <a:pos x="T4" y="T5"/>
                  </a:cxn>
                  <a:cxn ang="0">
                    <a:pos x="T6" y="T7"/>
                  </a:cxn>
                  <a:cxn ang="0">
                    <a:pos x="T8" y="T9"/>
                  </a:cxn>
                  <a:cxn ang="0">
                    <a:pos x="T10" y="T11"/>
                  </a:cxn>
                </a:cxnLst>
                <a:rect l="0" t="0" r="r" b="b"/>
                <a:pathLst>
                  <a:path w="7" h="11">
                    <a:moveTo>
                      <a:pt x="6" y="11"/>
                    </a:moveTo>
                    <a:cubicBezTo>
                      <a:pt x="7" y="8"/>
                      <a:pt x="7" y="8"/>
                      <a:pt x="7" y="8"/>
                    </a:cubicBezTo>
                    <a:cubicBezTo>
                      <a:pt x="3" y="0"/>
                      <a:pt x="3" y="0"/>
                      <a:pt x="3" y="0"/>
                    </a:cubicBezTo>
                    <a:cubicBezTo>
                      <a:pt x="0" y="8"/>
                      <a:pt x="0" y="8"/>
                      <a:pt x="0" y="8"/>
                    </a:cubicBezTo>
                    <a:cubicBezTo>
                      <a:pt x="1" y="11"/>
                      <a:pt x="1" y="11"/>
                      <a:pt x="1" y="11"/>
                    </a:cubicBezTo>
                    <a:cubicBezTo>
                      <a:pt x="3" y="11"/>
                      <a:pt x="4" y="11"/>
                      <a:pt x="6" y="11"/>
                    </a:cubicBezTo>
                    <a:close/>
                  </a:path>
                </a:pathLst>
              </a:custGeom>
              <a:solidFill>
                <a:srgbClr val="93B9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42"/>
              <p:cNvSpPr/>
              <p:nvPr/>
            </p:nvSpPr>
            <p:spPr bwMode="auto">
              <a:xfrm>
                <a:off x="10350756" y="2715168"/>
                <a:ext cx="127186" cy="240238"/>
              </a:xfrm>
              <a:custGeom>
                <a:avLst/>
                <a:gdLst>
                  <a:gd name="T0" fmla="*/ 12 w 27"/>
                  <a:gd name="T1" fmla="*/ 0 h 51"/>
                  <a:gd name="T2" fmla="*/ 27 w 27"/>
                  <a:gd name="T3" fmla="*/ 20 h 51"/>
                  <a:gd name="T4" fmla="*/ 16 w 27"/>
                  <a:gd name="T5" fmla="*/ 51 h 51"/>
                  <a:gd name="T6" fmla="*/ 0 w 27"/>
                  <a:gd name="T7" fmla="*/ 7 h 51"/>
                  <a:gd name="T8" fmla="*/ 12 w 27"/>
                  <a:gd name="T9" fmla="*/ 0 h 51"/>
                </a:gdLst>
                <a:ahLst/>
                <a:cxnLst>
                  <a:cxn ang="0">
                    <a:pos x="T0" y="T1"/>
                  </a:cxn>
                  <a:cxn ang="0">
                    <a:pos x="T2" y="T3"/>
                  </a:cxn>
                  <a:cxn ang="0">
                    <a:pos x="T4" y="T5"/>
                  </a:cxn>
                  <a:cxn ang="0">
                    <a:pos x="T6" y="T7"/>
                  </a:cxn>
                  <a:cxn ang="0">
                    <a:pos x="T8" y="T9"/>
                  </a:cxn>
                </a:cxnLst>
                <a:rect l="0" t="0" r="r" b="b"/>
                <a:pathLst>
                  <a:path w="27" h="51">
                    <a:moveTo>
                      <a:pt x="12" y="0"/>
                    </a:moveTo>
                    <a:lnTo>
                      <a:pt x="27" y="20"/>
                    </a:lnTo>
                    <a:lnTo>
                      <a:pt x="16" y="51"/>
                    </a:lnTo>
                    <a:lnTo>
                      <a:pt x="0" y="7"/>
                    </a:lnTo>
                    <a:lnTo>
                      <a:pt x="12"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43"/>
              <p:cNvSpPr/>
              <p:nvPr/>
            </p:nvSpPr>
            <p:spPr bwMode="auto">
              <a:xfrm>
                <a:off x="10237703" y="2748144"/>
                <a:ext cx="240238" cy="617081"/>
              </a:xfrm>
              <a:custGeom>
                <a:avLst/>
                <a:gdLst>
                  <a:gd name="T0" fmla="*/ 24 w 51"/>
                  <a:gd name="T1" fmla="*/ 0 h 131"/>
                  <a:gd name="T2" fmla="*/ 51 w 51"/>
                  <a:gd name="T3" fmla="*/ 131 h 131"/>
                  <a:gd name="T4" fmla="*/ 7 w 51"/>
                  <a:gd name="T5" fmla="*/ 60 h 131"/>
                  <a:gd name="T6" fmla="*/ 13 w 51"/>
                  <a:gd name="T7" fmla="*/ 46 h 131"/>
                  <a:gd name="T8" fmla="*/ 0 w 51"/>
                  <a:gd name="T9" fmla="*/ 35 h 131"/>
                  <a:gd name="T10" fmla="*/ 18 w 51"/>
                  <a:gd name="T11" fmla="*/ 4 h 131"/>
                  <a:gd name="T12" fmla="*/ 24 w 51"/>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51" h="131">
                    <a:moveTo>
                      <a:pt x="24" y="0"/>
                    </a:moveTo>
                    <a:lnTo>
                      <a:pt x="51" y="131"/>
                    </a:lnTo>
                    <a:lnTo>
                      <a:pt x="7" y="60"/>
                    </a:lnTo>
                    <a:lnTo>
                      <a:pt x="13" y="46"/>
                    </a:lnTo>
                    <a:lnTo>
                      <a:pt x="0" y="35"/>
                    </a:lnTo>
                    <a:lnTo>
                      <a:pt x="18" y="4"/>
                    </a:lnTo>
                    <a:lnTo>
                      <a:pt x="24" y="0"/>
                    </a:lnTo>
                    <a:close/>
                  </a:path>
                </a:pathLst>
              </a:custGeom>
              <a:solidFill>
                <a:srgbClr val="4C61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44"/>
              <p:cNvSpPr/>
              <p:nvPr/>
            </p:nvSpPr>
            <p:spPr bwMode="auto">
              <a:xfrm>
                <a:off x="10477941" y="2715168"/>
                <a:ext cx="136607" cy="240238"/>
              </a:xfrm>
              <a:custGeom>
                <a:avLst/>
                <a:gdLst>
                  <a:gd name="T0" fmla="*/ 18 w 29"/>
                  <a:gd name="T1" fmla="*/ 0 h 51"/>
                  <a:gd name="T2" fmla="*/ 0 w 29"/>
                  <a:gd name="T3" fmla="*/ 20 h 51"/>
                  <a:gd name="T4" fmla="*/ 14 w 29"/>
                  <a:gd name="T5" fmla="*/ 51 h 51"/>
                  <a:gd name="T6" fmla="*/ 29 w 29"/>
                  <a:gd name="T7" fmla="*/ 7 h 51"/>
                  <a:gd name="T8" fmla="*/ 18 w 29"/>
                  <a:gd name="T9" fmla="*/ 0 h 51"/>
                </a:gdLst>
                <a:ahLst/>
                <a:cxnLst>
                  <a:cxn ang="0">
                    <a:pos x="T0" y="T1"/>
                  </a:cxn>
                  <a:cxn ang="0">
                    <a:pos x="T2" y="T3"/>
                  </a:cxn>
                  <a:cxn ang="0">
                    <a:pos x="T4" y="T5"/>
                  </a:cxn>
                  <a:cxn ang="0">
                    <a:pos x="T6" y="T7"/>
                  </a:cxn>
                  <a:cxn ang="0">
                    <a:pos x="T8" y="T9"/>
                  </a:cxn>
                </a:cxnLst>
                <a:rect l="0" t="0" r="r" b="b"/>
                <a:pathLst>
                  <a:path w="29" h="51">
                    <a:moveTo>
                      <a:pt x="18" y="0"/>
                    </a:moveTo>
                    <a:lnTo>
                      <a:pt x="0" y="20"/>
                    </a:lnTo>
                    <a:lnTo>
                      <a:pt x="14" y="51"/>
                    </a:lnTo>
                    <a:lnTo>
                      <a:pt x="29" y="7"/>
                    </a:lnTo>
                    <a:lnTo>
                      <a:pt x="18"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45"/>
              <p:cNvSpPr/>
              <p:nvPr/>
            </p:nvSpPr>
            <p:spPr bwMode="auto">
              <a:xfrm>
                <a:off x="10426124" y="2978958"/>
                <a:ext cx="103632" cy="386263"/>
              </a:xfrm>
              <a:custGeom>
                <a:avLst/>
                <a:gdLst>
                  <a:gd name="T0" fmla="*/ 7 w 22"/>
                  <a:gd name="T1" fmla="*/ 0 h 82"/>
                  <a:gd name="T2" fmla="*/ 18 w 22"/>
                  <a:gd name="T3" fmla="*/ 0 h 82"/>
                  <a:gd name="T4" fmla="*/ 22 w 22"/>
                  <a:gd name="T5" fmla="*/ 55 h 82"/>
                  <a:gd name="T6" fmla="*/ 11 w 22"/>
                  <a:gd name="T7" fmla="*/ 82 h 82"/>
                  <a:gd name="T8" fmla="*/ 0 w 22"/>
                  <a:gd name="T9" fmla="*/ 55 h 82"/>
                  <a:gd name="T10" fmla="*/ 7 w 22"/>
                  <a:gd name="T11" fmla="*/ 0 h 82"/>
                </a:gdLst>
                <a:ahLst/>
                <a:cxnLst>
                  <a:cxn ang="0">
                    <a:pos x="T0" y="T1"/>
                  </a:cxn>
                  <a:cxn ang="0">
                    <a:pos x="T2" y="T3"/>
                  </a:cxn>
                  <a:cxn ang="0">
                    <a:pos x="T4" y="T5"/>
                  </a:cxn>
                  <a:cxn ang="0">
                    <a:pos x="T6" y="T7"/>
                  </a:cxn>
                  <a:cxn ang="0">
                    <a:pos x="T8" y="T9"/>
                  </a:cxn>
                  <a:cxn ang="0">
                    <a:pos x="T10" y="T11"/>
                  </a:cxn>
                </a:cxnLst>
                <a:rect l="0" t="0" r="r" b="b"/>
                <a:pathLst>
                  <a:path w="22" h="82">
                    <a:moveTo>
                      <a:pt x="7" y="0"/>
                    </a:moveTo>
                    <a:lnTo>
                      <a:pt x="18" y="0"/>
                    </a:lnTo>
                    <a:lnTo>
                      <a:pt x="22" y="55"/>
                    </a:lnTo>
                    <a:lnTo>
                      <a:pt x="11" y="82"/>
                    </a:lnTo>
                    <a:lnTo>
                      <a:pt x="0" y="55"/>
                    </a:lnTo>
                    <a:lnTo>
                      <a:pt x="7" y="0"/>
                    </a:lnTo>
                    <a:close/>
                  </a:path>
                </a:pathLst>
              </a:custGeom>
              <a:solidFill>
                <a:srgbClr val="93B9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46"/>
              <p:cNvSpPr/>
              <p:nvPr/>
            </p:nvSpPr>
            <p:spPr bwMode="auto">
              <a:xfrm>
                <a:off x="10350756" y="2715168"/>
                <a:ext cx="127186" cy="211975"/>
              </a:xfrm>
              <a:custGeom>
                <a:avLst/>
                <a:gdLst>
                  <a:gd name="T0" fmla="*/ 12 w 27"/>
                  <a:gd name="T1" fmla="*/ 0 h 45"/>
                  <a:gd name="T2" fmla="*/ 27 w 27"/>
                  <a:gd name="T3" fmla="*/ 20 h 45"/>
                  <a:gd name="T4" fmla="*/ 16 w 27"/>
                  <a:gd name="T5" fmla="*/ 45 h 45"/>
                  <a:gd name="T6" fmla="*/ 0 w 27"/>
                  <a:gd name="T7" fmla="*/ 7 h 45"/>
                  <a:gd name="T8" fmla="*/ 12 w 27"/>
                  <a:gd name="T9" fmla="*/ 0 h 45"/>
                </a:gdLst>
                <a:ahLst/>
                <a:cxnLst>
                  <a:cxn ang="0">
                    <a:pos x="T0" y="T1"/>
                  </a:cxn>
                  <a:cxn ang="0">
                    <a:pos x="T2" y="T3"/>
                  </a:cxn>
                  <a:cxn ang="0">
                    <a:pos x="T4" y="T5"/>
                  </a:cxn>
                  <a:cxn ang="0">
                    <a:pos x="T6" y="T7"/>
                  </a:cxn>
                  <a:cxn ang="0">
                    <a:pos x="T8" y="T9"/>
                  </a:cxn>
                </a:cxnLst>
                <a:rect l="0" t="0" r="r" b="b"/>
                <a:pathLst>
                  <a:path w="27" h="45">
                    <a:moveTo>
                      <a:pt x="12" y="0"/>
                    </a:moveTo>
                    <a:lnTo>
                      <a:pt x="27" y="20"/>
                    </a:lnTo>
                    <a:lnTo>
                      <a:pt x="16" y="45"/>
                    </a:lnTo>
                    <a:lnTo>
                      <a:pt x="0" y="7"/>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47"/>
              <p:cNvSpPr/>
              <p:nvPr/>
            </p:nvSpPr>
            <p:spPr bwMode="auto">
              <a:xfrm>
                <a:off x="10256545" y="2748144"/>
                <a:ext cx="221396" cy="617081"/>
              </a:xfrm>
              <a:custGeom>
                <a:avLst/>
                <a:gdLst>
                  <a:gd name="T0" fmla="*/ 20 w 47"/>
                  <a:gd name="T1" fmla="*/ 0 h 131"/>
                  <a:gd name="T2" fmla="*/ 47 w 47"/>
                  <a:gd name="T3" fmla="*/ 131 h 131"/>
                  <a:gd name="T4" fmla="*/ 7 w 47"/>
                  <a:gd name="T5" fmla="*/ 53 h 131"/>
                  <a:gd name="T6" fmla="*/ 14 w 47"/>
                  <a:gd name="T7" fmla="*/ 44 h 131"/>
                  <a:gd name="T8" fmla="*/ 0 w 47"/>
                  <a:gd name="T9" fmla="*/ 33 h 131"/>
                  <a:gd name="T10" fmla="*/ 14 w 47"/>
                  <a:gd name="T11" fmla="*/ 4 h 131"/>
                  <a:gd name="T12" fmla="*/ 20 w 47"/>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47" h="131">
                    <a:moveTo>
                      <a:pt x="20" y="0"/>
                    </a:moveTo>
                    <a:lnTo>
                      <a:pt x="47" y="131"/>
                    </a:lnTo>
                    <a:lnTo>
                      <a:pt x="7" y="53"/>
                    </a:lnTo>
                    <a:lnTo>
                      <a:pt x="14" y="44"/>
                    </a:lnTo>
                    <a:lnTo>
                      <a:pt x="0" y="33"/>
                    </a:lnTo>
                    <a:lnTo>
                      <a:pt x="14" y="4"/>
                    </a:lnTo>
                    <a:lnTo>
                      <a:pt x="20" y="0"/>
                    </a:lnTo>
                    <a:close/>
                  </a:path>
                </a:pathLst>
              </a:custGeom>
              <a:solidFill>
                <a:srgbClr val="6880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48"/>
              <p:cNvSpPr/>
              <p:nvPr/>
            </p:nvSpPr>
            <p:spPr bwMode="auto">
              <a:xfrm>
                <a:off x="10477941" y="2748144"/>
                <a:ext cx="254368" cy="617081"/>
              </a:xfrm>
              <a:custGeom>
                <a:avLst/>
                <a:gdLst>
                  <a:gd name="T0" fmla="*/ 29 w 54"/>
                  <a:gd name="T1" fmla="*/ 0 h 131"/>
                  <a:gd name="T2" fmla="*/ 0 w 54"/>
                  <a:gd name="T3" fmla="*/ 131 h 131"/>
                  <a:gd name="T4" fmla="*/ 47 w 54"/>
                  <a:gd name="T5" fmla="*/ 60 h 131"/>
                  <a:gd name="T6" fmla="*/ 40 w 54"/>
                  <a:gd name="T7" fmla="*/ 46 h 131"/>
                  <a:gd name="T8" fmla="*/ 54 w 54"/>
                  <a:gd name="T9" fmla="*/ 35 h 131"/>
                  <a:gd name="T10" fmla="*/ 40 w 54"/>
                  <a:gd name="T11" fmla="*/ 4 h 131"/>
                  <a:gd name="T12" fmla="*/ 29 w 54"/>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54" h="131">
                    <a:moveTo>
                      <a:pt x="29" y="0"/>
                    </a:moveTo>
                    <a:lnTo>
                      <a:pt x="0" y="131"/>
                    </a:lnTo>
                    <a:lnTo>
                      <a:pt x="47" y="60"/>
                    </a:lnTo>
                    <a:lnTo>
                      <a:pt x="40" y="46"/>
                    </a:lnTo>
                    <a:lnTo>
                      <a:pt x="54" y="35"/>
                    </a:lnTo>
                    <a:lnTo>
                      <a:pt x="40" y="4"/>
                    </a:lnTo>
                    <a:lnTo>
                      <a:pt x="29" y="0"/>
                    </a:lnTo>
                    <a:close/>
                  </a:path>
                </a:pathLst>
              </a:custGeom>
              <a:solidFill>
                <a:srgbClr val="4C61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49"/>
              <p:cNvSpPr/>
              <p:nvPr/>
            </p:nvSpPr>
            <p:spPr bwMode="auto">
              <a:xfrm>
                <a:off x="10477941" y="2748144"/>
                <a:ext cx="221396" cy="617081"/>
              </a:xfrm>
              <a:custGeom>
                <a:avLst/>
                <a:gdLst>
                  <a:gd name="T0" fmla="*/ 29 w 47"/>
                  <a:gd name="T1" fmla="*/ 0 h 131"/>
                  <a:gd name="T2" fmla="*/ 0 w 47"/>
                  <a:gd name="T3" fmla="*/ 131 h 131"/>
                  <a:gd name="T4" fmla="*/ 43 w 47"/>
                  <a:gd name="T5" fmla="*/ 53 h 131"/>
                  <a:gd name="T6" fmla="*/ 36 w 47"/>
                  <a:gd name="T7" fmla="*/ 44 h 131"/>
                  <a:gd name="T8" fmla="*/ 47 w 47"/>
                  <a:gd name="T9" fmla="*/ 33 h 131"/>
                  <a:gd name="T10" fmla="*/ 40 w 47"/>
                  <a:gd name="T11" fmla="*/ 4 h 131"/>
                  <a:gd name="T12" fmla="*/ 29 w 47"/>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47" h="131">
                    <a:moveTo>
                      <a:pt x="29" y="0"/>
                    </a:moveTo>
                    <a:lnTo>
                      <a:pt x="0" y="131"/>
                    </a:lnTo>
                    <a:lnTo>
                      <a:pt x="43" y="53"/>
                    </a:lnTo>
                    <a:lnTo>
                      <a:pt x="36" y="44"/>
                    </a:lnTo>
                    <a:lnTo>
                      <a:pt x="47" y="33"/>
                    </a:lnTo>
                    <a:lnTo>
                      <a:pt x="40" y="4"/>
                    </a:lnTo>
                    <a:lnTo>
                      <a:pt x="29" y="0"/>
                    </a:lnTo>
                    <a:close/>
                  </a:path>
                </a:pathLst>
              </a:custGeom>
              <a:solidFill>
                <a:srgbClr val="6880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50"/>
              <p:cNvSpPr/>
              <p:nvPr/>
            </p:nvSpPr>
            <p:spPr bwMode="auto">
              <a:xfrm>
                <a:off x="10477941" y="2715168"/>
                <a:ext cx="136607" cy="211975"/>
              </a:xfrm>
              <a:custGeom>
                <a:avLst/>
                <a:gdLst>
                  <a:gd name="T0" fmla="*/ 18 w 29"/>
                  <a:gd name="T1" fmla="*/ 0 h 45"/>
                  <a:gd name="T2" fmla="*/ 0 w 29"/>
                  <a:gd name="T3" fmla="*/ 20 h 45"/>
                  <a:gd name="T4" fmla="*/ 14 w 29"/>
                  <a:gd name="T5" fmla="*/ 45 h 45"/>
                  <a:gd name="T6" fmla="*/ 29 w 29"/>
                  <a:gd name="T7" fmla="*/ 7 h 45"/>
                  <a:gd name="T8" fmla="*/ 18 w 29"/>
                  <a:gd name="T9" fmla="*/ 0 h 45"/>
                </a:gdLst>
                <a:ahLst/>
                <a:cxnLst>
                  <a:cxn ang="0">
                    <a:pos x="T0" y="T1"/>
                  </a:cxn>
                  <a:cxn ang="0">
                    <a:pos x="T2" y="T3"/>
                  </a:cxn>
                  <a:cxn ang="0">
                    <a:pos x="T4" y="T5"/>
                  </a:cxn>
                  <a:cxn ang="0">
                    <a:pos x="T6" y="T7"/>
                  </a:cxn>
                  <a:cxn ang="0">
                    <a:pos x="T8" y="T9"/>
                  </a:cxn>
                </a:cxnLst>
                <a:rect l="0" t="0" r="r" b="b"/>
                <a:pathLst>
                  <a:path w="29" h="45">
                    <a:moveTo>
                      <a:pt x="18" y="0"/>
                    </a:moveTo>
                    <a:lnTo>
                      <a:pt x="0" y="20"/>
                    </a:lnTo>
                    <a:lnTo>
                      <a:pt x="14" y="45"/>
                    </a:lnTo>
                    <a:lnTo>
                      <a:pt x="29" y="7"/>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51"/>
              <p:cNvSpPr/>
              <p:nvPr/>
            </p:nvSpPr>
            <p:spPr bwMode="auto">
              <a:xfrm>
                <a:off x="10444966" y="2913011"/>
                <a:ext cx="75368" cy="75368"/>
              </a:xfrm>
              <a:custGeom>
                <a:avLst/>
                <a:gdLst>
                  <a:gd name="T0" fmla="*/ 1 w 7"/>
                  <a:gd name="T1" fmla="*/ 0 h 7"/>
                  <a:gd name="T2" fmla="*/ 6 w 7"/>
                  <a:gd name="T3" fmla="*/ 0 h 7"/>
                  <a:gd name="T4" fmla="*/ 6 w 7"/>
                  <a:gd name="T5" fmla="*/ 7 h 7"/>
                  <a:gd name="T6" fmla="*/ 1 w 7"/>
                  <a:gd name="T7" fmla="*/ 7 h 7"/>
                  <a:gd name="T8" fmla="*/ 1 w 7"/>
                  <a:gd name="T9" fmla="*/ 0 h 7"/>
                </a:gdLst>
                <a:ahLst/>
                <a:cxnLst>
                  <a:cxn ang="0">
                    <a:pos x="T0" y="T1"/>
                  </a:cxn>
                  <a:cxn ang="0">
                    <a:pos x="T2" y="T3"/>
                  </a:cxn>
                  <a:cxn ang="0">
                    <a:pos x="T4" y="T5"/>
                  </a:cxn>
                  <a:cxn ang="0">
                    <a:pos x="T6" y="T7"/>
                  </a:cxn>
                  <a:cxn ang="0">
                    <a:pos x="T8" y="T9"/>
                  </a:cxn>
                </a:cxnLst>
                <a:rect l="0" t="0" r="r" b="b"/>
                <a:pathLst>
                  <a:path w="7" h="7">
                    <a:moveTo>
                      <a:pt x="1" y="0"/>
                    </a:moveTo>
                    <a:cubicBezTo>
                      <a:pt x="6" y="0"/>
                      <a:pt x="6" y="0"/>
                      <a:pt x="6" y="0"/>
                    </a:cubicBezTo>
                    <a:cubicBezTo>
                      <a:pt x="7" y="3"/>
                      <a:pt x="7" y="5"/>
                      <a:pt x="6" y="7"/>
                    </a:cubicBezTo>
                    <a:cubicBezTo>
                      <a:pt x="1" y="7"/>
                      <a:pt x="1" y="7"/>
                      <a:pt x="1" y="7"/>
                    </a:cubicBezTo>
                    <a:cubicBezTo>
                      <a:pt x="0" y="5"/>
                      <a:pt x="0" y="3"/>
                      <a:pt x="1" y="0"/>
                    </a:cubicBezTo>
                    <a:close/>
                  </a:path>
                </a:pathLst>
              </a:custGeom>
              <a:solidFill>
                <a:srgbClr val="93B9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52"/>
              <p:cNvSpPr/>
              <p:nvPr/>
            </p:nvSpPr>
            <p:spPr bwMode="auto">
              <a:xfrm>
                <a:off x="10477941" y="3355800"/>
                <a:ext cx="23554" cy="179000"/>
              </a:xfrm>
              <a:custGeom>
                <a:avLst/>
                <a:gdLst>
                  <a:gd name="T0" fmla="*/ 0 w 2"/>
                  <a:gd name="T1" fmla="*/ 17 h 17"/>
                  <a:gd name="T2" fmla="*/ 1 w 2"/>
                  <a:gd name="T3" fmla="*/ 0 h 17"/>
                  <a:gd name="T4" fmla="*/ 2 w 2"/>
                  <a:gd name="T5" fmla="*/ 17 h 17"/>
                  <a:gd name="T6" fmla="*/ 0 w 2"/>
                  <a:gd name="T7" fmla="*/ 17 h 17"/>
                </a:gdLst>
                <a:ahLst/>
                <a:cxnLst>
                  <a:cxn ang="0">
                    <a:pos x="T0" y="T1"/>
                  </a:cxn>
                  <a:cxn ang="0">
                    <a:pos x="T2" y="T3"/>
                  </a:cxn>
                  <a:cxn ang="0">
                    <a:pos x="T4" y="T5"/>
                  </a:cxn>
                  <a:cxn ang="0">
                    <a:pos x="T6" y="T7"/>
                  </a:cxn>
                </a:cxnLst>
                <a:rect l="0" t="0" r="r" b="b"/>
                <a:pathLst>
                  <a:path w="2" h="17">
                    <a:moveTo>
                      <a:pt x="0" y="17"/>
                    </a:moveTo>
                    <a:cubicBezTo>
                      <a:pt x="0" y="13"/>
                      <a:pt x="0" y="8"/>
                      <a:pt x="1" y="0"/>
                    </a:cubicBezTo>
                    <a:cubicBezTo>
                      <a:pt x="1" y="8"/>
                      <a:pt x="2" y="13"/>
                      <a:pt x="2" y="17"/>
                    </a:cubicBezTo>
                    <a:cubicBezTo>
                      <a:pt x="1" y="17"/>
                      <a:pt x="0" y="17"/>
                      <a:pt x="0" y="17"/>
                    </a:cubicBezTo>
                    <a:close/>
                  </a:path>
                </a:pathLst>
              </a:custGeom>
              <a:solidFill>
                <a:srgbClr val="4C61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53"/>
              <p:cNvSpPr/>
              <p:nvPr/>
            </p:nvSpPr>
            <p:spPr bwMode="auto">
              <a:xfrm>
                <a:off x="10656941" y="2423116"/>
                <a:ext cx="75368" cy="122474"/>
              </a:xfrm>
              <a:custGeom>
                <a:avLst/>
                <a:gdLst>
                  <a:gd name="T0" fmla="*/ 5 w 7"/>
                  <a:gd name="T1" fmla="*/ 1 h 12"/>
                  <a:gd name="T2" fmla="*/ 6 w 7"/>
                  <a:gd name="T3" fmla="*/ 7 h 12"/>
                  <a:gd name="T4" fmla="*/ 2 w 7"/>
                  <a:gd name="T5" fmla="*/ 12 h 12"/>
                  <a:gd name="T6" fmla="*/ 1 w 7"/>
                  <a:gd name="T7" fmla="*/ 6 h 12"/>
                  <a:gd name="T8" fmla="*/ 5 w 7"/>
                  <a:gd name="T9" fmla="*/ 1 h 12"/>
                </a:gdLst>
                <a:ahLst/>
                <a:cxnLst>
                  <a:cxn ang="0">
                    <a:pos x="T0" y="T1"/>
                  </a:cxn>
                  <a:cxn ang="0">
                    <a:pos x="T2" y="T3"/>
                  </a:cxn>
                  <a:cxn ang="0">
                    <a:pos x="T4" y="T5"/>
                  </a:cxn>
                  <a:cxn ang="0">
                    <a:pos x="T6" y="T7"/>
                  </a:cxn>
                  <a:cxn ang="0">
                    <a:pos x="T8" y="T9"/>
                  </a:cxn>
                </a:cxnLst>
                <a:rect l="0" t="0" r="r" b="b"/>
                <a:pathLst>
                  <a:path w="7" h="12">
                    <a:moveTo>
                      <a:pt x="5" y="1"/>
                    </a:moveTo>
                    <a:cubicBezTo>
                      <a:pt x="6" y="1"/>
                      <a:pt x="7" y="4"/>
                      <a:pt x="6" y="7"/>
                    </a:cubicBezTo>
                    <a:cubicBezTo>
                      <a:pt x="6" y="10"/>
                      <a:pt x="4" y="12"/>
                      <a:pt x="2" y="12"/>
                    </a:cubicBezTo>
                    <a:cubicBezTo>
                      <a:pt x="1" y="12"/>
                      <a:pt x="0" y="9"/>
                      <a:pt x="1" y="6"/>
                    </a:cubicBezTo>
                    <a:cubicBezTo>
                      <a:pt x="2" y="3"/>
                      <a:pt x="4" y="0"/>
                      <a:pt x="5" y="1"/>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54"/>
              <p:cNvSpPr/>
              <p:nvPr/>
            </p:nvSpPr>
            <p:spPr bwMode="auto">
              <a:xfrm>
                <a:off x="10247124" y="2135775"/>
                <a:ext cx="471053" cy="339158"/>
              </a:xfrm>
              <a:custGeom>
                <a:avLst/>
                <a:gdLst>
                  <a:gd name="T0" fmla="*/ 44 w 45"/>
                  <a:gd name="T1" fmla="*/ 25 h 32"/>
                  <a:gd name="T2" fmla="*/ 22 w 45"/>
                  <a:gd name="T3" fmla="*/ 0 h 32"/>
                  <a:gd name="T4" fmla="*/ 1 w 45"/>
                  <a:gd name="T5" fmla="*/ 25 h 32"/>
                  <a:gd name="T6" fmla="*/ 4 w 45"/>
                  <a:gd name="T7" fmla="*/ 31 h 32"/>
                  <a:gd name="T8" fmla="*/ 6 w 45"/>
                  <a:gd name="T9" fmla="*/ 29 h 32"/>
                  <a:gd name="T10" fmla="*/ 12 w 45"/>
                  <a:gd name="T11" fmla="*/ 12 h 32"/>
                  <a:gd name="T12" fmla="*/ 22 w 45"/>
                  <a:gd name="T13" fmla="*/ 14 h 32"/>
                  <a:gd name="T14" fmla="*/ 32 w 45"/>
                  <a:gd name="T15" fmla="*/ 12 h 32"/>
                  <a:gd name="T16" fmla="*/ 39 w 45"/>
                  <a:gd name="T17" fmla="*/ 29 h 32"/>
                  <a:gd name="T18" fmla="*/ 40 w 45"/>
                  <a:gd name="T19" fmla="*/ 31 h 32"/>
                  <a:gd name="T20" fmla="*/ 44 w 45"/>
                  <a:gd name="T21" fmla="*/ 2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32">
                    <a:moveTo>
                      <a:pt x="44" y="25"/>
                    </a:moveTo>
                    <a:cubicBezTo>
                      <a:pt x="45" y="12"/>
                      <a:pt x="39" y="0"/>
                      <a:pt x="22" y="0"/>
                    </a:cubicBezTo>
                    <a:cubicBezTo>
                      <a:pt x="5" y="0"/>
                      <a:pt x="0" y="12"/>
                      <a:pt x="1" y="25"/>
                    </a:cubicBezTo>
                    <a:cubicBezTo>
                      <a:pt x="2" y="26"/>
                      <a:pt x="3" y="28"/>
                      <a:pt x="4" y="31"/>
                    </a:cubicBezTo>
                    <a:cubicBezTo>
                      <a:pt x="5" y="32"/>
                      <a:pt x="6" y="32"/>
                      <a:pt x="6" y="29"/>
                    </a:cubicBezTo>
                    <a:cubicBezTo>
                      <a:pt x="6" y="21"/>
                      <a:pt x="7" y="14"/>
                      <a:pt x="12" y="12"/>
                    </a:cubicBezTo>
                    <a:cubicBezTo>
                      <a:pt x="17" y="11"/>
                      <a:pt x="18" y="14"/>
                      <a:pt x="22" y="14"/>
                    </a:cubicBezTo>
                    <a:cubicBezTo>
                      <a:pt x="26" y="14"/>
                      <a:pt x="27" y="11"/>
                      <a:pt x="32" y="12"/>
                    </a:cubicBezTo>
                    <a:cubicBezTo>
                      <a:pt x="37" y="14"/>
                      <a:pt x="39" y="21"/>
                      <a:pt x="39" y="29"/>
                    </a:cubicBezTo>
                    <a:cubicBezTo>
                      <a:pt x="39" y="32"/>
                      <a:pt x="39" y="32"/>
                      <a:pt x="40" y="31"/>
                    </a:cubicBezTo>
                    <a:cubicBezTo>
                      <a:pt x="41" y="28"/>
                      <a:pt x="42" y="26"/>
                      <a:pt x="44" y="25"/>
                    </a:cubicBezTo>
                    <a:close/>
                  </a:path>
                </a:pathLst>
              </a:custGeom>
              <a:solidFill>
                <a:srgbClr val="6E4D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55"/>
              <p:cNvSpPr/>
              <p:nvPr/>
            </p:nvSpPr>
            <p:spPr bwMode="auto">
              <a:xfrm>
                <a:off x="10435545" y="2178168"/>
                <a:ext cx="221396" cy="296765"/>
              </a:xfrm>
              <a:custGeom>
                <a:avLst/>
                <a:gdLst>
                  <a:gd name="T0" fmla="*/ 20 w 21"/>
                  <a:gd name="T1" fmla="*/ 0 h 28"/>
                  <a:gd name="T2" fmla="*/ 0 w 21"/>
                  <a:gd name="T3" fmla="*/ 28 h 28"/>
                  <a:gd name="T4" fmla="*/ 8 w 21"/>
                  <a:gd name="T5" fmla="*/ 5 h 28"/>
                  <a:gd name="T6" fmla="*/ 20 w 21"/>
                  <a:gd name="T7" fmla="*/ 0 h 28"/>
                </a:gdLst>
                <a:ahLst/>
                <a:cxnLst>
                  <a:cxn ang="0">
                    <a:pos x="T0" y="T1"/>
                  </a:cxn>
                  <a:cxn ang="0">
                    <a:pos x="T2" y="T3"/>
                  </a:cxn>
                  <a:cxn ang="0">
                    <a:pos x="T4" y="T5"/>
                  </a:cxn>
                  <a:cxn ang="0">
                    <a:pos x="T6" y="T7"/>
                  </a:cxn>
                </a:cxnLst>
                <a:rect l="0" t="0" r="r" b="b"/>
                <a:pathLst>
                  <a:path w="21" h="28">
                    <a:moveTo>
                      <a:pt x="20" y="0"/>
                    </a:moveTo>
                    <a:cubicBezTo>
                      <a:pt x="21" y="8"/>
                      <a:pt x="9" y="24"/>
                      <a:pt x="0" y="28"/>
                    </a:cubicBezTo>
                    <a:cubicBezTo>
                      <a:pt x="6" y="25"/>
                      <a:pt x="9" y="13"/>
                      <a:pt x="8" y="5"/>
                    </a:cubicBezTo>
                    <a:cubicBezTo>
                      <a:pt x="8" y="3"/>
                      <a:pt x="20" y="2"/>
                      <a:pt x="20" y="0"/>
                    </a:cubicBezTo>
                    <a:close/>
                  </a:path>
                </a:pathLst>
              </a:custGeom>
              <a:solidFill>
                <a:srgbClr val="6E4D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56"/>
              <p:cNvSpPr/>
              <p:nvPr/>
            </p:nvSpPr>
            <p:spPr bwMode="auto">
              <a:xfrm>
                <a:off x="10176467" y="2126354"/>
                <a:ext cx="405105" cy="400396"/>
              </a:xfrm>
              <a:custGeom>
                <a:avLst/>
                <a:gdLst>
                  <a:gd name="T0" fmla="*/ 39 w 39"/>
                  <a:gd name="T1" fmla="*/ 6 h 38"/>
                  <a:gd name="T2" fmla="*/ 3 w 39"/>
                  <a:gd name="T3" fmla="*/ 38 h 38"/>
                  <a:gd name="T4" fmla="*/ 26 w 39"/>
                  <a:gd name="T5" fmla="*/ 8 h 38"/>
                  <a:gd name="T6" fmla="*/ 39 w 39"/>
                  <a:gd name="T7" fmla="*/ 6 h 38"/>
                </a:gdLst>
                <a:ahLst/>
                <a:cxnLst>
                  <a:cxn ang="0">
                    <a:pos x="T0" y="T1"/>
                  </a:cxn>
                  <a:cxn ang="0">
                    <a:pos x="T2" y="T3"/>
                  </a:cxn>
                  <a:cxn ang="0">
                    <a:pos x="T4" y="T5"/>
                  </a:cxn>
                  <a:cxn ang="0">
                    <a:pos x="T6" y="T7"/>
                  </a:cxn>
                </a:cxnLst>
                <a:rect l="0" t="0" r="r" b="b"/>
                <a:pathLst>
                  <a:path w="39" h="38">
                    <a:moveTo>
                      <a:pt x="39" y="6"/>
                    </a:moveTo>
                    <a:cubicBezTo>
                      <a:pt x="38" y="14"/>
                      <a:pt x="13" y="37"/>
                      <a:pt x="3" y="38"/>
                    </a:cubicBezTo>
                    <a:cubicBezTo>
                      <a:pt x="0" y="0"/>
                      <a:pt x="24" y="16"/>
                      <a:pt x="26" y="8"/>
                    </a:cubicBezTo>
                    <a:cubicBezTo>
                      <a:pt x="27" y="6"/>
                      <a:pt x="39" y="8"/>
                      <a:pt x="39" y="6"/>
                    </a:cubicBezTo>
                    <a:close/>
                  </a:path>
                </a:pathLst>
              </a:custGeom>
              <a:solidFill>
                <a:srgbClr val="6E4D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57"/>
              <p:cNvSpPr/>
              <p:nvPr/>
            </p:nvSpPr>
            <p:spPr bwMode="auto">
              <a:xfrm>
                <a:off x="10510913" y="2135775"/>
                <a:ext cx="263790" cy="400396"/>
              </a:xfrm>
              <a:custGeom>
                <a:avLst/>
                <a:gdLst>
                  <a:gd name="T0" fmla="*/ 1 w 25"/>
                  <a:gd name="T1" fmla="*/ 0 h 38"/>
                  <a:gd name="T2" fmla="*/ 21 w 25"/>
                  <a:gd name="T3" fmla="*/ 38 h 38"/>
                  <a:gd name="T4" fmla="*/ 13 w 25"/>
                  <a:gd name="T5" fmla="*/ 5 h 38"/>
                  <a:gd name="T6" fmla="*/ 1 w 25"/>
                  <a:gd name="T7" fmla="*/ 0 h 38"/>
                </a:gdLst>
                <a:ahLst/>
                <a:cxnLst>
                  <a:cxn ang="0">
                    <a:pos x="T0" y="T1"/>
                  </a:cxn>
                  <a:cxn ang="0">
                    <a:pos x="T2" y="T3"/>
                  </a:cxn>
                  <a:cxn ang="0">
                    <a:pos x="T4" y="T5"/>
                  </a:cxn>
                  <a:cxn ang="0">
                    <a:pos x="T6" y="T7"/>
                  </a:cxn>
                </a:cxnLst>
                <a:rect l="0" t="0" r="r" b="b"/>
                <a:pathLst>
                  <a:path w="25" h="38">
                    <a:moveTo>
                      <a:pt x="1" y="0"/>
                    </a:moveTo>
                    <a:cubicBezTo>
                      <a:pt x="0" y="8"/>
                      <a:pt x="13" y="35"/>
                      <a:pt x="21" y="38"/>
                    </a:cubicBezTo>
                    <a:cubicBezTo>
                      <a:pt x="25" y="11"/>
                      <a:pt x="17" y="7"/>
                      <a:pt x="13" y="5"/>
                    </a:cubicBezTo>
                    <a:cubicBezTo>
                      <a:pt x="11" y="4"/>
                      <a:pt x="0" y="2"/>
                      <a:pt x="1" y="0"/>
                    </a:cubicBezTo>
                    <a:close/>
                  </a:path>
                </a:pathLst>
              </a:custGeom>
              <a:solidFill>
                <a:srgbClr val="6E4D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3" name="组合 62"/>
            <p:cNvGrpSpPr/>
            <p:nvPr/>
          </p:nvGrpSpPr>
          <p:grpSpPr>
            <a:xfrm>
              <a:off x="8433573" y="2856776"/>
              <a:ext cx="1281264" cy="1921896"/>
              <a:chOff x="9177836" y="2569143"/>
              <a:chExt cx="1281264" cy="1921896"/>
            </a:xfrm>
          </p:grpSpPr>
          <p:sp>
            <p:nvSpPr>
              <p:cNvPr id="64" name="Freeform 7"/>
              <p:cNvSpPr/>
              <p:nvPr/>
            </p:nvSpPr>
            <p:spPr bwMode="auto">
              <a:xfrm>
                <a:off x="9587650" y="2955407"/>
                <a:ext cx="452211" cy="32975"/>
              </a:xfrm>
              <a:custGeom>
                <a:avLst/>
                <a:gdLst>
                  <a:gd name="T0" fmla="*/ 1 w 43"/>
                  <a:gd name="T1" fmla="*/ 0 h 3"/>
                  <a:gd name="T2" fmla="*/ 0 w 43"/>
                  <a:gd name="T3" fmla="*/ 1 h 3"/>
                  <a:gd name="T4" fmla="*/ 43 w 43"/>
                  <a:gd name="T5" fmla="*/ 1 h 3"/>
                  <a:gd name="T6" fmla="*/ 43 w 43"/>
                  <a:gd name="T7" fmla="*/ 0 h 3"/>
                  <a:gd name="T8" fmla="*/ 1 w 43"/>
                  <a:gd name="T9" fmla="*/ 0 h 3"/>
                </a:gdLst>
                <a:ahLst/>
                <a:cxnLst>
                  <a:cxn ang="0">
                    <a:pos x="T0" y="T1"/>
                  </a:cxn>
                  <a:cxn ang="0">
                    <a:pos x="T2" y="T3"/>
                  </a:cxn>
                  <a:cxn ang="0">
                    <a:pos x="T4" y="T5"/>
                  </a:cxn>
                  <a:cxn ang="0">
                    <a:pos x="T6" y="T7"/>
                  </a:cxn>
                  <a:cxn ang="0">
                    <a:pos x="T8" y="T9"/>
                  </a:cxn>
                </a:cxnLst>
                <a:rect l="0" t="0" r="r" b="b"/>
                <a:pathLst>
                  <a:path w="43" h="3">
                    <a:moveTo>
                      <a:pt x="1" y="0"/>
                    </a:moveTo>
                    <a:cubicBezTo>
                      <a:pt x="0" y="1"/>
                      <a:pt x="0" y="1"/>
                      <a:pt x="0" y="1"/>
                    </a:cubicBezTo>
                    <a:cubicBezTo>
                      <a:pt x="14" y="3"/>
                      <a:pt x="30" y="3"/>
                      <a:pt x="43" y="1"/>
                    </a:cubicBezTo>
                    <a:cubicBezTo>
                      <a:pt x="43" y="0"/>
                      <a:pt x="43" y="0"/>
                      <a:pt x="43" y="0"/>
                    </a:cubicBezTo>
                    <a:lnTo>
                      <a:pt x="1"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2"/>
              <p:cNvSpPr/>
              <p:nvPr/>
            </p:nvSpPr>
            <p:spPr bwMode="auto">
              <a:xfrm>
                <a:off x="9804334" y="2818800"/>
                <a:ext cx="23554" cy="160158"/>
              </a:xfrm>
              <a:custGeom>
                <a:avLst/>
                <a:gdLst>
                  <a:gd name="T0" fmla="*/ 0 w 2"/>
                  <a:gd name="T1" fmla="*/ 15 h 15"/>
                  <a:gd name="T2" fmla="*/ 1 w 2"/>
                  <a:gd name="T3" fmla="*/ 0 h 15"/>
                  <a:gd name="T4" fmla="*/ 2 w 2"/>
                  <a:gd name="T5" fmla="*/ 15 h 15"/>
                  <a:gd name="T6" fmla="*/ 0 w 2"/>
                  <a:gd name="T7" fmla="*/ 15 h 15"/>
                </a:gdLst>
                <a:ahLst/>
                <a:cxnLst>
                  <a:cxn ang="0">
                    <a:pos x="T0" y="T1"/>
                  </a:cxn>
                  <a:cxn ang="0">
                    <a:pos x="T2" y="T3"/>
                  </a:cxn>
                  <a:cxn ang="0">
                    <a:pos x="T4" y="T5"/>
                  </a:cxn>
                  <a:cxn ang="0">
                    <a:pos x="T6" y="T7"/>
                  </a:cxn>
                </a:cxnLst>
                <a:rect l="0" t="0" r="r" b="b"/>
                <a:pathLst>
                  <a:path w="2" h="15">
                    <a:moveTo>
                      <a:pt x="0" y="15"/>
                    </a:moveTo>
                    <a:cubicBezTo>
                      <a:pt x="0" y="11"/>
                      <a:pt x="1" y="7"/>
                      <a:pt x="1" y="0"/>
                    </a:cubicBezTo>
                    <a:cubicBezTo>
                      <a:pt x="2" y="7"/>
                      <a:pt x="2" y="11"/>
                      <a:pt x="2" y="15"/>
                    </a:cubicBezTo>
                    <a:cubicBezTo>
                      <a:pt x="1" y="15"/>
                      <a:pt x="1" y="15"/>
                      <a:pt x="0" y="15"/>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40"/>
              <p:cNvSpPr/>
              <p:nvPr/>
            </p:nvSpPr>
            <p:spPr bwMode="auto">
              <a:xfrm>
                <a:off x="9804334" y="2818800"/>
                <a:ext cx="23554" cy="160158"/>
              </a:xfrm>
              <a:custGeom>
                <a:avLst/>
                <a:gdLst>
                  <a:gd name="T0" fmla="*/ 0 w 2"/>
                  <a:gd name="T1" fmla="*/ 15 h 15"/>
                  <a:gd name="T2" fmla="*/ 2 w 2"/>
                  <a:gd name="T3" fmla="*/ 15 h 15"/>
                  <a:gd name="T4" fmla="*/ 1 w 2"/>
                  <a:gd name="T5" fmla="*/ 0 h 15"/>
                  <a:gd name="T6" fmla="*/ 0 w 2"/>
                  <a:gd name="T7" fmla="*/ 15 h 15"/>
                </a:gdLst>
                <a:ahLst/>
                <a:cxnLst>
                  <a:cxn ang="0">
                    <a:pos x="T0" y="T1"/>
                  </a:cxn>
                  <a:cxn ang="0">
                    <a:pos x="T2" y="T3"/>
                  </a:cxn>
                  <a:cxn ang="0">
                    <a:pos x="T4" y="T5"/>
                  </a:cxn>
                  <a:cxn ang="0">
                    <a:pos x="T6" y="T7"/>
                  </a:cxn>
                </a:cxnLst>
                <a:rect l="0" t="0" r="r" b="b"/>
                <a:pathLst>
                  <a:path w="2" h="15">
                    <a:moveTo>
                      <a:pt x="0" y="15"/>
                    </a:moveTo>
                    <a:cubicBezTo>
                      <a:pt x="1" y="15"/>
                      <a:pt x="1" y="15"/>
                      <a:pt x="2" y="15"/>
                    </a:cubicBezTo>
                    <a:cubicBezTo>
                      <a:pt x="2" y="11"/>
                      <a:pt x="2" y="1"/>
                      <a:pt x="1" y="0"/>
                    </a:cubicBezTo>
                    <a:cubicBezTo>
                      <a:pt x="0" y="1"/>
                      <a:pt x="0" y="11"/>
                      <a:pt x="0" y="15"/>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58"/>
              <p:cNvSpPr/>
              <p:nvPr/>
            </p:nvSpPr>
            <p:spPr bwMode="auto">
              <a:xfrm>
                <a:off x="10016310" y="3492407"/>
                <a:ext cx="442790" cy="975081"/>
              </a:xfrm>
              <a:custGeom>
                <a:avLst/>
                <a:gdLst>
                  <a:gd name="T0" fmla="*/ 0 w 42"/>
                  <a:gd name="T1" fmla="*/ 10 h 93"/>
                  <a:gd name="T2" fmla="*/ 32 w 42"/>
                  <a:gd name="T3" fmla="*/ 10 h 93"/>
                  <a:gd name="T4" fmla="*/ 42 w 42"/>
                  <a:gd name="T5" fmla="*/ 79 h 93"/>
                  <a:gd name="T6" fmla="*/ 33 w 42"/>
                  <a:gd name="T7" fmla="*/ 88 h 93"/>
                  <a:gd name="T8" fmla="*/ 7 w 42"/>
                  <a:gd name="T9" fmla="*/ 93 h 93"/>
                  <a:gd name="T10" fmla="*/ 0 w 42"/>
                  <a:gd name="T11" fmla="*/ 10 h 93"/>
                </a:gdLst>
                <a:ahLst/>
                <a:cxnLst>
                  <a:cxn ang="0">
                    <a:pos x="T0" y="T1"/>
                  </a:cxn>
                  <a:cxn ang="0">
                    <a:pos x="T2" y="T3"/>
                  </a:cxn>
                  <a:cxn ang="0">
                    <a:pos x="T4" y="T5"/>
                  </a:cxn>
                  <a:cxn ang="0">
                    <a:pos x="T6" y="T7"/>
                  </a:cxn>
                  <a:cxn ang="0">
                    <a:pos x="T8" y="T9"/>
                  </a:cxn>
                  <a:cxn ang="0">
                    <a:pos x="T10" y="T11"/>
                  </a:cxn>
                </a:cxnLst>
                <a:rect l="0" t="0" r="r" b="b"/>
                <a:pathLst>
                  <a:path w="42" h="93">
                    <a:moveTo>
                      <a:pt x="0" y="10"/>
                    </a:moveTo>
                    <a:cubicBezTo>
                      <a:pt x="12" y="7"/>
                      <a:pt x="30" y="0"/>
                      <a:pt x="32" y="10"/>
                    </a:cubicBezTo>
                    <a:cubicBezTo>
                      <a:pt x="35" y="22"/>
                      <a:pt x="38" y="51"/>
                      <a:pt x="42" y="79"/>
                    </a:cubicBezTo>
                    <a:cubicBezTo>
                      <a:pt x="42" y="85"/>
                      <a:pt x="35" y="88"/>
                      <a:pt x="33" y="88"/>
                    </a:cubicBezTo>
                    <a:cubicBezTo>
                      <a:pt x="24" y="91"/>
                      <a:pt x="17" y="92"/>
                      <a:pt x="7" y="93"/>
                    </a:cubicBezTo>
                    <a:cubicBezTo>
                      <a:pt x="0" y="10"/>
                      <a:pt x="0" y="10"/>
                      <a:pt x="0" y="10"/>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59"/>
              <p:cNvSpPr/>
              <p:nvPr/>
            </p:nvSpPr>
            <p:spPr bwMode="auto">
              <a:xfrm>
                <a:off x="9177836" y="3459432"/>
                <a:ext cx="438081" cy="1008053"/>
              </a:xfrm>
              <a:custGeom>
                <a:avLst/>
                <a:gdLst>
                  <a:gd name="T0" fmla="*/ 42 w 42"/>
                  <a:gd name="T1" fmla="*/ 13 h 96"/>
                  <a:gd name="T2" fmla="*/ 10 w 42"/>
                  <a:gd name="T3" fmla="*/ 13 h 96"/>
                  <a:gd name="T4" fmla="*/ 1 w 42"/>
                  <a:gd name="T5" fmla="*/ 81 h 96"/>
                  <a:gd name="T6" fmla="*/ 10 w 42"/>
                  <a:gd name="T7" fmla="*/ 91 h 96"/>
                  <a:gd name="T8" fmla="*/ 34 w 42"/>
                  <a:gd name="T9" fmla="*/ 96 h 96"/>
                  <a:gd name="T10" fmla="*/ 42 w 42"/>
                  <a:gd name="T11" fmla="*/ 13 h 96"/>
                </a:gdLst>
                <a:ahLst/>
                <a:cxnLst>
                  <a:cxn ang="0">
                    <a:pos x="T0" y="T1"/>
                  </a:cxn>
                  <a:cxn ang="0">
                    <a:pos x="T2" y="T3"/>
                  </a:cxn>
                  <a:cxn ang="0">
                    <a:pos x="T4" y="T5"/>
                  </a:cxn>
                  <a:cxn ang="0">
                    <a:pos x="T6" y="T7"/>
                  </a:cxn>
                  <a:cxn ang="0">
                    <a:pos x="T8" y="T9"/>
                  </a:cxn>
                  <a:cxn ang="0">
                    <a:pos x="T10" y="T11"/>
                  </a:cxn>
                </a:cxnLst>
                <a:rect l="0" t="0" r="r" b="b"/>
                <a:pathLst>
                  <a:path w="42" h="96">
                    <a:moveTo>
                      <a:pt x="42" y="13"/>
                    </a:moveTo>
                    <a:cubicBezTo>
                      <a:pt x="26" y="9"/>
                      <a:pt x="13" y="0"/>
                      <a:pt x="10" y="13"/>
                    </a:cubicBezTo>
                    <a:cubicBezTo>
                      <a:pt x="8" y="26"/>
                      <a:pt x="4" y="54"/>
                      <a:pt x="1" y="81"/>
                    </a:cubicBezTo>
                    <a:cubicBezTo>
                      <a:pt x="0" y="88"/>
                      <a:pt x="7" y="91"/>
                      <a:pt x="10" y="91"/>
                    </a:cubicBezTo>
                    <a:cubicBezTo>
                      <a:pt x="18" y="94"/>
                      <a:pt x="25" y="95"/>
                      <a:pt x="34" y="96"/>
                    </a:cubicBezTo>
                    <a:cubicBezTo>
                      <a:pt x="42" y="13"/>
                      <a:pt x="42" y="13"/>
                      <a:pt x="42" y="13"/>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60"/>
              <p:cNvSpPr/>
              <p:nvPr/>
            </p:nvSpPr>
            <p:spPr bwMode="auto">
              <a:xfrm>
                <a:off x="9479309" y="4448643"/>
                <a:ext cx="664186" cy="42396"/>
              </a:xfrm>
              <a:custGeom>
                <a:avLst/>
                <a:gdLst>
                  <a:gd name="T0" fmla="*/ 0 w 63"/>
                  <a:gd name="T1" fmla="*/ 0 h 4"/>
                  <a:gd name="T2" fmla="*/ 0 w 63"/>
                  <a:gd name="T3" fmla="*/ 1 h 4"/>
                  <a:gd name="T4" fmla="*/ 63 w 63"/>
                  <a:gd name="T5" fmla="*/ 1 h 4"/>
                  <a:gd name="T6" fmla="*/ 62 w 63"/>
                  <a:gd name="T7" fmla="*/ 0 h 4"/>
                  <a:gd name="T8" fmla="*/ 0 w 63"/>
                  <a:gd name="T9" fmla="*/ 0 h 4"/>
                </a:gdLst>
                <a:ahLst/>
                <a:cxnLst>
                  <a:cxn ang="0">
                    <a:pos x="T0" y="T1"/>
                  </a:cxn>
                  <a:cxn ang="0">
                    <a:pos x="T2" y="T3"/>
                  </a:cxn>
                  <a:cxn ang="0">
                    <a:pos x="T4" y="T5"/>
                  </a:cxn>
                  <a:cxn ang="0">
                    <a:pos x="T6" y="T7"/>
                  </a:cxn>
                  <a:cxn ang="0">
                    <a:pos x="T8" y="T9"/>
                  </a:cxn>
                </a:cxnLst>
                <a:rect l="0" t="0" r="r" b="b"/>
                <a:pathLst>
                  <a:path w="63" h="4">
                    <a:moveTo>
                      <a:pt x="0" y="0"/>
                    </a:moveTo>
                    <a:cubicBezTo>
                      <a:pt x="0" y="1"/>
                      <a:pt x="0" y="1"/>
                      <a:pt x="0" y="1"/>
                    </a:cubicBezTo>
                    <a:cubicBezTo>
                      <a:pt x="19" y="4"/>
                      <a:pt x="43" y="4"/>
                      <a:pt x="63" y="1"/>
                    </a:cubicBezTo>
                    <a:cubicBezTo>
                      <a:pt x="63" y="1"/>
                      <a:pt x="63" y="1"/>
                      <a:pt x="62" y="0"/>
                    </a:cubicBezTo>
                    <a:lnTo>
                      <a:pt x="0"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61"/>
              <p:cNvSpPr/>
              <p:nvPr/>
            </p:nvSpPr>
            <p:spPr bwMode="auto">
              <a:xfrm>
                <a:off x="9281467" y="3388775"/>
                <a:ext cx="1069291" cy="1102264"/>
              </a:xfrm>
              <a:custGeom>
                <a:avLst/>
                <a:gdLst>
                  <a:gd name="T0" fmla="*/ 11 w 102"/>
                  <a:gd name="T1" fmla="*/ 101 h 105"/>
                  <a:gd name="T2" fmla="*/ 0 w 102"/>
                  <a:gd name="T3" fmla="*/ 19 h 105"/>
                  <a:gd name="T4" fmla="*/ 40 w 102"/>
                  <a:gd name="T5" fmla="*/ 0 h 105"/>
                  <a:gd name="T6" fmla="*/ 51 w 102"/>
                  <a:gd name="T7" fmla="*/ 4 h 105"/>
                  <a:gd name="T8" fmla="*/ 61 w 102"/>
                  <a:gd name="T9" fmla="*/ 0 h 105"/>
                  <a:gd name="T10" fmla="*/ 102 w 102"/>
                  <a:gd name="T11" fmla="*/ 19 h 105"/>
                  <a:gd name="T12" fmla="*/ 90 w 102"/>
                  <a:gd name="T13" fmla="*/ 101 h 105"/>
                  <a:gd name="T14" fmla="*/ 11 w 102"/>
                  <a:gd name="T15" fmla="*/ 101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05">
                    <a:moveTo>
                      <a:pt x="11" y="101"/>
                    </a:moveTo>
                    <a:cubicBezTo>
                      <a:pt x="16" y="89"/>
                      <a:pt x="6" y="30"/>
                      <a:pt x="0" y="19"/>
                    </a:cubicBezTo>
                    <a:cubicBezTo>
                      <a:pt x="4" y="8"/>
                      <a:pt x="32" y="6"/>
                      <a:pt x="40" y="0"/>
                    </a:cubicBezTo>
                    <a:cubicBezTo>
                      <a:pt x="44" y="3"/>
                      <a:pt x="46" y="4"/>
                      <a:pt x="51" y="4"/>
                    </a:cubicBezTo>
                    <a:cubicBezTo>
                      <a:pt x="55" y="4"/>
                      <a:pt x="57" y="3"/>
                      <a:pt x="61" y="0"/>
                    </a:cubicBezTo>
                    <a:cubicBezTo>
                      <a:pt x="67" y="4"/>
                      <a:pt x="97" y="8"/>
                      <a:pt x="102" y="19"/>
                    </a:cubicBezTo>
                    <a:cubicBezTo>
                      <a:pt x="96" y="31"/>
                      <a:pt x="85" y="90"/>
                      <a:pt x="90" y="101"/>
                    </a:cubicBezTo>
                    <a:cubicBezTo>
                      <a:pt x="70" y="105"/>
                      <a:pt x="31" y="105"/>
                      <a:pt x="11" y="101"/>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62"/>
              <p:cNvSpPr/>
              <p:nvPr/>
            </p:nvSpPr>
            <p:spPr bwMode="auto">
              <a:xfrm>
                <a:off x="9597071" y="3388775"/>
                <a:ext cx="428659" cy="857316"/>
              </a:xfrm>
              <a:custGeom>
                <a:avLst/>
                <a:gdLst>
                  <a:gd name="T0" fmla="*/ 2 w 91"/>
                  <a:gd name="T1" fmla="*/ 11 h 182"/>
                  <a:gd name="T2" fmla="*/ 0 w 91"/>
                  <a:gd name="T3" fmla="*/ 67 h 182"/>
                  <a:gd name="T4" fmla="*/ 47 w 91"/>
                  <a:gd name="T5" fmla="*/ 182 h 182"/>
                  <a:gd name="T6" fmla="*/ 91 w 91"/>
                  <a:gd name="T7" fmla="*/ 67 h 182"/>
                  <a:gd name="T8" fmla="*/ 89 w 91"/>
                  <a:gd name="T9" fmla="*/ 9 h 182"/>
                  <a:gd name="T10" fmla="*/ 69 w 91"/>
                  <a:gd name="T11" fmla="*/ 0 h 182"/>
                  <a:gd name="T12" fmla="*/ 22 w 91"/>
                  <a:gd name="T13" fmla="*/ 0 h 182"/>
                  <a:gd name="T14" fmla="*/ 2 w 91"/>
                  <a:gd name="T15" fmla="*/ 11 h 1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182">
                    <a:moveTo>
                      <a:pt x="2" y="11"/>
                    </a:moveTo>
                    <a:lnTo>
                      <a:pt x="0" y="67"/>
                    </a:lnTo>
                    <a:lnTo>
                      <a:pt x="47" y="182"/>
                    </a:lnTo>
                    <a:lnTo>
                      <a:pt x="91" y="67"/>
                    </a:lnTo>
                    <a:lnTo>
                      <a:pt x="89" y="9"/>
                    </a:lnTo>
                    <a:lnTo>
                      <a:pt x="69" y="0"/>
                    </a:lnTo>
                    <a:lnTo>
                      <a:pt x="22" y="0"/>
                    </a:lnTo>
                    <a:lnTo>
                      <a:pt x="2"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Rectangle 163"/>
              <p:cNvSpPr>
                <a:spLocks noChangeArrowheads="1"/>
              </p:cNvSpPr>
              <p:nvPr/>
            </p:nvSpPr>
            <p:spPr bwMode="auto">
              <a:xfrm>
                <a:off x="9700703" y="3294565"/>
                <a:ext cx="221396" cy="216684"/>
              </a:xfrm>
              <a:prstGeom prst="rect">
                <a:avLst/>
              </a:prstGeom>
              <a:solidFill>
                <a:srgbClr val="D1A8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Freeform 164"/>
              <p:cNvSpPr/>
              <p:nvPr/>
            </p:nvSpPr>
            <p:spPr bwMode="auto">
              <a:xfrm>
                <a:off x="9766650" y="3501828"/>
                <a:ext cx="94211" cy="160158"/>
              </a:xfrm>
              <a:custGeom>
                <a:avLst/>
                <a:gdLst>
                  <a:gd name="T0" fmla="*/ 8 w 9"/>
                  <a:gd name="T1" fmla="*/ 15 h 15"/>
                  <a:gd name="T2" fmla="*/ 9 w 9"/>
                  <a:gd name="T3" fmla="*/ 11 h 15"/>
                  <a:gd name="T4" fmla="*/ 5 w 9"/>
                  <a:gd name="T5" fmla="*/ 0 h 15"/>
                  <a:gd name="T6" fmla="*/ 0 w 9"/>
                  <a:gd name="T7" fmla="*/ 11 h 15"/>
                  <a:gd name="T8" fmla="*/ 1 w 9"/>
                  <a:gd name="T9" fmla="*/ 15 h 15"/>
                  <a:gd name="T10" fmla="*/ 8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8" y="15"/>
                    </a:moveTo>
                    <a:cubicBezTo>
                      <a:pt x="9" y="11"/>
                      <a:pt x="9" y="11"/>
                      <a:pt x="9" y="11"/>
                    </a:cubicBezTo>
                    <a:cubicBezTo>
                      <a:pt x="5" y="0"/>
                      <a:pt x="5" y="0"/>
                      <a:pt x="5" y="0"/>
                    </a:cubicBezTo>
                    <a:cubicBezTo>
                      <a:pt x="0" y="11"/>
                      <a:pt x="0" y="11"/>
                      <a:pt x="0" y="11"/>
                    </a:cubicBezTo>
                    <a:cubicBezTo>
                      <a:pt x="1" y="15"/>
                      <a:pt x="1" y="15"/>
                      <a:pt x="1" y="15"/>
                    </a:cubicBezTo>
                    <a:cubicBezTo>
                      <a:pt x="4" y="15"/>
                      <a:pt x="6" y="15"/>
                      <a:pt x="8" y="15"/>
                    </a:cubicBezTo>
                    <a:close/>
                  </a:path>
                </a:pathLst>
              </a:custGeom>
              <a:solidFill>
                <a:srgbClr val="FCB0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65"/>
              <p:cNvSpPr/>
              <p:nvPr/>
            </p:nvSpPr>
            <p:spPr bwMode="auto">
              <a:xfrm>
                <a:off x="9639467" y="3388775"/>
                <a:ext cx="179000" cy="325028"/>
              </a:xfrm>
              <a:custGeom>
                <a:avLst/>
                <a:gdLst>
                  <a:gd name="T0" fmla="*/ 13 w 38"/>
                  <a:gd name="T1" fmla="*/ 0 h 69"/>
                  <a:gd name="T2" fmla="*/ 38 w 38"/>
                  <a:gd name="T3" fmla="*/ 24 h 69"/>
                  <a:gd name="T4" fmla="*/ 20 w 38"/>
                  <a:gd name="T5" fmla="*/ 69 h 69"/>
                  <a:gd name="T6" fmla="*/ 0 w 38"/>
                  <a:gd name="T7" fmla="*/ 9 h 69"/>
                  <a:gd name="T8" fmla="*/ 13 w 38"/>
                  <a:gd name="T9" fmla="*/ 0 h 69"/>
                </a:gdLst>
                <a:ahLst/>
                <a:cxnLst>
                  <a:cxn ang="0">
                    <a:pos x="T0" y="T1"/>
                  </a:cxn>
                  <a:cxn ang="0">
                    <a:pos x="T2" y="T3"/>
                  </a:cxn>
                  <a:cxn ang="0">
                    <a:pos x="T4" y="T5"/>
                  </a:cxn>
                  <a:cxn ang="0">
                    <a:pos x="T6" y="T7"/>
                  </a:cxn>
                  <a:cxn ang="0">
                    <a:pos x="T8" y="T9"/>
                  </a:cxn>
                </a:cxnLst>
                <a:rect l="0" t="0" r="r" b="b"/>
                <a:pathLst>
                  <a:path w="38" h="69">
                    <a:moveTo>
                      <a:pt x="13" y="0"/>
                    </a:moveTo>
                    <a:lnTo>
                      <a:pt x="38" y="24"/>
                    </a:lnTo>
                    <a:lnTo>
                      <a:pt x="20" y="69"/>
                    </a:lnTo>
                    <a:lnTo>
                      <a:pt x="0" y="9"/>
                    </a:lnTo>
                    <a:lnTo>
                      <a:pt x="13"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66"/>
              <p:cNvSpPr/>
              <p:nvPr/>
            </p:nvSpPr>
            <p:spPr bwMode="auto">
              <a:xfrm>
                <a:off x="9479309" y="3417039"/>
                <a:ext cx="339158" cy="829053"/>
              </a:xfrm>
              <a:custGeom>
                <a:avLst/>
                <a:gdLst>
                  <a:gd name="T0" fmla="*/ 34 w 72"/>
                  <a:gd name="T1" fmla="*/ 0 h 176"/>
                  <a:gd name="T2" fmla="*/ 72 w 72"/>
                  <a:gd name="T3" fmla="*/ 176 h 176"/>
                  <a:gd name="T4" fmla="*/ 9 w 72"/>
                  <a:gd name="T5" fmla="*/ 81 h 176"/>
                  <a:gd name="T6" fmla="*/ 18 w 72"/>
                  <a:gd name="T7" fmla="*/ 63 h 176"/>
                  <a:gd name="T8" fmla="*/ 0 w 72"/>
                  <a:gd name="T9" fmla="*/ 49 h 176"/>
                  <a:gd name="T10" fmla="*/ 25 w 72"/>
                  <a:gd name="T11" fmla="*/ 7 h 176"/>
                  <a:gd name="T12" fmla="*/ 34 w 72"/>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72" h="176">
                    <a:moveTo>
                      <a:pt x="34" y="0"/>
                    </a:moveTo>
                    <a:lnTo>
                      <a:pt x="72" y="176"/>
                    </a:lnTo>
                    <a:lnTo>
                      <a:pt x="9" y="81"/>
                    </a:lnTo>
                    <a:lnTo>
                      <a:pt x="18" y="63"/>
                    </a:lnTo>
                    <a:lnTo>
                      <a:pt x="0" y="49"/>
                    </a:lnTo>
                    <a:lnTo>
                      <a:pt x="25" y="7"/>
                    </a:lnTo>
                    <a:lnTo>
                      <a:pt x="34"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67"/>
              <p:cNvSpPr/>
              <p:nvPr/>
            </p:nvSpPr>
            <p:spPr bwMode="auto">
              <a:xfrm>
                <a:off x="9818467" y="3388775"/>
                <a:ext cx="164870" cy="325028"/>
              </a:xfrm>
              <a:custGeom>
                <a:avLst/>
                <a:gdLst>
                  <a:gd name="T0" fmla="*/ 22 w 35"/>
                  <a:gd name="T1" fmla="*/ 0 h 69"/>
                  <a:gd name="T2" fmla="*/ 0 w 35"/>
                  <a:gd name="T3" fmla="*/ 24 h 69"/>
                  <a:gd name="T4" fmla="*/ 15 w 35"/>
                  <a:gd name="T5" fmla="*/ 69 h 69"/>
                  <a:gd name="T6" fmla="*/ 35 w 35"/>
                  <a:gd name="T7" fmla="*/ 9 h 69"/>
                  <a:gd name="T8" fmla="*/ 22 w 35"/>
                  <a:gd name="T9" fmla="*/ 0 h 69"/>
                </a:gdLst>
                <a:ahLst/>
                <a:cxnLst>
                  <a:cxn ang="0">
                    <a:pos x="T0" y="T1"/>
                  </a:cxn>
                  <a:cxn ang="0">
                    <a:pos x="T2" y="T3"/>
                  </a:cxn>
                  <a:cxn ang="0">
                    <a:pos x="T4" y="T5"/>
                  </a:cxn>
                  <a:cxn ang="0">
                    <a:pos x="T6" y="T7"/>
                  </a:cxn>
                  <a:cxn ang="0">
                    <a:pos x="T8" y="T9"/>
                  </a:cxn>
                </a:cxnLst>
                <a:rect l="0" t="0" r="r" b="b"/>
                <a:pathLst>
                  <a:path w="35" h="69">
                    <a:moveTo>
                      <a:pt x="22" y="0"/>
                    </a:moveTo>
                    <a:lnTo>
                      <a:pt x="0" y="24"/>
                    </a:lnTo>
                    <a:lnTo>
                      <a:pt x="15" y="69"/>
                    </a:lnTo>
                    <a:lnTo>
                      <a:pt x="35" y="9"/>
                    </a:lnTo>
                    <a:lnTo>
                      <a:pt x="22"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68"/>
              <p:cNvSpPr/>
              <p:nvPr/>
            </p:nvSpPr>
            <p:spPr bwMode="auto">
              <a:xfrm>
                <a:off x="9743099" y="3732642"/>
                <a:ext cx="136607" cy="513449"/>
              </a:xfrm>
              <a:custGeom>
                <a:avLst/>
                <a:gdLst>
                  <a:gd name="T0" fmla="*/ 7 w 29"/>
                  <a:gd name="T1" fmla="*/ 0 h 109"/>
                  <a:gd name="T2" fmla="*/ 22 w 29"/>
                  <a:gd name="T3" fmla="*/ 0 h 109"/>
                  <a:gd name="T4" fmla="*/ 29 w 29"/>
                  <a:gd name="T5" fmla="*/ 74 h 109"/>
                  <a:gd name="T6" fmla="*/ 16 w 29"/>
                  <a:gd name="T7" fmla="*/ 109 h 109"/>
                  <a:gd name="T8" fmla="*/ 0 w 29"/>
                  <a:gd name="T9" fmla="*/ 74 h 109"/>
                  <a:gd name="T10" fmla="*/ 7 w 29"/>
                  <a:gd name="T11" fmla="*/ 0 h 109"/>
                </a:gdLst>
                <a:ahLst/>
                <a:cxnLst>
                  <a:cxn ang="0">
                    <a:pos x="T0" y="T1"/>
                  </a:cxn>
                  <a:cxn ang="0">
                    <a:pos x="T2" y="T3"/>
                  </a:cxn>
                  <a:cxn ang="0">
                    <a:pos x="T4" y="T5"/>
                  </a:cxn>
                  <a:cxn ang="0">
                    <a:pos x="T6" y="T7"/>
                  </a:cxn>
                  <a:cxn ang="0">
                    <a:pos x="T8" y="T9"/>
                  </a:cxn>
                  <a:cxn ang="0">
                    <a:pos x="T10" y="T11"/>
                  </a:cxn>
                </a:cxnLst>
                <a:rect l="0" t="0" r="r" b="b"/>
                <a:pathLst>
                  <a:path w="29" h="109">
                    <a:moveTo>
                      <a:pt x="7" y="0"/>
                    </a:moveTo>
                    <a:lnTo>
                      <a:pt x="22" y="0"/>
                    </a:lnTo>
                    <a:lnTo>
                      <a:pt x="29" y="74"/>
                    </a:lnTo>
                    <a:lnTo>
                      <a:pt x="16" y="109"/>
                    </a:lnTo>
                    <a:lnTo>
                      <a:pt x="0" y="74"/>
                    </a:lnTo>
                    <a:lnTo>
                      <a:pt x="7" y="0"/>
                    </a:lnTo>
                    <a:close/>
                  </a:path>
                </a:pathLst>
              </a:custGeom>
              <a:solidFill>
                <a:srgbClr val="FCB0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69"/>
              <p:cNvSpPr/>
              <p:nvPr/>
            </p:nvSpPr>
            <p:spPr bwMode="auto">
              <a:xfrm>
                <a:off x="9639467" y="3388775"/>
                <a:ext cx="179000" cy="273211"/>
              </a:xfrm>
              <a:custGeom>
                <a:avLst/>
                <a:gdLst>
                  <a:gd name="T0" fmla="*/ 13 w 38"/>
                  <a:gd name="T1" fmla="*/ 0 h 58"/>
                  <a:gd name="T2" fmla="*/ 38 w 38"/>
                  <a:gd name="T3" fmla="*/ 24 h 58"/>
                  <a:gd name="T4" fmla="*/ 20 w 38"/>
                  <a:gd name="T5" fmla="*/ 58 h 58"/>
                  <a:gd name="T6" fmla="*/ 0 w 38"/>
                  <a:gd name="T7" fmla="*/ 9 h 58"/>
                  <a:gd name="T8" fmla="*/ 13 w 38"/>
                  <a:gd name="T9" fmla="*/ 0 h 58"/>
                </a:gdLst>
                <a:ahLst/>
                <a:cxnLst>
                  <a:cxn ang="0">
                    <a:pos x="T0" y="T1"/>
                  </a:cxn>
                  <a:cxn ang="0">
                    <a:pos x="T2" y="T3"/>
                  </a:cxn>
                  <a:cxn ang="0">
                    <a:pos x="T4" y="T5"/>
                  </a:cxn>
                  <a:cxn ang="0">
                    <a:pos x="T6" y="T7"/>
                  </a:cxn>
                  <a:cxn ang="0">
                    <a:pos x="T8" y="T9"/>
                  </a:cxn>
                </a:cxnLst>
                <a:rect l="0" t="0" r="r" b="b"/>
                <a:pathLst>
                  <a:path w="38" h="58">
                    <a:moveTo>
                      <a:pt x="13" y="0"/>
                    </a:moveTo>
                    <a:lnTo>
                      <a:pt x="38" y="24"/>
                    </a:lnTo>
                    <a:lnTo>
                      <a:pt x="20" y="58"/>
                    </a:lnTo>
                    <a:lnTo>
                      <a:pt x="0" y="9"/>
                    </a:lnTo>
                    <a:lnTo>
                      <a:pt x="1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70"/>
              <p:cNvSpPr/>
              <p:nvPr/>
            </p:nvSpPr>
            <p:spPr bwMode="auto">
              <a:xfrm>
                <a:off x="9512282" y="3417039"/>
                <a:ext cx="306186" cy="829053"/>
              </a:xfrm>
              <a:custGeom>
                <a:avLst/>
                <a:gdLst>
                  <a:gd name="T0" fmla="*/ 27 w 65"/>
                  <a:gd name="T1" fmla="*/ 0 h 176"/>
                  <a:gd name="T2" fmla="*/ 65 w 65"/>
                  <a:gd name="T3" fmla="*/ 176 h 176"/>
                  <a:gd name="T4" fmla="*/ 9 w 65"/>
                  <a:gd name="T5" fmla="*/ 72 h 176"/>
                  <a:gd name="T6" fmla="*/ 18 w 65"/>
                  <a:gd name="T7" fmla="*/ 61 h 176"/>
                  <a:gd name="T8" fmla="*/ 0 w 65"/>
                  <a:gd name="T9" fmla="*/ 45 h 176"/>
                  <a:gd name="T10" fmla="*/ 18 w 65"/>
                  <a:gd name="T11" fmla="*/ 7 h 176"/>
                  <a:gd name="T12" fmla="*/ 27 w 65"/>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65" h="176">
                    <a:moveTo>
                      <a:pt x="27" y="0"/>
                    </a:moveTo>
                    <a:lnTo>
                      <a:pt x="65" y="176"/>
                    </a:lnTo>
                    <a:lnTo>
                      <a:pt x="9" y="72"/>
                    </a:lnTo>
                    <a:lnTo>
                      <a:pt x="18" y="61"/>
                    </a:lnTo>
                    <a:lnTo>
                      <a:pt x="0" y="45"/>
                    </a:lnTo>
                    <a:lnTo>
                      <a:pt x="18" y="7"/>
                    </a:lnTo>
                    <a:lnTo>
                      <a:pt x="27"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71"/>
              <p:cNvSpPr/>
              <p:nvPr/>
            </p:nvSpPr>
            <p:spPr bwMode="auto">
              <a:xfrm>
                <a:off x="9818467" y="3417039"/>
                <a:ext cx="325028" cy="829053"/>
              </a:xfrm>
              <a:custGeom>
                <a:avLst/>
                <a:gdLst>
                  <a:gd name="T0" fmla="*/ 35 w 69"/>
                  <a:gd name="T1" fmla="*/ 0 h 176"/>
                  <a:gd name="T2" fmla="*/ 0 w 69"/>
                  <a:gd name="T3" fmla="*/ 176 h 176"/>
                  <a:gd name="T4" fmla="*/ 60 w 69"/>
                  <a:gd name="T5" fmla="*/ 81 h 176"/>
                  <a:gd name="T6" fmla="*/ 51 w 69"/>
                  <a:gd name="T7" fmla="*/ 63 h 176"/>
                  <a:gd name="T8" fmla="*/ 69 w 69"/>
                  <a:gd name="T9" fmla="*/ 49 h 176"/>
                  <a:gd name="T10" fmla="*/ 51 w 69"/>
                  <a:gd name="T11" fmla="*/ 7 h 176"/>
                  <a:gd name="T12" fmla="*/ 35 w 69"/>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69" h="176">
                    <a:moveTo>
                      <a:pt x="35" y="0"/>
                    </a:moveTo>
                    <a:lnTo>
                      <a:pt x="0" y="176"/>
                    </a:lnTo>
                    <a:lnTo>
                      <a:pt x="60" y="81"/>
                    </a:lnTo>
                    <a:lnTo>
                      <a:pt x="51" y="63"/>
                    </a:lnTo>
                    <a:lnTo>
                      <a:pt x="69" y="49"/>
                    </a:lnTo>
                    <a:lnTo>
                      <a:pt x="51" y="7"/>
                    </a:lnTo>
                    <a:lnTo>
                      <a:pt x="35"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72"/>
              <p:cNvSpPr/>
              <p:nvPr/>
            </p:nvSpPr>
            <p:spPr bwMode="auto">
              <a:xfrm>
                <a:off x="9818467" y="3417039"/>
                <a:ext cx="292053" cy="829053"/>
              </a:xfrm>
              <a:custGeom>
                <a:avLst/>
                <a:gdLst>
                  <a:gd name="T0" fmla="*/ 35 w 62"/>
                  <a:gd name="T1" fmla="*/ 0 h 176"/>
                  <a:gd name="T2" fmla="*/ 0 w 62"/>
                  <a:gd name="T3" fmla="*/ 176 h 176"/>
                  <a:gd name="T4" fmla="*/ 53 w 62"/>
                  <a:gd name="T5" fmla="*/ 72 h 176"/>
                  <a:gd name="T6" fmla="*/ 44 w 62"/>
                  <a:gd name="T7" fmla="*/ 61 h 176"/>
                  <a:gd name="T8" fmla="*/ 62 w 62"/>
                  <a:gd name="T9" fmla="*/ 45 h 176"/>
                  <a:gd name="T10" fmla="*/ 51 w 62"/>
                  <a:gd name="T11" fmla="*/ 7 h 176"/>
                  <a:gd name="T12" fmla="*/ 35 w 62"/>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62" h="176">
                    <a:moveTo>
                      <a:pt x="35" y="0"/>
                    </a:moveTo>
                    <a:lnTo>
                      <a:pt x="0" y="176"/>
                    </a:lnTo>
                    <a:lnTo>
                      <a:pt x="53" y="72"/>
                    </a:lnTo>
                    <a:lnTo>
                      <a:pt x="44" y="61"/>
                    </a:lnTo>
                    <a:lnTo>
                      <a:pt x="62" y="45"/>
                    </a:lnTo>
                    <a:lnTo>
                      <a:pt x="51" y="7"/>
                    </a:lnTo>
                    <a:lnTo>
                      <a:pt x="35"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73"/>
              <p:cNvSpPr/>
              <p:nvPr/>
            </p:nvSpPr>
            <p:spPr bwMode="auto">
              <a:xfrm>
                <a:off x="9818467" y="3388775"/>
                <a:ext cx="164870" cy="273211"/>
              </a:xfrm>
              <a:custGeom>
                <a:avLst/>
                <a:gdLst>
                  <a:gd name="T0" fmla="*/ 22 w 35"/>
                  <a:gd name="T1" fmla="*/ 0 h 58"/>
                  <a:gd name="T2" fmla="*/ 0 w 35"/>
                  <a:gd name="T3" fmla="*/ 24 h 58"/>
                  <a:gd name="T4" fmla="*/ 15 w 35"/>
                  <a:gd name="T5" fmla="*/ 58 h 58"/>
                  <a:gd name="T6" fmla="*/ 35 w 35"/>
                  <a:gd name="T7" fmla="*/ 9 h 58"/>
                  <a:gd name="T8" fmla="*/ 22 w 35"/>
                  <a:gd name="T9" fmla="*/ 0 h 58"/>
                </a:gdLst>
                <a:ahLst/>
                <a:cxnLst>
                  <a:cxn ang="0">
                    <a:pos x="T0" y="T1"/>
                  </a:cxn>
                  <a:cxn ang="0">
                    <a:pos x="T2" y="T3"/>
                  </a:cxn>
                  <a:cxn ang="0">
                    <a:pos x="T4" y="T5"/>
                  </a:cxn>
                  <a:cxn ang="0">
                    <a:pos x="T6" y="T7"/>
                  </a:cxn>
                  <a:cxn ang="0">
                    <a:pos x="T8" y="T9"/>
                  </a:cxn>
                </a:cxnLst>
                <a:rect l="0" t="0" r="r" b="b"/>
                <a:pathLst>
                  <a:path w="35" h="58">
                    <a:moveTo>
                      <a:pt x="22" y="0"/>
                    </a:moveTo>
                    <a:lnTo>
                      <a:pt x="0" y="24"/>
                    </a:lnTo>
                    <a:lnTo>
                      <a:pt x="15" y="58"/>
                    </a:lnTo>
                    <a:lnTo>
                      <a:pt x="35" y="9"/>
                    </a:lnTo>
                    <a:lnTo>
                      <a:pt x="2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74"/>
              <p:cNvSpPr/>
              <p:nvPr/>
            </p:nvSpPr>
            <p:spPr bwMode="auto">
              <a:xfrm>
                <a:off x="9766650" y="3647853"/>
                <a:ext cx="94211" cy="84790"/>
              </a:xfrm>
              <a:custGeom>
                <a:avLst/>
                <a:gdLst>
                  <a:gd name="T0" fmla="*/ 1 w 9"/>
                  <a:gd name="T1" fmla="*/ 0 h 8"/>
                  <a:gd name="T2" fmla="*/ 8 w 9"/>
                  <a:gd name="T3" fmla="*/ 0 h 8"/>
                  <a:gd name="T4" fmla="*/ 8 w 9"/>
                  <a:gd name="T5" fmla="*/ 8 h 8"/>
                  <a:gd name="T6" fmla="*/ 1 w 9"/>
                  <a:gd name="T7" fmla="*/ 8 h 8"/>
                  <a:gd name="T8" fmla="*/ 1 w 9"/>
                  <a:gd name="T9" fmla="*/ 0 h 8"/>
                </a:gdLst>
                <a:ahLst/>
                <a:cxnLst>
                  <a:cxn ang="0">
                    <a:pos x="T0" y="T1"/>
                  </a:cxn>
                  <a:cxn ang="0">
                    <a:pos x="T2" y="T3"/>
                  </a:cxn>
                  <a:cxn ang="0">
                    <a:pos x="T4" y="T5"/>
                  </a:cxn>
                  <a:cxn ang="0">
                    <a:pos x="T6" y="T7"/>
                  </a:cxn>
                  <a:cxn ang="0">
                    <a:pos x="T8" y="T9"/>
                  </a:cxn>
                </a:cxnLst>
                <a:rect l="0" t="0" r="r" b="b"/>
                <a:pathLst>
                  <a:path w="9" h="8">
                    <a:moveTo>
                      <a:pt x="1" y="0"/>
                    </a:moveTo>
                    <a:cubicBezTo>
                      <a:pt x="8" y="0"/>
                      <a:pt x="8" y="0"/>
                      <a:pt x="8" y="0"/>
                    </a:cubicBezTo>
                    <a:cubicBezTo>
                      <a:pt x="9" y="3"/>
                      <a:pt x="9" y="6"/>
                      <a:pt x="8" y="8"/>
                    </a:cubicBezTo>
                    <a:cubicBezTo>
                      <a:pt x="1" y="8"/>
                      <a:pt x="1" y="8"/>
                      <a:pt x="1" y="8"/>
                    </a:cubicBezTo>
                    <a:cubicBezTo>
                      <a:pt x="0" y="6"/>
                      <a:pt x="0" y="3"/>
                      <a:pt x="1" y="0"/>
                    </a:cubicBezTo>
                    <a:close/>
                  </a:path>
                </a:pathLst>
              </a:custGeom>
              <a:solidFill>
                <a:srgbClr val="FCB0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75"/>
              <p:cNvSpPr/>
              <p:nvPr/>
            </p:nvSpPr>
            <p:spPr bwMode="auto">
              <a:xfrm>
                <a:off x="9804334" y="4236670"/>
                <a:ext cx="23554" cy="240238"/>
              </a:xfrm>
              <a:custGeom>
                <a:avLst/>
                <a:gdLst>
                  <a:gd name="T0" fmla="*/ 0 w 2"/>
                  <a:gd name="T1" fmla="*/ 23 h 23"/>
                  <a:gd name="T2" fmla="*/ 1 w 2"/>
                  <a:gd name="T3" fmla="*/ 0 h 23"/>
                  <a:gd name="T4" fmla="*/ 2 w 2"/>
                  <a:gd name="T5" fmla="*/ 23 h 23"/>
                  <a:gd name="T6" fmla="*/ 0 w 2"/>
                  <a:gd name="T7" fmla="*/ 23 h 23"/>
                </a:gdLst>
                <a:ahLst/>
                <a:cxnLst>
                  <a:cxn ang="0">
                    <a:pos x="T0" y="T1"/>
                  </a:cxn>
                  <a:cxn ang="0">
                    <a:pos x="T2" y="T3"/>
                  </a:cxn>
                  <a:cxn ang="0">
                    <a:pos x="T4" y="T5"/>
                  </a:cxn>
                  <a:cxn ang="0">
                    <a:pos x="T6" y="T7"/>
                  </a:cxn>
                </a:cxnLst>
                <a:rect l="0" t="0" r="r" b="b"/>
                <a:pathLst>
                  <a:path w="2" h="23">
                    <a:moveTo>
                      <a:pt x="0" y="23"/>
                    </a:moveTo>
                    <a:cubicBezTo>
                      <a:pt x="0" y="17"/>
                      <a:pt x="0" y="10"/>
                      <a:pt x="1" y="0"/>
                    </a:cubicBezTo>
                    <a:cubicBezTo>
                      <a:pt x="2" y="10"/>
                      <a:pt x="2" y="17"/>
                      <a:pt x="2" y="23"/>
                    </a:cubicBezTo>
                    <a:cubicBezTo>
                      <a:pt x="1" y="23"/>
                      <a:pt x="1" y="23"/>
                      <a:pt x="0" y="23"/>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76"/>
              <p:cNvSpPr/>
              <p:nvPr/>
            </p:nvSpPr>
            <p:spPr bwMode="auto">
              <a:xfrm>
                <a:off x="9573520" y="3374642"/>
                <a:ext cx="485186" cy="862028"/>
              </a:xfrm>
              <a:custGeom>
                <a:avLst/>
                <a:gdLst>
                  <a:gd name="T0" fmla="*/ 0 w 103"/>
                  <a:gd name="T1" fmla="*/ 16 h 183"/>
                  <a:gd name="T2" fmla="*/ 7 w 103"/>
                  <a:gd name="T3" fmla="*/ 67 h 183"/>
                  <a:gd name="T4" fmla="*/ 52 w 103"/>
                  <a:gd name="T5" fmla="*/ 183 h 183"/>
                  <a:gd name="T6" fmla="*/ 96 w 103"/>
                  <a:gd name="T7" fmla="*/ 67 h 183"/>
                  <a:gd name="T8" fmla="*/ 103 w 103"/>
                  <a:gd name="T9" fmla="*/ 16 h 183"/>
                  <a:gd name="T10" fmla="*/ 81 w 103"/>
                  <a:gd name="T11" fmla="*/ 0 h 183"/>
                  <a:gd name="T12" fmla="*/ 23 w 103"/>
                  <a:gd name="T13" fmla="*/ 0 h 183"/>
                  <a:gd name="T14" fmla="*/ 0 w 103"/>
                  <a:gd name="T15" fmla="*/ 16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83">
                    <a:moveTo>
                      <a:pt x="0" y="16"/>
                    </a:moveTo>
                    <a:lnTo>
                      <a:pt x="7" y="67"/>
                    </a:lnTo>
                    <a:lnTo>
                      <a:pt x="52" y="183"/>
                    </a:lnTo>
                    <a:lnTo>
                      <a:pt x="96" y="67"/>
                    </a:lnTo>
                    <a:lnTo>
                      <a:pt x="103" y="16"/>
                    </a:lnTo>
                    <a:lnTo>
                      <a:pt x="81" y="0"/>
                    </a:lnTo>
                    <a:lnTo>
                      <a:pt x="23" y="0"/>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Rectangle 177"/>
              <p:cNvSpPr>
                <a:spLocks noChangeArrowheads="1"/>
              </p:cNvSpPr>
              <p:nvPr/>
            </p:nvSpPr>
            <p:spPr bwMode="auto">
              <a:xfrm>
                <a:off x="9681861" y="3294565"/>
                <a:ext cx="273211" cy="216684"/>
              </a:xfrm>
              <a:prstGeom prst="rect">
                <a:avLst/>
              </a:prstGeom>
              <a:solidFill>
                <a:srgbClr val="D1A8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7" name="Freeform 178"/>
              <p:cNvSpPr/>
              <p:nvPr/>
            </p:nvSpPr>
            <p:spPr bwMode="auto">
              <a:xfrm>
                <a:off x="9479309" y="2597407"/>
                <a:ext cx="673607" cy="819632"/>
              </a:xfrm>
              <a:custGeom>
                <a:avLst/>
                <a:gdLst>
                  <a:gd name="T0" fmla="*/ 32 w 64"/>
                  <a:gd name="T1" fmla="*/ 78 h 78"/>
                  <a:gd name="T2" fmla="*/ 57 w 64"/>
                  <a:gd name="T3" fmla="*/ 52 h 78"/>
                  <a:gd name="T4" fmla="*/ 58 w 64"/>
                  <a:gd name="T5" fmla="*/ 53 h 78"/>
                  <a:gd name="T6" fmla="*/ 63 w 64"/>
                  <a:gd name="T7" fmla="*/ 44 h 78"/>
                  <a:gd name="T8" fmla="*/ 61 w 64"/>
                  <a:gd name="T9" fmla="*/ 35 h 78"/>
                  <a:gd name="T10" fmla="*/ 60 w 64"/>
                  <a:gd name="T11" fmla="*/ 35 h 78"/>
                  <a:gd name="T12" fmla="*/ 32 w 64"/>
                  <a:gd name="T13" fmla="*/ 0 h 78"/>
                  <a:gd name="T14" fmla="*/ 4 w 64"/>
                  <a:gd name="T15" fmla="*/ 35 h 78"/>
                  <a:gd name="T16" fmla="*/ 3 w 64"/>
                  <a:gd name="T17" fmla="*/ 35 h 78"/>
                  <a:gd name="T18" fmla="*/ 1 w 64"/>
                  <a:gd name="T19" fmla="*/ 44 h 78"/>
                  <a:gd name="T20" fmla="*/ 6 w 64"/>
                  <a:gd name="T21" fmla="*/ 53 h 78"/>
                  <a:gd name="T22" fmla="*/ 7 w 64"/>
                  <a:gd name="T23" fmla="*/ 52 h 78"/>
                  <a:gd name="T24" fmla="*/ 32 w 64"/>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78">
                    <a:moveTo>
                      <a:pt x="32" y="78"/>
                    </a:moveTo>
                    <a:cubicBezTo>
                      <a:pt x="42" y="78"/>
                      <a:pt x="52" y="67"/>
                      <a:pt x="57" y="52"/>
                    </a:cubicBezTo>
                    <a:cubicBezTo>
                      <a:pt x="57" y="53"/>
                      <a:pt x="57" y="53"/>
                      <a:pt x="58" y="53"/>
                    </a:cubicBezTo>
                    <a:cubicBezTo>
                      <a:pt x="60" y="53"/>
                      <a:pt x="62" y="49"/>
                      <a:pt x="63" y="44"/>
                    </a:cubicBezTo>
                    <a:cubicBezTo>
                      <a:pt x="64" y="39"/>
                      <a:pt x="63" y="35"/>
                      <a:pt x="61" y="35"/>
                    </a:cubicBezTo>
                    <a:cubicBezTo>
                      <a:pt x="60" y="35"/>
                      <a:pt x="60" y="35"/>
                      <a:pt x="60" y="35"/>
                    </a:cubicBezTo>
                    <a:cubicBezTo>
                      <a:pt x="61" y="17"/>
                      <a:pt x="54" y="0"/>
                      <a:pt x="32" y="0"/>
                    </a:cubicBezTo>
                    <a:cubicBezTo>
                      <a:pt x="10" y="0"/>
                      <a:pt x="3" y="17"/>
                      <a:pt x="4" y="35"/>
                    </a:cubicBezTo>
                    <a:cubicBezTo>
                      <a:pt x="3" y="35"/>
                      <a:pt x="3" y="35"/>
                      <a:pt x="3" y="35"/>
                    </a:cubicBezTo>
                    <a:cubicBezTo>
                      <a:pt x="1" y="35"/>
                      <a:pt x="0" y="39"/>
                      <a:pt x="1" y="44"/>
                    </a:cubicBezTo>
                    <a:cubicBezTo>
                      <a:pt x="2" y="49"/>
                      <a:pt x="4" y="53"/>
                      <a:pt x="6" y="53"/>
                    </a:cubicBezTo>
                    <a:cubicBezTo>
                      <a:pt x="6" y="53"/>
                      <a:pt x="7" y="53"/>
                      <a:pt x="7" y="52"/>
                    </a:cubicBezTo>
                    <a:cubicBezTo>
                      <a:pt x="12" y="67"/>
                      <a:pt x="22" y="78"/>
                      <a:pt x="32" y="78"/>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79"/>
              <p:cNvSpPr/>
              <p:nvPr/>
            </p:nvSpPr>
            <p:spPr bwMode="auto">
              <a:xfrm>
                <a:off x="9512282" y="2597407"/>
                <a:ext cx="607660" cy="452211"/>
              </a:xfrm>
              <a:custGeom>
                <a:avLst/>
                <a:gdLst>
                  <a:gd name="T0" fmla="*/ 57 w 58"/>
                  <a:gd name="T1" fmla="*/ 35 h 43"/>
                  <a:gd name="T2" fmla="*/ 29 w 58"/>
                  <a:gd name="T3" fmla="*/ 0 h 43"/>
                  <a:gd name="T4" fmla="*/ 1 w 58"/>
                  <a:gd name="T5" fmla="*/ 35 h 43"/>
                  <a:gd name="T6" fmla="*/ 5 w 58"/>
                  <a:gd name="T7" fmla="*/ 43 h 43"/>
                  <a:gd name="T8" fmla="*/ 7 w 58"/>
                  <a:gd name="T9" fmla="*/ 39 h 43"/>
                  <a:gd name="T10" fmla="*/ 16 w 58"/>
                  <a:gd name="T11" fmla="*/ 17 h 43"/>
                  <a:gd name="T12" fmla="*/ 29 w 58"/>
                  <a:gd name="T13" fmla="*/ 20 h 43"/>
                  <a:gd name="T14" fmla="*/ 42 w 58"/>
                  <a:gd name="T15" fmla="*/ 17 h 43"/>
                  <a:gd name="T16" fmla="*/ 50 w 58"/>
                  <a:gd name="T17" fmla="*/ 39 h 43"/>
                  <a:gd name="T18" fmla="*/ 52 w 58"/>
                  <a:gd name="T19" fmla="*/ 43 h 43"/>
                  <a:gd name="T20" fmla="*/ 57 w 58"/>
                  <a:gd name="T21"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43">
                    <a:moveTo>
                      <a:pt x="57" y="35"/>
                    </a:moveTo>
                    <a:cubicBezTo>
                      <a:pt x="58" y="17"/>
                      <a:pt x="51" y="0"/>
                      <a:pt x="29" y="0"/>
                    </a:cubicBezTo>
                    <a:cubicBezTo>
                      <a:pt x="7" y="0"/>
                      <a:pt x="0" y="17"/>
                      <a:pt x="1" y="35"/>
                    </a:cubicBezTo>
                    <a:cubicBezTo>
                      <a:pt x="2" y="35"/>
                      <a:pt x="4" y="38"/>
                      <a:pt x="5" y="43"/>
                    </a:cubicBezTo>
                    <a:cubicBezTo>
                      <a:pt x="6" y="43"/>
                      <a:pt x="7" y="43"/>
                      <a:pt x="7" y="39"/>
                    </a:cubicBezTo>
                    <a:cubicBezTo>
                      <a:pt x="7" y="29"/>
                      <a:pt x="9" y="19"/>
                      <a:pt x="16" y="17"/>
                    </a:cubicBezTo>
                    <a:cubicBezTo>
                      <a:pt x="22" y="15"/>
                      <a:pt x="24" y="20"/>
                      <a:pt x="29" y="20"/>
                    </a:cubicBezTo>
                    <a:cubicBezTo>
                      <a:pt x="34" y="20"/>
                      <a:pt x="35" y="15"/>
                      <a:pt x="42" y="17"/>
                    </a:cubicBezTo>
                    <a:cubicBezTo>
                      <a:pt x="49" y="19"/>
                      <a:pt x="50" y="29"/>
                      <a:pt x="50" y="39"/>
                    </a:cubicBezTo>
                    <a:cubicBezTo>
                      <a:pt x="50" y="43"/>
                      <a:pt x="51" y="43"/>
                      <a:pt x="52" y="43"/>
                    </a:cubicBezTo>
                    <a:cubicBezTo>
                      <a:pt x="53" y="38"/>
                      <a:pt x="55" y="35"/>
                      <a:pt x="57" y="35"/>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80"/>
              <p:cNvSpPr/>
              <p:nvPr/>
            </p:nvSpPr>
            <p:spPr bwMode="auto">
              <a:xfrm>
                <a:off x="9766650" y="3492407"/>
                <a:ext cx="103632" cy="155449"/>
              </a:xfrm>
              <a:custGeom>
                <a:avLst/>
                <a:gdLst>
                  <a:gd name="T0" fmla="*/ 8 w 10"/>
                  <a:gd name="T1" fmla="*/ 15 h 15"/>
                  <a:gd name="T2" fmla="*/ 10 w 10"/>
                  <a:gd name="T3" fmla="*/ 12 h 15"/>
                  <a:gd name="T4" fmla="*/ 5 w 10"/>
                  <a:gd name="T5" fmla="*/ 0 h 15"/>
                  <a:gd name="T6" fmla="*/ 0 w 10"/>
                  <a:gd name="T7" fmla="*/ 12 h 15"/>
                  <a:gd name="T8" fmla="*/ 2 w 10"/>
                  <a:gd name="T9" fmla="*/ 15 h 15"/>
                  <a:gd name="T10" fmla="*/ 8 w 10"/>
                  <a:gd name="T11" fmla="*/ 15 h 15"/>
                </a:gdLst>
                <a:ahLst/>
                <a:cxnLst>
                  <a:cxn ang="0">
                    <a:pos x="T0" y="T1"/>
                  </a:cxn>
                  <a:cxn ang="0">
                    <a:pos x="T2" y="T3"/>
                  </a:cxn>
                  <a:cxn ang="0">
                    <a:pos x="T4" y="T5"/>
                  </a:cxn>
                  <a:cxn ang="0">
                    <a:pos x="T6" y="T7"/>
                  </a:cxn>
                  <a:cxn ang="0">
                    <a:pos x="T8" y="T9"/>
                  </a:cxn>
                  <a:cxn ang="0">
                    <a:pos x="T10" y="T11"/>
                  </a:cxn>
                </a:cxnLst>
                <a:rect l="0" t="0" r="r" b="b"/>
                <a:pathLst>
                  <a:path w="10" h="15">
                    <a:moveTo>
                      <a:pt x="8" y="15"/>
                    </a:moveTo>
                    <a:cubicBezTo>
                      <a:pt x="10" y="12"/>
                      <a:pt x="10" y="12"/>
                      <a:pt x="10" y="12"/>
                    </a:cubicBezTo>
                    <a:cubicBezTo>
                      <a:pt x="5" y="0"/>
                      <a:pt x="5" y="0"/>
                      <a:pt x="5" y="0"/>
                    </a:cubicBezTo>
                    <a:cubicBezTo>
                      <a:pt x="0" y="12"/>
                      <a:pt x="0" y="12"/>
                      <a:pt x="0" y="12"/>
                    </a:cubicBezTo>
                    <a:cubicBezTo>
                      <a:pt x="2" y="15"/>
                      <a:pt x="2" y="15"/>
                      <a:pt x="2" y="15"/>
                    </a:cubicBezTo>
                    <a:cubicBezTo>
                      <a:pt x="4" y="15"/>
                      <a:pt x="6" y="15"/>
                      <a:pt x="8" y="15"/>
                    </a:cubicBezTo>
                    <a:close/>
                  </a:path>
                </a:pathLst>
              </a:custGeom>
              <a:solidFill>
                <a:srgbClr val="FFB2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81"/>
              <p:cNvSpPr/>
              <p:nvPr/>
            </p:nvSpPr>
            <p:spPr bwMode="auto">
              <a:xfrm>
                <a:off x="9615913" y="3374642"/>
                <a:ext cx="202554" cy="329737"/>
              </a:xfrm>
              <a:custGeom>
                <a:avLst/>
                <a:gdLst>
                  <a:gd name="T0" fmla="*/ 14 w 43"/>
                  <a:gd name="T1" fmla="*/ 0 h 70"/>
                  <a:gd name="T2" fmla="*/ 43 w 43"/>
                  <a:gd name="T3" fmla="*/ 25 h 70"/>
                  <a:gd name="T4" fmla="*/ 25 w 43"/>
                  <a:gd name="T5" fmla="*/ 70 h 70"/>
                  <a:gd name="T6" fmla="*/ 0 w 43"/>
                  <a:gd name="T7" fmla="*/ 9 h 70"/>
                  <a:gd name="T8" fmla="*/ 14 w 43"/>
                  <a:gd name="T9" fmla="*/ 0 h 70"/>
                </a:gdLst>
                <a:ahLst/>
                <a:cxnLst>
                  <a:cxn ang="0">
                    <a:pos x="T0" y="T1"/>
                  </a:cxn>
                  <a:cxn ang="0">
                    <a:pos x="T2" y="T3"/>
                  </a:cxn>
                  <a:cxn ang="0">
                    <a:pos x="T4" y="T5"/>
                  </a:cxn>
                  <a:cxn ang="0">
                    <a:pos x="T6" y="T7"/>
                  </a:cxn>
                  <a:cxn ang="0">
                    <a:pos x="T8" y="T9"/>
                  </a:cxn>
                </a:cxnLst>
                <a:rect l="0" t="0" r="r" b="b"/>
                <a:pathLst>
                  <a:path w="43" h="70">
                    <a:moveTo>
                      <a:pt x="14" y="0"/>
                    </a:moveTo>
                    <a:lnTo>
                      <a:pt x="43" y="25"/>
                    </a:lnTo>
                    <a:lnTo>
                      <a:pt x="25" y="70"/>
                    </a:lnTo>
                    <a:lnTo>
                      <a:pt x="0" y="9"/>
                    </a:lnTo>
                    <a:lnTo>
                      <a:pt x="14"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82"/>
              <p:cNvSpPr/>
              <p:nvPr/>
            </p:nvSpPr>
            <p:spPr bwMode="auto">
              <a:xfrm>
                <a:off x="9493439" y="3417039"/>
                <a:ext cx="325028" cy="819632"/>
              </a:xfrm>
              <a:custGeom>
                <a:avLst/>
                <a:gdLst>
                  <a:gd name="T0" fmla="*/ 26 w 69"/>
                  <a:gd name="T1" fmla="*/ 0 h 174"/>
                  <a:gd name="T2" fmla="*/ 69 w 69"/>
                  <a:gd name="T3" fmla="*/ 174 h 174"/>
                  <a:gd name="T4" fmla="*/ 8 w 69"/>
                  <a:gd name="T5" fmla="*/ 78 h 174"/>
                  <a:gd name="T6" fmla="*/ 15 w 69"/>
                  <a:gd name="T7" fmla="*/ 63 h 174"/>
                  <a:gd name="T8" fmla="*/ 0 w 69"/>
                  <a:gd name="T9" fmla="*/ 49 h 174"/>
                  <a:gd name="T10" fmla="*/ 17 w 69"/>
                  <a:gd name="T11" fmla="*/ 7 h 174"/>
                  <a:gd name="T12" fmla="*/ 26 w 69"/>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69" h="174">
                    <a:moveTo>
                      <a:pt x="26" y="0"/>
                    </a:moveTo>
                    <a:lnTo>
                      <a:pt x="69" y="174"/>
                    </a:lnTo>
                    <a:lnTo>
                      <a:pt x="8" y="78"/>
                    </a:lnTo>
                    <a:lnTo>
                      <a:pt x="15" y="63"/>
                    </a:lnTo>
                    <a:lnTo>
                      <a:pt x="0" y="49"/>
                    </a:lnTo>
                    <a:lnTo>
                      <a:pt x="17" y="7"/>
                    </a:lnTo>
                    <a:lnTo>
                      <a:pt x="26"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83"/>
              <p:cNvSpPr/>
              <p:nvPr/>
            </p:nvSpPr>
            <p:spPr bwMode="auto">
              <a:xfrm>
                <a:off x="9818467" y="3374642"/>
                <a:ext cx="197842" cy="329737"/>
              </a:xfrm>
              <a:custGeom>
                <a:avLst/>
                <a:gdLst>
                  <a:gd name="T0" fmla="*/ 29 w 42"/>
                  <a:gd name="T1" fmla="*/ 0 h 70"/>
                  <a:gd name="T2" fmla="*/ 0 w 42"/>
                  <a:gd name="T3" fmla="*/ 25 h 70"/>
                  <a:gd name="T4" fmla="*/ 15 w 42"/>
                  <a:gd name="T5" fmla="*/ 70 h 70"/>
                  <a:gd name="T6" fmla="*/ 42 w 42"/>
                  <a:gd name="T7" fmla="*/ 9 h 70"/>
                  <a:gd name="T8" fmla="*/ 29 w 42"/>
                  <a:gd name="T9" fmla="*/ 0 h 70"/>
                </a:gdLst>
                <a:ahLst/>
                <a:cxnLst>
                  <a:cxn ang="0">
                    <a:pos x="T0" y="T1"/>
                  </a:cxn>
                  <a:cxn ang="0">
                    <a:pos x="T2" y="T3"/>
                  </a:cxn>
                  <a:cxn ang="0">
                    <a:pos x="T4" y="T5"/>
                  </a:cxn>
                  <a:cxn ang="0">
                    <a:pos x="T6" y="T7"/>
                  </a:cxn>
                  <a:cxn ang="0">
                    <a:pos x="T8" y="T9"/>
                  </a:cxn>
                </a:cxnLst>
                <a:rect l="0" t="0" r="r" b="b"/>
                <a:pathLst>
                  <a:path w="42" h="70">
                    <a:moveTo>
                      <a:pt x="29" y="0"/>
                    </a:moveTo>
                    <a:lnTo>
                      <a:pt x="0" y="25"/>
                    </a:lnTo>
                    <a:lnTo>
                      <a:pt x="15" y="70"/>
                    </a:lnTo>
                    <a:lnTo>
                      <a:pt x="42" y="9"/>
                    </a:lnTo>
                    <a:lnTo>
                      <a:pt x="29"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84"/>
              <p:cNvSpPr/>
              <p:nvPr/>
            </p:nvSpPr>
            <p:spPr bwMode="auto">
              <a:xfrm>
                <a:off x="9743099" y="3723221"/>
                <a:ext cx="146028" cy="513449"/>
              </a:xfrm>
              <a:custGeom>
                <a:avLst/>
                <a:gdLst>
                  <a:gd name="T0" fmla="*/ 9 w 31"/>
                  <a:gd name="T1" fmla="*/ 0 h 109"/>
                  <a:gd name="T2" fmla="*/ 22 w 31"/>
                  <a:gd name="T3" fmla="*/ 0 h 109"/>
                  <a:gd name="T4" fmla="*/ 31 w 31"/>
                  <a:gd name="T5" fmla="*/ 76 h 109"/>
                  <a:gd name="T6" fmla="*/ 16 w 31"/>
                  <a:gd name="T7" fmla="*/ 109 h 109"/>
                  <a:gd name="T8" fmla="*/ 0 w 31"/>
                  <a:gd name="T9" fmla="*/ 76 h 109"/>
                  <a:gd name="T10" fmla="*/ 9 w 31"/>
                  <a:gd name="T11" fmla="*/ 0 h 109"/>
                </a:gdLst>
                <a:ahLst/>
                <a:cxnLst>
                  <a:cxn ang="0">
                    <a:pos x="T0" y="T1"/>
                  </a:cxn>
                  <a:cxn ang="0">
                    <a:pos x="T2" y="T3"/>
                  </a:cxn>
                  <a:cxn ang="0">
                    <a:pos x="T4" y="T5"/>
                  </a:cxn>
                  <a:cxn ang="0">
                    <a:pos x="T6" y="T7"/>
                  </a:cxn>
                  <a:cxn ang="0">
                    <a:pos x="T8" y="T9"/>
                  </a:cxn>
                  <a:cxn ang="0">
                    <a:pos x="T10" y="T11"/>
                  </a:cxn>
                </a:cxnLst>
                <a:rect l="0" t="0" r="r" b="b"/>
                <a:pathLst>
                  <a:path w="31" h="109">
                    <a:moveTo>
                      <a:pt x="9" y="0"/>
                    </a:moveTo>
                    <a:lnTo>
                      <a:pt x="22" y="0"/>
                    </a:lnTo>
                    <a:lnTo>
                      <a:pt x="31" y="76"/>
                    </a:lnTo>
                    <a:lnTo>
                      <a:pt x="16" y="109"/>
                    </a:lnTo>
                    <a:lnTo>
                      <a:pt x="0" y="76"/>
                    </a:lnTo>
                    <a:lnTo>
                      <a:pt x="9" y="0"/>
                    </a:lnTo>
                    <a:close/>
                  </a:path>
                </a:pathLst>
              </a:custGeom>
              <a:solidFill>
                <a:srgbClr val="FFB2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85"/>
              <p:cNvSpPr/>
              <p:nvPr/>
            </p:nvSpPr>
            <p:spPr bwMode="auto">
              <a:xfrm>
                <a:off x="9493439" y="2569143"/>
                <a:ext cx="532291" cy="395684"/>
              </a:xfrm>
              <a:custGeom>
                <a:avLst/>
                <a:gdLst>
                  <a:gd name="T0" fmla="*/ 51 w 51"/>
                  <a:gd name="T1" fmla="*/ 15 h 38"/>
                  <a:gd name="T2" fmla="*/ 10 w 51"/>
                  <a:gd name="T3" fmla="*/ 38 h 38"/>
                  <a:gd name="T4" fmla="*/ 51 w 51"/>
                  <a:gd name="T5" fmla="*/ 15 h 38"/>
                </a:gdLst>
                <a:ahLst/>
                <a:cxnLst>
                  <a:cxn ang="0">
                    <a:pos x="T0" y="T1"/>
                  </a:cxn>
                  <a:cxn ang="0">
                    <a:pos x="T2" y="T3"/>
                  </a:cxn>
                  <a:cxn ang="0">
                    <a:pos x="T4" y="T5"/>
                  </a:cxn>
                </a:cxnLst>
                <a:rect l="0" t="0" r="r" b="b"/>
                <a:pathLst>
                  <a:path w="51" h="38">
                    <a:moveTo>
                      <a:pt x="51" y="15"/>
                    </a:moveTo>
                    <a:cubicBezTo>
                      <a:pt x="48" y="21"/>
                      <a:pt x="19" y="37"/>
                      <a:pt x="10" y="38"/>
                    </a:cubicBezTo>
                    <a:cubicBezTo>
                      <a:pt x="0" y="38"/>
                      <a:pt x="9" y="0"/>
                      <a:pt x="51" y="15"/>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86"/>
              <p:cNvSpPr/>
              <p:nvPr/>
            </p:nvSpPr>
            <p:spPr bwMode="auto">
              <a:xfrm>
                <a:off x="9879703" y="2569143"/>
                <a:ext cx="230817" cy="395684"/>
              </a:xfrm>
              <a:custGeom>
                <a:avLst/>
                <a:gdLst>
                  <a:gd name="T0" fmla="*/ 0 w 22"/>
                  <a:gd name="T1" fmla="*/ 15 h 38"/>
                  <a:gd name="T2" fmla="*/ 18 w 22"/>
                  <a:gd name="T3" fmla="*/ 38 h 38"/>
                  <a:gd name="T4" fmla="*/ 0 w 22"/>
                  <a:gd name="T5" fmla="*/ 15 h 38"/>
                </a:gdLst>
                <a:ahLst/>
                <a:cxnLst>
                  <a:cxn ang="0">
                    <a:pos x="T0" y="T1"/>
                  </a:cxn>
                  <a:cxn ang="0">
                    <a:pos x="T2" y="T3"/>
                  </a:cxn>
                  <a:cxn ang="0">
                    <a:pos x="T4" y="T5"/>
                  </a:cxn>
                </a:cxnLst>
                <a:rect l="0" t="0" r="r" b="b"/>
                <a:pathLst>
                  <a:path w="22" h="38">
                    <a:moveTo>
                      <a:pt x="0" y="15"/>
                    </a:moveTo>
                    <a:cubicBezTo>
                      <a:pt x="1" y="21"/>
                      <a:pt x="14" y="37"/>
                      <a:pt x="18" y="38"/>
                    </a:cubicBezTo>
                    <a:cubicBezTo>
                      <a:pt x="22" y="38"/>
                      <a:pt x="18" y="0"/>
                      <a:pt x="0" y="15"/>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187"/>
              <p:cNvSpPr/>
              <p:nvPr/>
            </p:nvSpPr>
            <p:spPr bwMode="auto">
              <a:xfrm>
                <a:off x="9615913" y="3374642"/>
                <a:ext cx="202554" cy="273211"/>
              </a:xfrm>
              <a:custGeom>
                <a:avLst/>
                <a:gdLst>
                  <a:gd name="T0" fmla="*/ 14 w 43"/>
                  <a:gd name="T1" fmla="*/ 0 h 58"/>
                  <a:gd name="T2" fmla="*/ 43 w 43"/>
                  <a:gd name="T3" fmla="*/ 25 h 58"/>
                  <a:gd name="T4" fmla="*/ 25 w 43"/>
                  <a:gd name="T5" fmla="*/ 58 h 58"/>
                  <a:gd name="T6" fmla="*/ 0 w 43"/>
                  <a:gd name="T7" fmla="*/ 9 h 58"/>
                  <a:gd name="T8" fmla="*/ 14 w 43"/>
                  <a:gd name="T9" fmla="*/ 0 h 58"/>
                </a:gdLst>
                <a:ahLst/>
                <a:cxnLst>
                  <a:cxn ang="0">
                    <a:pos x="T0" y="T1"/>
                  </a:cxn>
                  <a:cxn ang="0">
                    <a:pos x="T2" y="T3"/>
                  </a:cxn>
                  <a:cxn ang="0">
                    <a:pos x="T4" y="T5"/>
                  </a:cxn>
                  <a:cxn ang="0">
                    <a:pos x="T6" y="T7"/>
                  </a:cxn>
                  <a:cxn ang="0">
                    <a:pos x="T8" y="T9"/>
                  </a:cxn>
                </a:cxnLst>
                <a:rect l="0" t="0" r="r" b="b"/>
                <a:pathLst>
                  <a:path w="43" h="58">
                    <a:moveTo>
                      <a:pt x="14" y="0"/>
                    </a:moveTo>
                    <a:lnTo>
                      <a:pt x="43" y="25"/>
                    </a:lnTo>
                    <a:lnTo>
                      <a:pt x="25" y="58"/>
                    </a:lnTo>
                    <a:lnTo>
                      <a:pt x="0" y="9"/>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88"/>
              <p:cNvSpPr/>
              <p:nvPr/>
            </p:nvSpPr>
            <p:spPr bwMode="auto">
              <a:xfrm>
                <a:off x="9521703" y="3417039"/>
                <a:ext cx="296765" cy="819632"/>
              </a:xfrm>
              <a:custGeom>
                <a:avLst/>
                <a:gdLst>
                  <a:gd name="T0" fmla="*/ 20 w 63"/>
                  <a:gd name="T1" fmla="*/ 0 h 174"/>
                  <a:gd name="T2" fmla="*/ 63 w 63"/>
                  <a:gd name="T3" fmla="*/ 174 h 174"/>
                  <a:gd name="T4" fmla="*/ 7 w 63"/>
                  <a:gd name="T5" fmla="*/ 72 h 174"/>
                  <a:gd name="T6" fmla="*/ 18 w 63"/>
                  <a:gd name="T7" fmla="*/ 58 h 174"/>
                  <a:gd name="T8" fmla="*/ 0 w 63"/>
                  <a:gd name="T9" fmla="*/ 45 h 174"/>
                  <a:gd name="T10" fmla="*/ 11 w 63"/>
                  <a:gd name="T11" fmla="*/ 7 h 174"/>
                  <a:gd name="T12" fmla="*/ 20 w 63"/>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63" h="174">
                    <a:moveTo>
                      <a:pt x="20" y="0"/>
                    </a:moveTo>
                    <a:lnTo>
                      <a:pt x="63" y="174"/>
                    </a:lnTo>
                    <a:lnTo>
                      <a:pt x="7" y="72"/>
                    </a:lnTo>
                    <a:lnTo>
                      <a:pt x="18" y="58"/>
                    </a:lnTo>
                    <a:lnTo>
                      <a:pt x="0" y="45"/>
                    </a:lnTo>
                    <a:lnTo>
                      <a:pt x="11" y="7"/>
                    </a:lnTo>
                    <a:lnTo>
                      <a:pt x="20"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89"/>
              <p:cNvSpPr/>
              <p:nvPr/>
            </p:nvSpPr>
            <p:spPr bwMode="auto">
              <a:xfrm>
                <a:off x="9818467" y="3417039"/>
                <a:ext cx="325028" cy="819632"/>
              </a:xfrm>
              <a:custGeom>
                <a:avLst/>
                <a:gdLst>
                  <a:gd name="T0" fmla="*/ 42 w 69"/>
                  <a:gd name="T1" fmla="*/ 0 h 174"/>
                  <a:gd name="T2" fmla="*/ 0 w 69"/>
                  <a:gd name="T3" fmla="*/ 174 h 174"/>
                  <a:gd name="T4" fmla="*/ 60 w 69"/>
                  <a:gd name="T5" fmla="*/ 78 h 174"/>
                  <a:gd name="T6" fmla="*/ 51 w 69"/>
                  <a:gd name="T7" fmla="*/ 63 h 174"/>
                  <a:gd name="T8" fmla="*/ 69 w 69"/>
                  <a:gd name="T9" fmla="*/ 49 h 174"/>
                  <a:gd name="T10" fmla="*/ 51 w 69"/>
                  <a:gd name="T11" fmla="*/ 7 h 174"/>
                  <a:gd name="T12" fmla="*/ 42 w 69"/>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69" h="174">
                    <a:moveTo>
                      <a:pt x="42" y="0"/>
                    </a:moveTo>
                    <a:lnTo>
                      <a:pt x="0" y="174"/>
                    </a:lnTo>
                    <a:lnTo>
                      <a:pt x="60" y="78"/>
                    </a:lnTo>
                    <a:lnTo>
                      <a:pt x="51" y="63"/>
                    </a:lnTo>
                    <a:lnTo>
                      <a:pt x="69" y="49"/>
                    </a:lnTo>
                    <a:lnTo>
                      <a:pt x="51" y="7"/>
                    </a:lnTo>
                    <a:lnTo>
                      <a:pt x="42"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90"/>
              <p:cNvSpPr/>
              <p:nvPr/>
            </p:nvSpPr>
            <p:spPr bwMode="auto">
              <a:xfrm>
                <a:off x="9818467" y="3417039"/>
                <a:ext cx="292053" cy="819632"/>
              </a:xfrm>
              <a:custGeom>
                <a:avLst/>
                <a:gdLst>
                  <a:gd name="T0" fmla="*/ 42 w 62"/>
                  <a:gd name="T1" fmla="*/ 0 h 174"/>
                  <a:gd name="T2" fmla="*/ 0 w 62"/>
                  <a:gd name="T3" fmla="*/ 174 h 174"/>
                  <a:gd name="T4" fmla="*/ 53 w 62"/>
                  <a:gd name="T5" fmla="*/ 72 h 174"/>
                  <a:gd name="T6" fmla="*/ 44 w 62"/>
                  <a:gd name="T7" fmla="*/ 58 h 174"/>
                  <a:gd name="T8" fmla="*/ 62 w 62"/>
                  <a:gd name="T9" fmla="*/ 45 h 174"/>
                  <a:gd name="T10" fmla="*/ 51 w 62"/>
                  <a:gd name="T11" fmla="*/ 7 h 174"/>
                  <a:gd name="T12" fmla="*/ 42 w 62"/>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62" h="174">
                    <a:moveTo>
                      <a:pt x="42" y="0"/>
                    </a:moveTo>
                    <a:lnTo>
                      <a:pt x="0" y="174"/>
                    </a:lnTo>
                    <a:lnTo>
                      <a:pt x="53" y="72"/>
                    </a:lnTo>
                    <a:lnTo>
                      <a:pt x="44" y="58"/>
                    </a:lnTo>
                    <a:lnTo>
                      <a:pt x="62" y="45"/>
                    </a:lnTo>
                    <a:lnTo>
                      <a:pt x="51" y="7"/>
                    </a:lnTo>
                    <a:lnTo>
                      <a:pt x="42"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91"/>
              <p:cNvSpPr/>
              <p:nvPr/>
            </p:nvSpPr>
            <p:spPr bwMode="auto">
              <a:xfrm>
                <a:off x="9818467" y="3374642"/>
                <a:ext cx="197842" cy="273211"/>
              </a:xfrm>
              <a:custGeom>
                <a:avLst/>
                <a:gdLst>
                  <a:gd name="T0" fmla="*/ 29 w 42"/>
                  <a:gd name="T1" fmla="*/ 0 h 58"/>
                  <a:gd name="T2" fmla="*/ 0 w 42"/>
                  <a:gd name="T3" fmla="*/ 25 h 58"/>
                  <a:gd name="T4" fmla="*/ 15 w 42"/>
                  <a:gd name="T5" fmla="*/ 58 h 58"/>
                  <a:gd name="T6" fmla="*/ 42 w 42"/>
                  <a:gd name="T7" fmla="*/ 9 h 58"/>
                  <a:gd name="T8" fmla="*/ 29 w 42"/>
                  <a:gd name="T9" fmla="*/ 0 h 58"/>
                </a:gdLst>
                <a:ahLst/>
                <a:cxnLst>
                  <a:cxn ang="0">
                    <a:pos x="T0" y="T1"/>
                  </a:cxn>
                  <a:cxn ang="0">
                    <a:pos x="T2" y="T3"/>
                  </a:cxn>
                  <a:cxn ang="0">
                    <a:pos x="T4" y="T5"/>
                  </a:cxn>
                  <a:cxn ang="0">
                    <a:pos x="T6" y="T7"/>
                  </a:cxn>
                  <a:cxn ang="0">
                    <a:pos x="T8" y="T9"/>
                  </a:cxn>
                </a:cxnLst>
                <a:rect l="0" t="0" r="r" b="b"/>
                <a:pathLst>
                  <a:path w="42" h="58">
                    <a:moveTo>
                      <a:pt x="29" y="0"/>
                    </a:moveTo>
                    <a:lnTo>
                      <a:pt x="0" y="25"/>
                    </a:lnTo>
                    <a:lnTo>
                      <a:pt x="15" y="58"/>
                    </a:lnTo>
                    <a:lnTo>
                      <a:pt x="42" y="9"/>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92"/>
              <p:cNvSpPr/>
              <p:nvPr/>
            </p:nvSpPr>
            <p:spPr bwMode="auto">
              <a:xfrm>
                <a:off x="9766650" y="3647853"/>
                <a:ext cx="103632" cy="84790"/>
              </a:xfrm>
              <a:custGeom>
                <a:avLst/>
                <a:gdLst>
                  <a:gd name="T0" fmla="*/ 2 w 10"/>
                  <a:gd name="T1" fmla="*/ 0 h 8"/>
                  <a:gd name="T2" fmla="*/ 8 w 10"/>
                  <a:gd name="T3" fmla="*/ 0 h 8"/>
                  <a:gd name="T4" fmla="*/ 8 w 10"/>
                  <a:gd name="T5" fmla="*/ 8 h 8"/>
                  <a:gd name="T6" fmla="*/ 2 w 10"/>
                  <a:gd name="T7" fmla="*/ 8 h 8"/>
                  <a:gd name="T8" fmla="*/ 2 w 10"/>
                  <a:gd name="T9" fmla="*/ 0 h 8"/>
                </a:gdLst>
                <a:ahLst/>
                <a:cxnLst>
                  <a:cxn ang="0">
                    <a:pos x="T0" y="T1"/>
                  </a:cxn>
                  <a:cxn ang="0">
                    <a:pos x="T2" y="T3"/>
                  </a:cxn>
                  <a:cxn ang="0">
                    <a:pos x="T4" y="T5"/>
                  </a:cxn>
                  <a:cxn ang="0">
                    <a:pos x="T6" y="T7"/>
                  </a:cxn>
                  <a:cxn ang="0">
                    <a:pos x="T8" y="T9"/>
                  </a:cxn>
                </a:cxnLst>
                <a:rect l="0" t="0" r="r" b="b"/>
                <a:pathLst>
                  <a:path w="10" h="8">
                    <a:moveTo>
                      <a:pt x="2" y="0"/>
                    </a:moveTo>
                    <a:cubicBezTo>
                      <a:pt x="8" y="0"/>
                      <a:pt x="8" y="0"/>
                      <a:pt x="8" y="0"/>
                    </a:cubicBezTo>
                    <a:cubicBezTo>
                      <a:pt x="10" y="3"/>
                      <a:pt x="10" y="5"/>
                      <a:pt x="8" y="8"/>
                    </a:cubicBezTo>
                    <a:cubicBezTo>
                      <a:pt x="2" y="8"/>
                      <a:pt x="2" y="8"/>
                      <a:pt x="2" y="8"/>
                    </a:cubicBezTo>
                    <a:cubicBezTo>
                      <a:pt x="0" y="5"/>
                      <a:pt x="0" y="3"/>
                      <a:pt x="2" y="0"/>
                    </a:cubicBezTo>
                    <a:close/>
                  </a:path>
                </a:pathLst>
              </a:custGeom>
              <a:solidFill>
                <a:srgbClr val="FFB2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93"/>
              <p:cNvSpPr/>
              <p:nvPr/>
            </p:nvSpPr>
            <p:spPr bwMode="auto">
              <a:xfrm>
                <a:off x="9794913" y="4236670"/>
                <a:ext cx="42396" cy="240238"/>
              </a:xfrm>
              <a:custGeom>
                <a:avLst/>
                <a:gdLst>
                  <a:gd name="T0" fmla="*/ 0 w 4"/>
                  <a:gd name="T1" fmla="*/ 23 h 23"/>
                  <a:gd name="T2" fmla="*/ 3 w 4"/>
                  <a:gd name="T3" fmla="*/ 23 h 23"/>
                  <a:gd name="T4" fmla="*/ 2 w 4"/>
                  <a:gd name="T5" fmla="*/ 0 h 23"/>
                  <a:gd name="T6" fmla="*/ 0 w 4"/>
                  <a:gd name="T7" fmla="*/ 23 h 23"/>
                </a:gdLst>
                <a:ahLst/>
                <a:cxnLst>
                  <a:cxn ang="0">
                    <a:pos x="T0" y="T1"/>
                  </a:cxn>
                  <a:cxn ang="0">
                    <a:pos x="T2" y="T3"/>
                  </a:cxn>
                  <a:cxn ang="0">
                    <a:pos x="T4" y="T5"/>
                  </a:cxn>
                  <a:cxn ang="0">
                    <a:pos x="T6" y="T7"/>
                  </a:cxn>
                </a:cxnLst>
                <a:rect l="0" t="0" r="r" b="b"/>
                <a:pathLst>
                  <a:path w="4" h="23">
                    <a:moveTo>
                      <a:pt x="0" y="23"/>
                    </a:moveTo>
                    <a:cubicBezTo>
                      <a:pt x="1" y="23"/>
                      <a:pt x="2" y="23"/>
                      <a:pt x="3" y="23"/>
                    </a:cubicBezTo>
                    <a:cubicBezTo>
                      <a:pt x="4" y="18"/>
                      <a:pt x="3" y="3"/>
                      <a:pt x="2" y="0"/>
                    </a:cubicBezTo>
                    <a:cubicBezTo>
                      <a:pt x="1" y="2"/>
                      <a:pt x="0" y="17"/>
                      <a:pt x="0" y="23"/>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 name="矩形 3"/>
          <p:cNvSpPr/>
          <p:nvPr/>
        </p:nvSpPr>
        <p:spPr>
          <a:xfrm>
            <a:off x="1259938" y="2291981"/>
            <a:ext cx="4941179" cy="953723"/>
          </a:xfrm>
          <a:prstGeom prst="rect">
            <a:avLst/>
          </a:prstGeom>
        </p:spPr>
        <p:txBody>
          <a:bodyPr wrap="square">
            <a:spAutoFit/>
          </a:bodyPr>
          <a:lstStyle/>
          <a:p>
            <a:pPr algn="just" eaLnBrk="1" hangingPunct="1">
              <a:lnSpc>
                <a:spcPct val="120000"/>
              </a:lnSpc>
              <a:spcAft>
                <a:spcPts val="1000"/>
              </a:spcAft>
            </a:pPr>
            <a:r>
              <a:rPr lang="zh-CN" altLang="zh-CN" sz="1600" kern="0">
                <a:latin typeface="+mj-ea"/>
                <a:ea typeface="+mj-ea"/>
              </a:rPr>
              <a:t>有正式党员</a:t>
            </a:r>
            <a:r>
              <a:rPr lang="en-US" altLang="zh-CN" sz="1600" kern="0">
                <a:latin typeface="+mj-ea"/>
                <a:ea typeface="+mj-ea"/>
              </a:rPr>
              <a:t>7</a:t>
            </a:r>
            <a:r>
              <a:rPr lang="zh-CN" altLang="zh-CN" sz="1600" kern="0">
                <a:latin typeface="+mj-ea"/>
                <a:ea typeface="+mj-ea"/>
              </a:rPr>
              <a:t>人以上的党支部，党支部委员会由</a:t>
            </a:r>
            <a:r>
              <a:rPr lang="en-US" altLang="zh-CN" sz="1600" kern="0">
                <a:latin typeface="+mj-ea"/>
                <a:ea typeface="+mj-ea"/>
              </a:rPr>
              <a:t>3</a:t>
            </a:r>
            <a:r>
              <a:rPr lang="zh-CN" altLang="zh-CN" sz="1600" kern="0">
                <a:latin typeface="+mj-ea"/>
                <a:ea typeface="+mj-ea"/>
              </a:rPr>
              <a:t>至</a:t>
            </a:r>
            <a:r>
              <a:rPr lang="en-US" altLang="zh-CN" sz="1600" kern="0">
                <a:latin typeface="+mj-ea"/>
                <a:ea typeface="+mj-ea"/>
              </a:rPr>
              <a:t>5</a:t>
            </a:r>
            <a:r>
              <a:rPr lang="zh-CN" altLang="zh-CN" sz="1600" kern="0">
                <a:latin typeface="+mj-ea"/>
                <a:ea typeface="+mj-ea"/>
              </a:rPr>
              <a:t>人组成，一般不超过</a:t>
            </a:r>
            <a:r>
              <a:rPr lang="en-US" altLang="zh-CN" sz="1600" kern="0">
                <a:latin typeface="+mj-ea"/>
                <a:ea typeface="+mj-ea"/>
              </a:rPr>
              <a:t>7</a:t>
            </a:r>
            <a:r>
              <a:rPr lang="zh-CN" altLang="zh-CN" sz="1600" kern="0">
                <a:latin typeface="+mj-ea"/>
                <a:ea typeface="+mj-ea"/>
              </a:rPr>
              <a:t>人。正式党员不足</a:t>
            </a:r>
            <a:r>
              <a:rPr lang="en-US" altLang="zh-CN" sz="1600" kern="0">
                <a:latin typeface="+mj-ea"/>
                <a:ea typeface="+mj-ea"/>
              </a:rPr>
              <a:t>7</a:t>
            </a:r>
            <a:r>
              <a:rPr lang="zh-CN" altLang="zh-CN" sz="1600" kern="0">
                <a:latin typeface="+mj-ea"/>
                <a:ea typeface="+mj-ea"/>
              </a:rPr>
              <a:t>人的党支部，设</a:t>
            </a:r>
            <a:r>
              <a:rPr lang="en-US" altLang="zh-CN" sz="1600" kern="0">
                <a:latin typeface="+mj-ea"/>
                <a:ea typeface="+mj-ea"/>
              </a:rPr>
              <a:t>1</a:t>
            </a:r>
            <a:r>
              <a:rPr lang="zh-CN" altLang="zh-CN" sz="1600" kern="0">
                <a:latin typeface="+mj-ea"/>
                <a:ea typeface="+mj-ea"/>
              </a:rPr>
              <a:t>名书记，必要时可以设</a:t>
            </a:r>
            <a:r>
              <a:rPr lang="en-US" altLang="zh-CN" sz="1600" kern="0">
                <a:latin typeface="+mj-ea"/>
                <a:ea typeface="+mj-ea"/>
              </a:rPr>
              <a:t>1</a:t>
            </a:r>
            <a:r>
              <a:rPr lang="zh-CN" altLang="zh-CN" sz="1600" kern="0">
                <a:latin typeface="+mj-ea"/>
                <a:ea typeface="+mj-ea"/>
              </a:rPr>
              <a:t>名副书记。</a:t>
            </a:r>
          </a:p>
        </p:txBody>
      </p:sp>
      <p:sp>
        <p:nvSpPr>
          <p:cNvPr id="160" name="矩形 159"/>
          <p:cNvSpPr/>
          <p:nvPr/>
        </p:nvSpPr>
        <p:spPr>
          <a:xfrm>
            <a:off x="1355864" y="3637922"/>
            <a:ext cx="4941179" cy="953723"/>
          </a:xfrm>
          <a:prstGeom prst="rect">
            <a:avLst/>
          </a:prstGeom>
        </p:spPr>
        <p:txBody>
          <a:bodyPr wrap="square">
            <a:spAutoFit/>
          </a:bodyPr>
          <a:lstStyle/>
          <a:p>
            <a:pPr algn="just" eaLnBrk="1" hangingPunct="1">
              <a:lnSpc>
                <a:spcPct val="120000"/>
              </a:lnSpc>
              <a:spcAft>
                <a:spcPts val="1000"/>
              </a:spcAft>
            </a:pPr>
            <a:r>
              <a:rPr lang="zh-CN" altLang="en-US" sz="1600" kern="0">
                <a:latin typeface="+mj-ea"/>
                <a:ea typeface="+mj-ea"/>
              </a:rPr>
              <a:t>主持党支部全面工作，督促党支部其他委员履行职责、发挥作用，抓好党支部委员会自身建设，向党支部委员会、党员大会和上级党组织报告工作。</a:t>
            </a:r>
          </a:p>
        </p:txBody>
      </p:sp>
      <p:sp>
        <p:nvSpPr>
          <p:cNvPr id="5" name="矩形 4"/>
          <p:cNvSpPr/>
          <p:nvPr/>
        </p:nvSpPr>
        <p:spPr>
          <a:xfrm>
            <a:off x="1331631" y="3279102"/>
            <a:ext cx="1800493" cy="396134"/>
          </a:xfrm>
          <a:prstGeom prst="rect">
            <a:avLst/>
          </a:prstGeom>
        </p:spPr>
        <p:txBody>
          <a:bodyPr wrap="square">
            <a:spAutoFit/>
          </a:bodyPr>
          <a:lstStyle/>
          <a:p>
            <a:pPr algn="just" eaLnBrk="1" hangingPunct="1">
              <a:lnSpc>
                <a:spcPct val="120000"/>
              </a:lnSpc>
              <a:spcAft>
                <a:spcPts val="1000"/>
              </a:spcAft>
            </a:pPr>
            <a:r>
              <a:rPr lang="zh-CN" altLang="zh-CN" b="1" kern="0">
                <a:solidFill>
                  <a:schemeClr val="accent2"/>
                </a:solidFill>
                <a:latin typeface="+mj-ea"/>
                <a:ea typeface="+mj-ea"/>
              </a:rPr>
              <a:t>党支部书记</a:t>
            </a:r>
            <a:r>
              <a:rPr lang="zh-CN" altLang="en-US" b="1" kern="0">
                <a:solidFill>
                  <a:schemeClr val="accent2"/>
                </a:solidFill>
                <a:latin typeface="+mj-ea"/>
                <a:ea typeface="+mj-ea"/>
              </a:rPr>
              <a:t>职责：</a:t>
            </a:r>
          </a:p>
        </p:txBody>
      </p:sp>
      <p:sp>
        <p:nvSpPr>
          <p:cNvPr id="161" name="矩形 160"/>
          <p:cNvSpPr/>
          <p:nvPr/>
        </p:nvSpPr>
        <p:spPr>
          <a:xfrm>
            <a:off x="1331631" y="4639537"/>
            <a:ext cx="2468905" cy="396583"/>
          </a:xfrm>
          <a:prstGeom prst="rect">
            <a:avLst/>
          </a:prstGeom>
        </p:spPr>
        <p:txBody>
          <a:bodyPr wrap="square">
            <a:spAutoFit/>
          </a:bodyPr>
          <a:lstStyle/>
          <a:p>
            <a:pPr algn="just" eaLnBrk="1" hangingPunct="1">
              <a:lnSpc>
                <a:spcPct val="120000"/>
              </a:lnSpc>
              <a:spcAft>
                <a:spcPts val="1000"/>
              </a:spcAft>
            </a:pPr>
            <a:r>
              <a:rPr lang="zh-CN" altLang="zh-CN" b="1" kern="0">
                <a:solidFill>
                  <a:schemeClr val="accent2"/>
                </a:solidFill>
                <a:latin typeface="+mj-ea"/>
                <a:ea typeface="+mj-ea"/>
              </a:rPr>
              <a:t>党支部</a:t>
            </a:r>
            <a:r>
              <a:rPr lang="zh-CN" altLang="en-US" b="1" kern="0">
                <a:solidFill>
                  <a:schemeClr val="accent2"/>
                </a:solidFill>
                <a:latin typeface="+mj-ea"/>
                <a:ea typeface="+mj-ea"/>
              </a:rPr>
              <a:t>副</a:t>
            </a:r>
            <a:r>
              <a:rPr lang="zh-CN" altLang="zh-CN" b="1" kern="0">
                <a:solidFill>
                  <a:schemeClr val="accent2"/>
                </a:solidFill>
                <a:latin typeface="+mj-ea"/>
                <a:ea typeface="+mj-ea"/>
              </a:rPr>
              <a:t>书记</a:t>
            </a:r>
            <a:r>
              <a:rPr lang="zh-CN" altLang="en-US" b="1" kern="0">
                <a:solidFill>
                  <a:schemeClr val="accent2"/>
                </a:solidFill>
                <a:latin typeface="+mj-ea"/>
                <a:ea typeface="+mj-ea"/>
              </a:rPr>
              <a:t>职责：</a:t>
            </a:r>
          </a:p>
        </p:txBody>
      </p:sp>
      <p:sp>
        <p:nvSpPr>
          <p:cNvPr id="6" name="矩形 5"/>
          <p:cNvSpPr/>
          <p:nvPr/>
        </p:nvSpPr>
        <p:spPr>
          <a:xfrm>
            <a:off x="1321782" y="4998281"/>
            <a:ext cx="2646878" cy="362343"/>
          </a:xfrm>
          <a:prstGeom prst="rect">
            <a:avLst/>
          </a:prstGeom>
        </p:spPr>
        <p:txBody>
          <a:bodyPr wrap="square">
            <a:spAutoFit/>
          </a:bodyPr>
          <a:lstStyle/>
          <a:p>
            <a:pPr algn="just" eaLnBrk="1" hangingPunct="1">
              <a:lnSpc>
                <a:spcPct val="120000"/>
              </a:lnSpc>
              <a:spcAft>
                <a:spcPts val="1000"/>
              </a:spcAft>
            </a:pPr>
            <a:r>
              <a:rPr lang="zh-CN" altLang="zh-CN" sz="1600" kern="0">
                <a:latin typeface="+mj-ea"/>
                <a:ea typeface="+mj-ea"/>
              </a:rPr>
              <a:t>协助党支部书记开展工作。</a:t>
            </a:r>
            <a:endParaRPr lang="zh-CN" altLang="en-US" sz="1600" kern="0">
              <a:latin typeface="+mj-ea"/>
              <a:ea typeface="+mj-ea"/>
            </a:endParaRPr>
          </a:p>
        </p:txBody>
      </p:sp>
      <p:sp>
        <p:nvSpPr>
          <p:cNvPr id="162" name="矩形 161"/>
          <p:cNvSpPr/>
          <p:nvPr/>
        </p:nvSpPr>
        <p:spPr>
          <a:xfrm>
            <a:off x="1331631" y="5468597"/>
            <a:ext cx="2468905" cy="396583"/>
          </a:xfrm>
          <a:prstGeom prst="rect">
            <a:avLst/>
          </a:prstGeom>
        </p:spPr>
        <p:txBody>
          <a:bodyPr wrap="square">
            <a:spAutoFit/>
          </a:bodyPr>
          <a:lstStyle/>
          <a:p>
            <a:pPr algn="just" eaLnBrk="1" hangingPunct="1">
              <a:lnSpc>
                <a:spcPct val="120000"/>
              </a:lnSpc>
              <a:spcAft>
                <a:spcPts val="1000"/>
              </a:spcAft>
            </a:pPr>
            <a:r>
              <a:rPr lang="zh-CN" altLang="en-US" b="1" kern="0">
                <a:solidFill>
                  <a:schemeClr val="accent2"/>
                </a:solidFill>
                <a:latin typeface="+mj-ea"/>
                <a:ea typeface="+mj-ea"/>
              </a:rPr>
              <a:t>委员职责：</a:t>
            </a:r>
          </a:p>
        </p:txBody>
      </p:sp>
      <p:sp>
        <p:nvSpPr>
          <p:cNvPr id="163" name="矩形 162"/>
          <p:cNvSpPr/>
          <p:nvPr/>
        </p:nvSpPr>
        <p:spPr>
          <a:xfrm>
            <a:off x="1321782" y="5827341"/>
            <a:ext cx="2646878" cy="362343"/>
          </a:xfrm>
          <a:prstGeom prst="rect">
            <a:avLst/>
          </a:prstGeom>
        </p:spPr>
        <p:txBody>
          <a:bodyPr wrap="square">
            <a:spAutoFit/>
          </a:bodyPr>
          <a:lstStyle/>
          <a:p>
            <a:pPr algn="just" eaLnBrk="1" hangingPunct="1">
              <a:lnSpc>
                <a:spcPct val="120000"/>
              </a:lnSpc>
              <a:spcAft>
                <a:spcPts val="1000"/>
              </a:spcAft>
            </a:pPr>
            <a:r>
              <a:rPr lang="zh-CN" altLang="en-US" sz="1600" kern="0">
                <a:latin typeface="+mj-ea"/>
                <a:ea typeface="+mj-ea"/>
              </a:rPr>
              <a:t>按照职责分工开展工作。</a:t>
            </a:r>
          </a:p>
        </p:txBody>
      </p:sp>
      <p:sp>
        <p:nvSpPr>
          <p:cNvPr id="8" name="矩形 7"/>
          <p:cNvSpPr/>
          <p:nvPr/>
        </p:nvSpPr>
        <p:spPr bwMode="auto">
          <a:xfrm flipV="1">
            <a:off x="1327960" y="1997243"/>
            <a:ext cx="609124" cy="68661"/>
          </a:xfrm>
          <a:prstGeom prst="rect">
            <a:avLst/>
          </a:prstGeom>
          <a:solidFill>
            <a:schemeClr val="accent2"/>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600" advClick="0" advTm="6208">
        <p14:pan/>
      </p:transition>
    </mc:Choice>
    <mc:Fallback xmlns="">
      <p:transition advClick="0" advTm="620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300" fill="hold"/>
                                        <p:tgtEl>
                                          <p:spTgt spid="40"/>
                                        </p:tgtEl>
                                        <p:attrNameLst>
                                          <p:attrName>ppt_w</p:attrName>
                                        </p:attrNameLst>
                                      </p:cBhvr>
                                      <p:tavLst>
                                        <p:tav tm="0">
                                          <p:val>
                                            <p:fltVal val="0"/>
                                          </p:val>
                                        </p:tav>
                                        <p:tav tm="100000">
                                          <p:val>
                                            <p:strVal val="#ppt_w"/>
                                          </p:val>
                                        </p:tav>
                                      </p:tavLst>
                                    </p:anim>
                                    <p:anim calcmode="lin" valueType="num">
                                      <p:cBhvr>
                                        <p:cTn id="12" dur="300" fill="hold"/>
                                        <p:tgtEl>
                                          <p:spTgt spid="40"/>
                                        </p:tgtEl>
                                        <p:attrNameLst>
                                          <p:attrName>ppt_h</p:attrName>
                                        </p:attrNameLst>
                                      </p:cBhvr>
                                      <p:tavLst>
                                        <p:tav tm="0">
                                          <p:val>
                                            <p:fltVal val="0"/>
                                          </p:val>
                                        </p:tav>
                                        <p:tav tm="100000">
                                          <p:val>
                                            <p:strVal val="#ppt_h"/>
                                          </p:val>
                                        </p:tav>
                                      </p:tavLst>
                                    </p:anim>
                                    <p:animEffect transition="in" filter="fade">
                                      <p:cBhvr>
                                        <p:cTn id="13" dur="300"/>
                                        <p:tgtEl>
                                          <p:spTgt spid="40"/>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400"/>
                                        <p:tgtEl>
                                          <p:spTgt spid="39"/>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anim calcmode="lin" valueType="num">
                                      <p:cBhvr>
                                        <p:cTn id="27" dur="500" fill="hold"/>
                                        <p:tgtEl>
                                          <p:spTgt spid="7"/>
                                        </p:tgtEl>
                                        <p:attrNameLst>
                                          <p:attrName>ppt_x</p:attrName>
                                        </p:attrNameLst>
                                      </p:cBhvr>
                                      <p:tavLst>
                                        <p:tav tm="0">
                                          <p:val>
                                            <p:strVal val="#ppt_x"/>
                                          </p:val>
                                        </p:tav>
                                        <p:tav tm="100000">
                                          <p:val>
                                            <p:strVal val="#ppt_x"/>
                                          </p:val>
                                        </p:tav>
                                      </p:tavLst>
                                    </p:anim>
                                    <p:anim calcmode="lin" valueType="num">
                                      <p:cBhvr>
                                        <p:cTn id="28" dur="500" fill="hold"/>
                                        <p:tgtEl>
                                          <p:spTgt spid="7"/>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2" presetClass="entr" presetSubtype="2"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1+#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1+#ppt_w/2"/>
                                          </p:val>
                                        </p:tav>
                                        <p:tav tm="100000">
                                          <p:val>
                                            <p:strVal val="#ppt_x"/>
                                          </p:val>
                                        </p:tav>
                                      </p:tavLst>
                                    </p:anim>
                                    <p:anim calcmode="lin" valueType="num">
                                      <p:cBhvr additive="base">
                                        <p:cTn id="37" dur="500" fill="hold"/>
                                        <p:tgtEl>
                                          <p:spTgt spid="5"/>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60"/>
                                        </p:tgtEl>
                                        <p:attrNameLst>
                                          <p:attrName>style.visibility</p:attrName>
                                        </p:attrNameLst>
                                      </p:cBhvr>
                                      <p:to>
                                        <p:strVal val="visible"/>
                                      </p:to>
                                    </p:set>
                                    <p:anim calcmode="lin" valueType="num">
                                      <p:cBhvr additive="base">
                                        <p:cTn id="40" dur="500" fill="hold"/>
                                        <p:tgtEl>
                                          <p:spTgt spid="160"/>
                                        </p:tgtEl>
                                        <p:attrNameLst>
                                          <p:attrName>ppt_x</p:attrName>
                                        </p:attrNameLst>
                                      </p:cBhvr>
                                      <p:tavLst>
                                        <p:tav tm="0">
                                          <p:val>
                                            <p:strVal val="1+#ppt_w/2"/>
                                          </p:val>
                                        </p:tav>
                                        <p:tav tm="100000">
                                          <p:val>
                                            <p:strVal val="#ppt_x"/>
                                          </p:val>
                                        </p:tav>
                                      </p:tavLst>
                                    </p:anim>
                                    <p:anim calcmode="lin" valueType="num">
                                      <p:cBhvr additive="base">
                                        <p:cTn id="41" dur="500" fill="hold"/>
                                        <p:tgtEl>
                                          <p:spTgt spid="16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161"/>
                                        </p:tgtEl>
                                        <p:attrNameLst>
                                          <p:attrName>style.visibility</p:attrName>
                                        </p:attrNameLst>
                                      </p:cBhvr>
                                      <p:to>
                                        <p:strVal val="visible"/>
                                      </p:to>
                                    </p:set>
                                    <p:anim calcmode="lin" valueType="num">
                                      <p:cBhvr additive="base">
                                        <p:cTn id="44" dur="500" fill="hold"/>
                                        <p:tgtEl>
                                          <p:spTgt spid="161"/>
                                        </p:tgtEl>
                                        <p:attrNameLst>
                                          <p:attrName>ppt_x</p:attrName>
                                        </p:attrNameLst>
                                      </p:cBhvr>
                                      <p:tavLst>
                                        <p:tav tm="0">
                                          <p:val>
                                            <p:strVal val="1+#ppt_w/2"/>
                                          </p:val>
                                        </p:tav>
                                        <p:tav tm="100000">
                                          <p:val>
                                            <p:strVal val="#ppt_x"/>
                                          </p:val>
                                        </p:tav>
                                      </p:tavLst>
                                    </p:anim>
                                    <p:anim calcmode="lin" valueType="num">
                                      <p:cBhvr additive="base">
                                        <p:cTn id="45" dur="500" fill="hold"/>
                                        <p:tgtEl>
                                          <p:spTgt spid="161"/>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fill="hold"/>
                                        <p:tgtEl>
                                          <p:spTgt spid="6"/>
                                        </p:tgtEl>
                                        <p:attrNameLst>
                                          <p:attrName>ppt_x</p:attrName>
                                        </p:attrNameLst>
                                      </p:cBhvr>
                                      <p:tavLst>
                                        <p:tav tm="0">
                                          <p:val>
                                            <p:strVal val="1+#ppt_w/2"/>
                                          </p:val>
                                        </p:tav>
                                        <p:tav tm="100000">
                                          <p:val>
                                            <p:strVal val="#ppt_x"/>
                                          </p:val>
                                        </p:tav>
                                      </p:tavLst>
                                    </p:anim>
                                    <p:anim calcmode="lin" valueType="num">
                                      <p:cBhvr additive="base">
                                        <p:cTn id="49" dur="500" fill="hold"/>
                                        <p:tgtEl>
                                          <p:spTgt spid="6"/>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62"/>
                                        </p:tgtEl>
                                        <p:attrNameLst>
                                          <p:attrName>style.visibility</p:attrName>
                                        </p:attrNameLst>
                                      </p:cBhvr>
                                      <p:to>
                                        <p:strVal val="visible"/>
                                      </p:to>
                                    </p:set>
                                    <p:anim calcmode="lin" valueType="num">
                                      <p:cBhvr additive="base">
                                        <p:cTn id="52" dur="500" fill="hold"/>
                                        <p:tgtEl>
                                          <p:spTgt spid="162"/>
                                        </p:tgtEl>
                                        <p:attrNameLst>
                                          <p:attrName>ppt_x</p:attrName>
                                        </p:attrNameLst>
                                      </p:cBhvr>
                                      <p:tavLst>
                                        <p:tav tm="0">
                                          <p:val>
                                            <p:strVal val="1+#ppt_w/2"/>
                                          </p:val>
                                        </p:tav>
                                        <p:tav tm="100000">
                                          <p:val>
                                            <p:strVal val="#ppt_x"/>
                                          </p:val>
                                        </p:tav>
                                      </p:tavLst>
                                    </p:anim>
                                    <p:anim calcmode="lin" valueType="num">
                                      <p:cBhvr additive="base">
                                        <p:cTn id="53" dur="500" fill="hold"/>
                                        <p:tgtEl>
                                          <p:spTgt spid="16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63"/>
                                        </p:tgtEl>
                                        <p:attrNameLst>
                                          <p:attrName>style.visibility</p:attrName>
                                        </p:attrNameLst>
                                      </p:cBhvr>
                                      <p:to>
                                        <p:strVal val="visible"/>
                                      </p:to>
                                    </p:set>
                                    <p:anim calcmode="lin" valueType="num">
                                      <p:cBhvr additive="base">
                                        <p:cTn id="56" dur="500" fill="hold"/>
                                        <p:tgtEl>
                                          <p:spTgt spid="163"/>
                                        </p:tgtEl>
                                        <p:attrNameLst>
                                          <p:attrName>ppt_x</p:attrName>
                                        </p:attrNameLst>
                                      </p:cBhvr>
                                      <p:tavLst>
                                        <p:tav tm="0">
                                          <p:val>
                                            <p:strVal val="1+#ppt_w/2"/>
                                          </p:val>
                                        </p:tav>
                                        <p:tav tm="100000">
                                          <p:val>
                                            <p:strVal val="#ppt_x"/>
                                          </p:val>
                                        </p:tav>
                                      </p:tavLst>
                                    </p:anim>
                                    <p:anim calcmode="lin" valueType="num">
                                      <p:cBhvr additive="base">
                                        <p:cTn id="57" dur="500" fill="hold"/>
                                        <p:tgtEl>
                                          <p:spTgt spid="163"/>
                                        </p:tgtEl>
                                        <p:attrNameLst>
                                          <p:attrName>ppt_y</p:attrName>
                                        </p:attrNameLst>
                                      </p:cBhvr>
                                      <p:tavLst>
                                        <p:tav tm="0">
                                          <p:val>
                                            <p:strVal val="#ppt_y"/>
                                          </p:val>
                                        </p:tav>
                                        <p:tav tm="100000">
                                          <p:val>
                                            <p:strVal val="#ppt_y"/>
                                          </p:val>
                                        </p:tav>
                                      </p:tavLst>
                                    </p:anim>
                                  </p:childTnLst>
                                </p:cTn>
                              </p:par>
                            </p:childTnLst>
                          </p:cTn>
                        </p:par>
                        <p:par>
                          <p:cTn id="58" fill="hold">
                            <p:stCondLst>
                              <p:cond delay="2500"/>
                            </p:stCondLst>
                            <p:childTnLst>
                              <p:par>
                                <p:cTn id="59" presetID="42" presetClass="entr" presetSubtype="0" fill="hold"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anim calcmode="lin" valueType="num">
                                      <p:cBhvr>
                                        <p:cTn id="62" dur="500" fill="hold"/>
                                        <p:tgtEl>
                                          <p:spTgt spid="60"/>
                                        </p:tgtEl>
                                        <p:attrNameLst>
                                          <p:attrName>ppt_x</p:attrName>
                                        </p:attrNameLst>
                                      </p:cBhvr>
                                      <p:tavLst>
                                        <p:tav tm="0">
                                          <p:val>
                                            <p:strVal val="#ppt_x"/>
                                          </p:val>
                                        </p:tav>
                                        <p:tav tm="100000">
                                          <p:val>
                                            <p:strVal val="#ppt_x"/>
                                          </p:val>
                                        </p:tav>
                                      </p:tavLst>
                                    </p:anim>
                                    <p:anim calcmode="lin" valueType="num">
                                      <p:cBhvr>
                                        <p:cTn id="63" dur="500" fill="hold"/>
                                        <p:tgtEl>
                                          <p:spTgt spid="60"/>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1" presetClass="entr" presetSubtype="0" fill="hold" nodeType="afterEffect">
                                  <p:stCondLst>
                                    <p:cond delay="0"/>
                                  </p:stCondLst>
                                  <p:childTnLst>
                                    <p:set>
                                      <p:cBhvr>
                                        <p:cTn id="66" dur="1" fill="hold">
                                          <p:stCondLst>
                                            <p:cond delay="0"/>
                                          </p:stCondLst>
                                        </p:cTn>
                                        <p:tgtEl>
                                          <p:spTgt spid="42"/>
                                        </p:tgtEl>
                                        <p:attrNameLst>
                                          <p:attrName>style.visibility</p:attrName>
                                        </p:attrNameLst>
                                      </p:cBhvr>
                                      <p:to>
                                        <p:strVal val="visible"/>
                                      </p:to>
                                    </p:set>
                                  </p:childTnLst>
                                </p:cTn>
                              </p:par>
                              <p:par>
                                <p:cTn id="67" presetID="42" presetClass="path" presetSubtype="0" accel="50000" decel="50000" fill="hold" nodeType="withEffect">
                                  <p:stCondLst>
                                    <p:cond delay="0"/>
                                  </p:stCondLst>
                                  <p:childTnLst>
                                    <p:animMotion origin="layout" path="M 2.70988E-6 1.11111E-6 L 0.14864 0.24074 " pathEditMode="relative" rAng="0" ptsTypes="AA">
                                      <p:cBhvr>
                                        <p:cTn id="68" dur="500" spd="-100000" fill="hold"/>
                                        <p:tgtEl>
                                          <p:spTgt spid="42"/>
                                        </p:tgtEl>
                                        <p:attrNameLst>
                                          <p:attrName>ppt_x</p:attrName>
                                          <p:attrName>ppt_y</p:attrName>
                                        </p:attrNameLst>
                                      </p:cBhvr>
                                      <p:rCtr x="7432" y="12037"/>
                                    </p:animMotion>
                                  </p:childTnLst>
                                </p:cTn>
                              </p:par>
                              <p:par>
                                <p:cTn id="69" presetID="1" presetClass="entr" presetSubtype="0" fill="hold" nodeType="withEffect">
                                  <p:stCondLst>
                                    <p:cond delay="100"/>
                                  </p:stCondLst>
                                  <p:childTnLst>
                                    <p:set>
                                      <p:cBhvr>
                                        <p:cTn id="70" dur="1" fill="hold">
                                          <p:stCondLst>
                                            <p:cond delay="0"/>
                                          </p:stCondLst>
                                        </p:cTn>
                                        <p:tgtEl>
                                          <p:spTgt spid="45"/>
                                        </p:tgtEl>
                                        <p:attrNameLst>
                                          <p:attrName>style.visibility</p:attrName>
                                        </p:attrNameLst>
                                      </p:cBhvr>
                                      <p:to>
                                        <p:strVal val="visible"/>
                                      </p:to>
                                    </p:set>
                                  </p:childTnLst>
                                </p:cTn>
                              </p:par>
                              <p:par>
                                <p:cTn id="71" presetID="42" presetClass="path" presetSubtype="0" accel="50000" decel="50000" fill="hold" nodeType="withEffect">
                                  <p:stCondLst>
                                    <p:cond delay="100"/>
                                  </p:stCondLst>
                                  <p:childTnLst>
                                    <p:animMotion origin="layout" path="M 4.35767E-6 -2.22222E-6 L 0.08434 0.30533 " pathEditMode="relative" rAng="0" ptsTypes="AA">
                                      <p:cBhvr>
                                        <p:cTn id="72" dur="500" spd="-100000" fill="hold"/>
                                        <p:tgtEl>
                                          <p:spTgt spid="45"/>
                                        </p:tgtEl>
                                        <p:attrNameLst>
                                          <p:attrName>ppt_x</p:attrName>
                                          <p:attrName>ppt_y</p:attrName>
                                        </p:attrNameLst>
                                      </p:cBhvr>
                                      <p:rCtr x="4217" y="15255"/>
                                    </p:animMotion>
                                  </p:childTnLst>
                                </p:cTn>
                              </p:par>
                              <p:par>
                                <p:cTn id="73" presetID="1" presetClass="entr" presetSubtype="0" fill="hold" nodeType="withEffect">
                                  <p:stCondLst>
                                    <p:cond delay="200"/>
                                  </p:stCondLst>
                                  <p:childTnLst>
                                    <p:set>
                                      <p:cBhvr>
                                        <p:cTn id="74" dur="1" fill="hold">
                                          <p:stCondLst>
                                            <p:cond delay="0"/>
                                          </p:stCondLst>
                                        </p:cTn>
                                        <p:tgtEl>
                                          <p:spTgt spid="48"/>
                                        </p:tgtEl>
                                        <p:attrNameLst>
                                          <p:attrName>style.visibility</p:attrName>
                                        </p:attrNameLst>
                                      </p:cBhvr>
                                      <p:to>
                                        <p:strVal val="visible"/>
                                      </p:to>
                                    </p:set>
                                  </p:childTnLst>
                                </p:cTn>
                              </p:par>
                              <p:par>
                                <p:cTn id="75" presetID="42" presetClass="path" presetSubtype="0" accel="50000" decel="50000" fill="hold" nodeType="withEffect">
                                  <p:stCondLst>
                                    <p:cond delay="200"/>
                                  </p:stCondLst>
                                  <p:childTnLst>
                                    <p:animMotion origin="layout" path="M -2.49902E-6 3.7037E-6 L 0.01211 0.33171 " pathEditMode="relative" rAng="0" ptsTypes="AA">
                                      <p:cBhvr>
                                        <p:cTn id="76" dur="500" spd="-100000" fill="hold"/>
                                        <p:tgtEl>
                                          <p:spTgt spid="48"/>
                                        </p:tgtEl>
                                        <p:attrNameLst>
                                          <p:attrName>ppt_x</p:attrName>
                                          <p:attrName>ppt_y</p:attrName>
                                        </p:attrNameLst>
                                      </p:cBhvr>
                                      <p:rCtr x="599" y="16574"/>
                                    </p:animMotion>
                                  </p:childTnLst>
                                </p:cTn>
                              </p:par>
                              <p:par>
                                <p:cTn id="77" presetID="1" presetClass="entr" presetSubtype="0" fill="hold" nodeType="withEffect">
                                  <p:stCondLst>
                                    <p:cond delay="300"/>
                                  </p:stCondLst>
                                  <p:childTnLst>
                                    <p:set>
                                      <p:cBhvr>
                                        <p:cTn id="78" dur="1" fill="hold">
                                          <p:stCondLst>
                                            <p:cond delay="0"/>
                                          </p:stCondLst>
                                        </p:cTn>
                                        <p:tgtEl>
                                          <p:spTgt spid="51"/>
                                        </p:tgtEl>
                                        <p:attrNameLst>
                                          <p:attrName>style.visibility</p:attrName>
                                        </p:attrNameLst>
                                      </p:cBhvr>
                                      <p:to>
                                        <p:strVal val="visible"/>
                                      </p:to>
                                    </p:set>
                                  </p:childTnLst>
                                </p:cTn>
                              </p:par>
                              <p:par>
                                <p:cTn id="79" presetID="42" presetClass="path" presetSubtype="0" accel="50000" decel="50000" fill="hold" nodeType="withEffect">
                                  <p:stCondLst>
                                    <p:cond delay="300"/>
                                  </p:stCondLst>
                                  <p:childTnLst>
                                    <p:animMotion origin="layout" path="M 4.02968E-6 -2.22222E-6 L -0.07237 0.29954 " pathEditMode="relative" rAng="0" ptsTypes="AA">
                                      <p:cBhvr>
                                        <p:cTn id="80" dur="500" spd="-100000" fill="hold"/>
                                        <p:tgtEl>
                                          <p:spTgt spid="51"/>
                                        </p:tgtEl>
                                        <p:attrNameLst>
                                          <p:attrName>ppt_x</p:attrName>
                                          <p:attrName>ppt_y</p:attrName>
                                        </p:attrNameLst>
                                      </p:cBhvr>
                                      <p:rCtr x="-3618" y="14977"/>
                                    </p:animMotion>
                                  </p:childTnLst>
                                </p:cTn>
                              </p:par>
                              <p:par>
                                <p:cTn id="81" presetID="1" presetClass="entr" presetSubtype="0" fill="hold" nodeType="withEffect">
                                  <p:stCondLst>
                                    <p:cond delay="400"/>
                                  </p:stCondLst>
                                  <p:childTnLst>
                                    <p:set>
                                      <p:cBhvr>
                                        <p:cTn id="82" dur="1" fill="hold">
                                          <p:stCondLst>
                                            <p:cond delay="0"/>
                                          </p:stCondLst>
                                        </p:cTn>
                                        <p:tgtEl>
                                          <p:spTgt spid="54"/>
                                        </p:tgtEl>
                                        <p:attrNameLst>
                                          <p:attrName>style.visibility</p:attrName>
                                        </p:attrNameLst>
                                      </p:cBhvr>
                                      <p:to>
                                        <p:strVal val="visible"/>
                                      </p:to>
                                    </p:set>
                                  </p:childTnLst>
                                </p:cTn>
                              </p:par>
                              <p:par>
                                <p:cTn id="83" presetID="42" presetClass="path" presetSubtype="0" accel="50000" decel="50000" fill="hold" nodeType="withEffect">
                                  <p:stCondLst>
                                    <p:cond delay="400"/>
                                  </p:stCondLst>
                                  <p:childTnLst>
                                    <p:animMotion origin="layout" path="M 2.44826E-6 1.11111E-6 L -0.15632 0.24467 " pathEditMode="relative" rAng="0" ptsTypes="AA">
                                      <p:cBhvr>
                                        <p:cTn id="84" dur="500" spd="-100000" fill="hold"/>
                                        <p:tgtEl>
                                          <p:spTgt spid="54"/>
                                        </p:tgtEl>
                                        <p:attrNameLst>
                                          <p:attrName>ppt_x</p:attrName>
                                          <p:attrName>ppt_y</p:attrName>
                                        </p:attrNameLst>
                                      </p:cBhvr>
                                      <p:rCtr x="-7822" y="12222"/>
                                    </p:animMotion>
                                  </p:childTnLst>
                                </p:cTn>
                              </p:par>
                            </p:childTnLst>
                          </p:cTn>
                        </p:par>
                        <p:par>
                          <p:cTn id="85" fill="hold">
                            <p:stCondLst>
                              <p:cond delay="3000"/>
                            </p:stCondLst>
                            <p:childTnLst>
                              <p:par>
                                <p:cTn id="86" presetID="42" presetClass="entr" presetSubtype="0" fill="hold" grpId="0" nodeType="afterEffect">
                                  <p:stCondLst>
                                    <p:cond delay="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400"/>
                                        <p:tgtEl>
                                          <p:spTgt spid="59"/>
                                        </p:tgtEl>
                                      </p:cBhvr>
                                    </p:animEffect>
                                    <p:anim calcmode="lin" valueType="num">
                                      <p:cBhvr>
                                        <p:cTn id="89" dur="400" fill="hold"/>
                                        <p:tgtEl>
                                          <p:spTgt spid="59"/>
                                        </p:tgtEl>
                                        <p:attrNameLst>
                                          <p:attrName>ppt_x</p:attrName>
                                        </p:attrNameLst>
                                      </p:cBhvr>
                                      <p:tavLst>
                                        <p:tav tm="0">
                                          <p:val>
                                            <p:strVal val="#ppt_x"/>
                                          </p:val>
                                        </p:tav>
                                        <p:tav tm="100000">
                                          <p:val>
                                            <p:strVal val="#ppt_x"/>
                                          </p:val>
                                        </p:tav>
                                      </p:tavLst>
                                    </p:anim>
                                    <p:anim calcmode="lin" valueType="num">
                                      <p:cBhvr>
                                        <p:cTn id="90" dur="400" fill="hold"/>
                                        <p:tgtEl>
                                          <p:spTgt spid="5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57"/>
                                        </p:tgtEl>
                                        <p:attrNameLst>
                                          <p:attrName>style.visibility</p:attrName>
                                        </p:attrNameLst>
                                      </p:cBhvr>
                                      <p:to>
                                        <p:strVal val="visible"/>
                                      </p:to>
                                    </p:set>
                                    <p:animEffect transition="in" filter="fade">
                                      <p:cBhvr>
                                        <p:cTn id="93" dur="400"/>
                                        <p:tgtEl>
                                          <p:spTgt spid="57"/>
                                        </p:tgtEl>
                                      </p:cBhvr>
                                    </p:animEffect>
                                    <p:anim calcmode="lin" valueType="num">
                                      <p:cBhvr>
                                        <p:cTn id="94" dur="400" fill="hold"/>
                                        <p:tgtEl>
                                          <p:spTgt spid="57"/>
                                        </p:tgtEl>
                                        <p:attrNameLst>
                                          <p:attrName>ppt_x</p:attrName>
                                        </p:attrNameLst>
                                      </p:cBhvr>
                                      <p:tavLst>
                                        <p:tav tm="0">
                                          <p:val>
                                            <p:strVal val="#ppt_x"/>
                                          </p:val>
                                        </p:tav>
                                        <p:tav tm="100000">
                                          <p:val>
                                            <p:strVal val="#ppt_x"/>
                                          </p:val>
                                        </p:tav>
                                      </p:tavLst>
                                    </p:anim>
                                    <p:anim calcmode="lin" valueType="num">
                                      <p:cBhvr>
                                        <p:cTn id="95" dur="400" fill="hold"/>
                                        <p:tgtEl>
                                          <p:spTgt spid="57"/>
                                        </p:tgtEl>
                                        <p:attrNameLst>
                                          <p:attrName>ppt_y</p:attrName>
                                        </p:attrNameLst>
                                      </p:cBhvr>
                                      <p:tavLst>
                                        <p:tav tm="0">
                                          <p:val>
                                            <p:strVal val="#ppt_y+.1"/>
                                          </p:val>
                                        </p:tav>
                                        <p:tav tm="100000">
                                          <p:val>
                                            <p:strVal val="#ppt_y"/>
                                          </p:val>
                                        </p:tav>
                                      </p:tavLst>
                                    </p:anim>
                                  </p:childTnLst>
                                </p:cTn>
                              </p:par>
                            </p:childTnLst>
                          </p:cTn>
                        </p:par>
                        <p:par>
                          <p:cTn id="96" fill="hold">
                            <p:stCondLst>
                              <p:cond delay="3500"/>
                            </p:stCondLst>
                            <p:childTnLst>
                              <p:par>
                                <p:cTn id="97" presetID="12" presetClass="entr" presetSubtype="4" fill="hold" grpId="0" nodeType="afterEffect">
                                  <p:stCondLst>
                                    <p:cond delay="0"/>
                                  </p:stCondLst>
                                  <p:childTnLst>
                                    <p:set>
                                      <p:cBhvr>
                                        <p:cTn id="98" dur="1" fill="hold">
                                          <p:stCondLst>
                                            <p:cond delay="0"/>
                                          </p:stCondLst>
                                        </p:cTn>
                                        <p:tgtEl>
                                          <p:spTgt spid="58"/>
                                        </p:tgtEl>
                                        <p:attrNameLst>
                                          <p:attrName>style.visibility</p:attrName>
                                        </p:attrNameLst>
                                      </p:cBhvr>
                                      <p:to>
                                        <p:strVal val="visible"/>
                                      </p:to>
                                    </p:set>
                                    <p:anim calcmode="lin" valueType="num">
                                      <p:cBhvr additive="base">
                                        <p:cTn id="99" dur="300"/>
                                        <p:tgtEl>
                                          <p:spTgt spid="58"/>
                                        </p:tgtEl>
                                        <p:attrNameLst>
                                          <p:attrName>ppt_y</p:attrName>
                                        </p:attrNameLst>
                                      </p:cBhvr>
                                      <p:tavLst>
                                        <p:tav tm="0">
                                          <p:val>
                                            <p:strVal val="#ppt_y+#ppt_h*1.125000"/>
                                          </p:val>
                                        </p:tav>
                                        <p:tav tm="100000">
                                          <p:val>
                                            <p:strVal val="#ppt_y"/>
                                          </p:val>
                                        </p:tav>
                                      </p:tavLst>
                                    </p:anim>
                                    <p:animEffect transition="in" filter="wipe(up)">
                                      <p:cBhvr>
                                        <p:cTn id="100" dur="3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7" grpId="0"/>
      <p:bldP spid="39" grpId="0" animBg="1"/>
      <p:bldP spid="57" grpId="0" animBg="1"/>
      <p:bldP spid="58" grpId="0" animBg="1"/>
      <p:bldP spid="59" grpId="0"/>
      <p:bldP spid="4" grpId="0"/>
      <p:bldP spid="160" grpId="0"/>
      <p:bldP spid="5" grpId="0"/>
      <p:bldP spid="161" grpId="0"/>
      <p:bldP spid="6" grpId="0"/>
      <p:bldP spid="162" grpId="0"/>
      <p:bldP spid="163" grpId="0"/>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10"/>
          <p:cNvSpPr/>
          <p:nvPr/>
        </p:nvSpPr>
        <p:spPr bwMode="auto">
          <a:xfrm>
            <a:off x="1365251" y="1171575"/>
            <a:ext cx="4998765" cy="476250"/>
          </a:xfrm>
          <a:custGeom>
            <a:avLst/>
            <a:gdLst>
              <a:gd name="T0" fmla="*/ 0 w 5900"/>
              <a:gd name="T1" fmla="*/ 0 h 538"/>
              <a:gd name="T2" fmla="*/ 5900 w 5900"/>
              <a:gd name="T3" fmla="*/ 0 h 538"/>
              <a:gd name="T4" fmla="*/ 5706 w 5900"/>
              <a:gd name="T5" fmla="*/ 265 h 538"/>
              <a:gd name="T6" fmla="*/ 5900 w 5900"/>
              <a:gd name="T7" fmla="*/ 538 h 538"/>
              <a:gd name="T8" fmla="*/ 0 w 5900"/>
              <a:gd name="T9" fmla="*/ 538 h 538"/>
              <a:gd name="T10" fmla="*/ 0 w 5900"/>
              <a:gd name="T11" fmla="*/ 0 h 538"/>
            </a:gdLst>
            <a:ahLst/>
            <a:cxnLst>
              <a:cxn ang="0">
                <a:pos x="T0" y="T1"/>
              </a:cxn>
              <a:cxn ang="0">
                <a:pos x="T2" y="T3"/>
              </a:cxn>
              <a:cxn ang="0">
                <a:pos x="T4" y="T5"/>
              </a:cxn>
              <a:cxn ang="0">
                <a:pos x="T6" y="T7"/>
              </a:cxn>
              <a:cxn ang="0">
                <a:pos x="T8" y="T9"/>
              </a:cxn>
              <a:cxn ang="0">
                <a:pos x="T10" y="T11"/>
              </a:cxn>
            </a:cxnLst>
            <a:rect l="0" t="0" r="r" b="b"/>
            <a:pathLst>
              <a:path w="5900" h="538">
                <a:moveTo>
                  <a:pt x="0" y="0"/>
                </a:moveTo>
                <a:lnTo>
                  <a:pt x="5900" y="0"/>
                </a:lnTo>
                <a:lnTo>
                  <a:pt x="5706" y="265"/>
                </a:lnTo>
                <a:lnTo>
                  <a:pt x="5900" y="538"/>
                </a:lnTo>
                <a:lnTo>
                  <a:pt x="0" y="538"/>
                </a:lnTo>
                <a:lnTo>
                  <a:pt x="0" y="0"/>
                </a:lnTo>
                <a:close/>
              </a:path>
            </a:pathLst>
          </a:cu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540000" tIns="0" rIns="0" bIns="0" numCol="1" anchor="ctr" anchorCtr="0" compatLnSpc="1"/>
          <a:lstStyle/>
          <a:p>
            <a:r>
              <a:rPr lang="zh-CN" altLang="en-US" sz="2400">
                <a:solidFill>
                  <a:schemeClr val="accent3"/>
                </a:solidFill>
                <a:latin typeface="+mj-ea"/>
                <a:ea typeface="+mj-ea"/>
                <a:cs typeface="+mn-ea"/>
              </a:rPr>
              <a:t>党支部委员会任期和产生</a:t>
            </a:r>
          </a:p>
        </p:txBody>
      </p:sp>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621" y="952500"/>
            <a:ext cx="1086941" cy="905784"/>
          </a:xfrm>
          <a:prstGeom prst="rect">
            <a:avLst/>
          </a:prstGeom>
        </p:spPr>
      </p:pic>
      <p:grpSp>
        <p:nvGrpSpPr>
          <p:cNvPr id="6" name="组合 5"/>
          <p:cNvGrpSpPr/>
          <p:nvPr/>
        </p:nvGrpSpPr>
        <p:grpSpPr>
          <a:xfrm>
            <a:off x="1133382" y="2039127"/>
            <a:ext cx="1943610" cy="1943610"/>
            <a:chOff x="1656341" y="2039127"/>
            <a:chExt cx="1943610" cy="1943610"/>
          </a:xfrm>
        </p:grpSpPr>
        <p:sp>
          <p:nvSpPr>
            <p:cNvPr id="41" name="空心弧 40"/>
            <p:cNvSpPr/>
            <p:nvPr/>
          </p:nvSpPr>
          <p:spPr bwMode="auto">
            <a:xfrm>
              <a:off x="1656341" y="2039127"/>
              <a:ext cx="1943610" cy="1943610"/>
            </a:xfrm>
            <a:prstGeom prst="blockArc">
              <a:avLst>
                <a:gd name="adj1" fmla="val 7814590"/>
                <a:gd name="adj2" fmla="val 3279098"/>
                <a:gd name="adj3" fmla="val 7457"/>
              </a:avLst>
            </a:prstGeom>
            <a:gradFill>
              <a:gsLst>
                <a:gs pos="58000">
                  <a:schemeClr val="accent2"/>
                </a:gs>
                <a:gs pos="100000">
                  <a:srgbClr val="C80000"/>
                </a:gs>
                <a:gs pos="0">
                  <a:srgbClr val="F20000"/>
                </a:gs>
              </a:gsLst>
              <a:lin ang="5400000" scaled="0"/>
            </a:gradFill>
            <a:ln w="12700" cap="flat">
              <a:noFill/>
              <a:prstDash val="solid"/>
              <a:miter lim="800000"/>
            </a:ln>
            <a:effectLst/>
          </p:spPr>
          <p:txBody>
            <a:bodyPr vert="horz" wrap="square" lIns="0" tIns="0" rIns="0" bIns="0" numCol="1" anchor="ctr" anchorCtr="0" compatLnSpc="1"/>
            <a:lstStyle/>
            <a:p>
              <a:pPr algn="ctr"/>
              <a:endParaRPr lang="zh-CN" altLang="en-US" sz="1400">
                <a:solidFill>
                  <a:schemeClr val="bg1"/>
                </a:solidFill>
                <a:latin typeface="+mj-ea"/>
                <a:ea typeface="+mj-ea"/>
                <a:cs typeface="+mn-ea"/>
              </a:endParaRPr>
            </a:p>
          </p:txBody>
        </p:sp>
        <p:sp>
          <p:nvSpPr>
            <p:cNvPr id="42" name="矩形 41"/>
            <p:cNvSpPr/>
            <p:nvPr/>
          </p:nvSpPr>
          <p:spPr>
            <a:xfrm>
              <a:off x="2264104" y="2393512"/>
              <a:ext cx="728083" cy="1323439"/>
            </a:xfrm>
            <a:prstGeom prst="rect">
              <a:avLst/>
            </a:prstGeom>
          </p:spPr>
          <p:txBody>
            <a:bodyPr wrap="none">
              <a:spAutoFit/>
            </a:bodyPr>
            <a:lstStyle/>
            <a:p>
              <a:pPr algn="ctr"/>
              <a:r>
                <a:rPr lang="en-US" altLang="zh-CN" sz="8000">
                  <a:solidFill>
                    <a:schemeClr val="accent1"/>
                  </a:solidFill>
                  <a:latin typeface="Impact" panose="020B0806030902050204" pitchFamily="34" charset="0"/>
                  <a:ea typeface="+mj-ea"/>
                </a:rPr>
                <a:t>5</a:t>
              </a:r>
              <a:endParaRPr lang="zh-CN" altLang="en-US" sz="8000" dirty="0">
                <a:solidFill>
                  <a:schemeClr val="accent1"/>
                </a:solidFill>
                <a:latin typeface="Impact" panose="020B0806030902050204" pitchFamily="34" charset="0"/>
                <a:ea typeface="+mj-ea"/>
              </a:endParaRPr>
            </a:p>
          </p:txBody>
        </p:sp>
        <p:sp>
          <p:nvSpPr>
            <p:cNvPr id="43" name="矩形 42"/>
            <p:cNvSpPr/>
            <p:nvPr/>
          </p:nvSpPr>
          <p:spPr>
            <a:xfrm>
              <a:off x="2376213" y="2307819"/>
              <a:ext cx="543739" cy="307777"/>
            </a:xfrm>
            <a:prstGeom prst="rect">
              <a:avLst/>
            </a:prstGeom>
          </p:spPr>
          <p:txBody>
            <a:bodyPr wrap="none">
              <a:spAutoFit/>
            </a:bodyPr>
            <a:lstStyle/>
            <a:p>
              <a:pPr algn="ctr"/>
              <a:r>
                <a:rPr lang="zh-CN" altLang="en-US" sz="1400">
                  <a:latin typeface="+mj-ea"/>
                  <a:ea typeface="+mj-ea"/>
                </a:rPr>
                <a:t>任期</a:t>
              </a:r>
              <a:endParaRPr lang="zh-CN" altLang="en-US" sz="1400" dirty="0">
                <a:latin typeface="+mj-ea"/>
                <a:ea typeface="+mj-ea"/>
              </a:endParaRPr>
            </a:p>
          </p:txBody>
        </p:sp>
        <p:sp>
          <p:nvSpPr>
            <p:cNvPr id="44" name="矩形 43"/>
            <p:cNvSpPr/>
            <p:nvPr/>
          </p:nvSpPr>
          <p:spPr>
            <a:xfrm>
              <a:off x="2965321" y="3140164"/>
              <a:ext cx="389851" cy="338554"/>
            </a:xfrm>
            <a:prstGeom prst="rect">
              <a:avLst/>
            </a:prstGeom>
          </p:spPr>
          <p:txBody>
            <a:bodyPr wrap="none">
              <a:spAutoFit/>
            </a:bodyPr>
            <a:lstStyle/>
            <a:p>
              <a:pPr algn="ctr"/>
              <a:r>
                <a:rPr lang="zh-CN" altLang="en-US" sz="1600">
                  <a:latin typeface="+mj-ea"/>
                  <a:ea typeface="+mj-ea"/>
                </a:rPr>
                <a:t>年</a:t>
              </a:r>
            </a:p>
          </p:txBody>
        </p:sp>
        <p:sp>
          <p:nvSpPr>
            <p:cNvPr id="49" name="february-12-calendar-page_42240"/>
            <p:cNvSpPr>
              <a:spLocks noChangeAspect="1"/>
            </p:cNvSpPr>
            <p:nvPr/>
          </p:nvSpPr>
          <p:spPr bwMode="auto">
            <a:xfrm>
              <a:off x="2501373" y="3636870"/>
              <a:ext cx="293420" cy="304843"/>
            </a:xfrm>
            <a:custGeom>
              <a:avLst/>
              <a:gdLst>
                <a:gd name="connsiteX0" fmla="*/ 363007 w 542587"/>
                <a:gd name="connsiteY0" fmla="*/ 197361 h 563710"/>
                <a:gd name="connsiteX1" fmla="*/ 400481 w 542587"/>
                <a:gd name="connsiteY1" fmla="*/ 203809 h 563710"/>
                <a:gd name="connsiteX2" fmla="*/ 423741 w 542587"/>
                <a:gd name="connsiteY2" fmla="*/ 217996 h 563710"/>
                <a:gd name="connsiteX3" fmla="*/ 435370 w 542587"/>
                <a:gd name="connsiteY3" fmla="*/ 238631 h 563710"/>
                <a:gd name="connsiteX4" fmla="*/ 439247 w 542587"/>
                <a:gd name="connsiteY4" fmla="*/ 265714 h 563710"/>
                <a:gd name="connsiteX5" fmla="*/ 436663 w 542587"/>
                <a:gd name="connsiteY5" fmla="*/ 290218 h 563710"/>
                <a:gd name="connsiteX6" fmla="*/ 431494 w 542587"/>
                <a:gd name="connsiteY6" fmla="*/ 308274 h 563710"/>
                <a:gd name="connsiteX7" fmla="*/ 418572 w 542587"/>
                <a:gd name="connsiteY7" fmla="*/ 326329 h 563710"/>
                <a:gd name="connsiteX8" fmla="*/ 400481 w 542587"/>
                <a:gd name="connsiteY8" fmla="*/ 345674 h 563710"/>
                <a:gd name="connsiteX9" fmla="*/ 369468 w 542587"/>
                <a:gd name="connsiteY9" fmla="*/ 374048 h 563710"/>
                <a:gd name="connsiteX10" fmla="*/ 352670 w 542587"/>
                <a:gd name="connsiteY10" fmla="*/ 397262 h 563710"/>
                <a:gd name="connsiteX11" fmla="*/ 439247 w 542587"/>
                <a:gd name="connsiteY11" fmla="*/ 397262 h 563710"/>
                <a:gd name="connsiteX12" fmla="*/ 439247 w 542587"/>
                <a:gd name="connsiteY12" fmla="*/ 441111 h 563710"/>
                <a:gd name="connsiteX13" fmla="*/ 282891 w 542587"/>
                <a:gd name="connsiteY13" fmla="*/ 441111 h 563710"/>
                <a:gd name="connsiteX14" fmla="*/ 289352 w 542587"/>
                <a:gd name="connsiteY14" fmla="*/ 402421 h 563710"/>
                <a:gd name="connsiteX15" fmla="*/ 303566 w 542587"/>
                <a:gd name="connsiteY15" fmla="*/ 371468 h 563710"/>
                <a:gd name="connsiteX16" fmla="*/ 321657 w 542587"/>
                <a:gd name="connsiteY16" fmla="*/ 348254 h 563710"/>
                <a:gd name="connsiteX17" fmla="*/ 338456 w 542587"/>
                <a:gd name="connsiteY17" fmla="*/ 331488 h 563710"/>
                <a:gd name="connsiteX18" fmla="*/ 363007 w 542587"/>
                <a:gd name="connsiteY18" fmla="*/ 308274 h 563710"/>
                <a:gd name="connsiteX19" fmla="*/ 375929 w 542587"/>
                <a:gd name="connsiteY19" fmla="*/ 291508 h 563710"/>
                <a:gd name="connsiteX20" fmla="*/ 379806 w 542587"/>
                <a:gd name="connsiteY20" fmla="*/ 278611 h 563710"/>
                <a:gd name="connsiteX21" fmla="*/ 381098 w 542587"/>
                <a:gd name="connsiteY21" fmla="*/ 265714 h 563710"/>
                <a:gd name="connsiteX22" fmla="*/ 377221 w 542587"/>
                <a:gd name="connsiteY22" fmla="*/ 242500 h 563710"/>
                <a:gd name="connsiteX23" fmla="*/ 360423 w 542587"/>
                <a:gd name="connsiteY23" fmla="*/ 234762 h 563710"/>
                <a:gd name="connsiteX24" fmla="*/ 347501 w 542587"/>
                <a:gd name="connsiteY24" fmla="*/ 238631 h 563710"/>
                <a:gd name="connsiteX25" fmla="*/ 341040 w 542587"/>
                <a:gd name="connsiteY25" fmla="*/ 250238 h 563710"/>
                <a:gd name="connsiteX26" fmla="*/ 338456 w 542587"/>
                <a:gd name="connsiteY26" fmla="*/ 264424 h 563710"/>
                <a:gd name="connsiteX27" fmla="*/ 338456 w 542587"/>
                <a:gd name="connsiteY27" fmla="*/ 278611 h 563710"/>
                <a:gd name="connsiteX28" fmla="*/ 284183 w 542587"/>
                <a:gd name="connsiteY28" fmla="*/ 278611 h 563710"/>
                <a:gd name="connsiteX29" fmla="*/ 284183 w 542587"/>
                <a:gd name="connsiteY29" fmla="*/ 270873 h 563710"/>
                <a:gd name="connsiteX30" fmla="*/ 363007 w 542587"/>
                <a:gd name="connsiteY30" fmla="*/ 197361 h 563710"/>
                <a:gd name="connsiteX31" fmla="*/ 178252 w 542587"/>
                <a:gd name="connsiteY31" fmla="*/ 197361 h 563710"/>
                <a:gd name="connsiteX32" fmla="*/ 218278 w 542587"/>
                <a:gd name="connsiteY32" fmla="*/ 197361 h 563710"/>
                <a:gd name="connsiteX33" fmla="*/ 218278 w 542587"/>
                <a:gd name="connsiteY33" fmla="*/ 441111 h 563710"/>
                <a:gd name="connsiteX34" fmla="*/ 160176 w 542587"/>
                <a:gd name="connsiteY34" fmla="*/ 441111 h 563710"/>
                <a:gd name="connsiteX35" fmla="*/ 160176 w 542587"/>
                <a:gd name="connsiteY35" fmla="*/ 272163 h 563710"/>
                <a:gd name="connsiteX36" fmla="*/ 113695 w 542587"/>
                <a:gd name="connsiteY36" fmla="*/ 272163 h 563710"/>
                <a:gd name="connsiteX37" fmla="*/ 113695 w 542587"/>
                <a:gd name="connsiteY37" fmla="*/ 236051 h 563710"/>
                <a:gd name="connsiteX38" fmla="*/ 121442 w 542587"/>
                <a:gd name="connsiteY38" fmla="*/ 236051 h 563710"/>
                <a:gd name="connsiteX39" fmla="*/ 147265 w 542587"/>
                <a:gd name="connsiteY39" fmla="*/ 232182 h 563710"/>
                <a:gd name="connsiteX40" fmla="*/ 164050 w 542587"/>
                <a:gd name="connsiteY40" fmla="*/ 223155 h 563710"/>
                <a:gd name="connsiteX41" fmla="*/ 173088 w 542587"/>
                <a:gd name="connsiteY41" fmla="*/ 210258 h 563710"/>
                <a:gd name="connsiteX42" fmla="*/ 178252 w 542587"/>
                <a:gd name="connsiteY42" fmla="*/ 197361 h 563710"/>
                <a:gd name="connsiteX43" fmla="*/ 25837 w 542587"/>
                <a:gd name="connsiteY43" fmla="*/ 154795 h 563710"/>
                <a:gd name="connsiteX44" fmla="*/ 25837 w 542587"/>
                <a:gd name="connsiteY44" fmla="*/ 515982 h 563710"/>
                <a:gd name="connsiteX45" fmla="*/ 47799 w 542587"/>
                <a:gd name="connsiteY45" fmla="*/ 537911 h 563710"/>
                <a:gd name="connsiteX46" fmla="*/ 431486 w 542587"/>
                <a:gd name="connsiteY46" fmla="*/ 537911 h 563710"/>
                <a:gd name="connsiteX47" fmla="*/ 436653 w 542587"/>
                <a:gd name="connsiteY47" fmla="*/ 532751 h 563710"/>
                <a:gd name="connsiteX48" fmla="*/ 436653 w 542587"/>
                <a:gd name="connsiteY48" fmla="*/ 491473 h 563710"/>
                <a:gd name="connsiteX49" fmla="*/ 471534 w 542587"/>
                <a:gd name="connsiteY49" fmla="*/ 456644 h 563710"/>
                <a:gd name="connsiteX50" fmla="*/ 511582 w 542587"/>
                <a:gd name="connsiteY50" fmla="*/ 456644 h 563710"/>
                <a:gd name="connsiteX51" fmla="*/ 516750 w 542587"/>
                <a:gd name="connsiteY51" fmla="*/ 451484 h 563710"/>
                <a:gd name="connsiteX52" fmla="*/ 516750 w 542587"/>
                <a:gd name="connsiteY52" fmla="*/ 154795 h 563710"/>
                <a:gd name="connsiteX53" fmla="*/ 347504 w 542587"/>
                <a:gd name="connsiteY53" fmla="*/ 90293 h 563710"/>
                <a:gd name="connsiteX54" fmla="*/ 347504 w 542587"/>
                <a:gd name="connsiteY54" fmla="*/ 94164 h 563710"/>
                <a:gd name="connsiteX55" fmla="*/ 347504 w 542587"/>
                <a:gd name="connsiteY55" fmla="*/ 99326 h 563710"/>
                <a:gd name="connsiteX56" fmla="*/ 346210 w 542587"/>
                <a:gd name="connsiteY56" fmla="*/ 105778 h 563710"/>
                <a:gd name="connsiteX57" fmla="*/ 342326 w 542587"/>
                <a:gd name="connsiteY57" fmla="*/ 107068 h 563710"/>
                <a:gd name="connsiteX58" fmla="*/ 338443 w 542587"/>
                <a:gd name="connsiteY58" fmla="*/ 104487 h 563710"/>
                <a:gd name="connsiteX59" fmla="*/ 337149 w 542587"/>
                <a:gd name="connsiteY59" fmla="*/ 100616 h 563710"/>
                <a:gd name="connsiteX60" fmla="*/ 338443 w 542587"/>
                <a:gd name="connsiteY60" fmla="*/ 96745 h 563710"/>
                <a:gd name="connsiteX61" fmla="*/ 339738 w 542587"/>
                <a:gd name="connsiteY61" fmla="*/ 94164 h 563710"/>
                <a:gd name="connsiteX62" fmla="*/ 342326 w 542587"/>
                <a:gd name="connsiteY62" fmla="*/ 92874 h 563710"/>
                <a:gd name="connsiteX63" fmla="*/ 347504 w 542587"/>
                <a:gd name="connsiteY63" fmla="*/ 90293 h 563710"/>
                <a:gd name="connsiteX64" fmla="*/ 211881 w 542587"/>
                <a:gd name="connsiteY64" fmla="*/ 74761 h 563710"/>
                <a:gd name="connsiteX65" fmla="*/ 214458 w 542587"/>
                <a:gd name="connsiteY65" fmla="*/ 76055 h 563710"/>
                <a:gd name="connsiteX66" fmla="*/ 217035 w 542587"/>
                <a:gd name="connsiteY66" fmla="*/ 78644 h 563710"/>
                <a:gd name="connsiteX67" fmla="*/ 217035 w 542587"/>
                <a:gd name="connsiteY67" fmla="*/ 83821 h 563710"/>
                <a:gd name="connsiteX68" fmla="*/ 217035 w 542587"/>
                <a:gd name="connsiteY68" fmla="*/ 90293 h 563710"/>
                <a:gd name="connsiteX69" fmla="*/ 217035 w 542587"/>
                <a:gd name="connsiteY69" fmla="*/ 96765 h 563710"/>
                <a:gd name="connsiteX70" fmla="*/ 217035 w 542587"/>
                <a:gd name="connsiteY70" fmla="*/ 101942 h 563710"/>
                <a:gd name="connsiteX71" fmla="*/ 214458 w 542587"/>
                <a:gd name="connsiteY71" fmla="*/ 104531 h 563710"/>
                <a:gd name="connsiteX72" fmla="*/ 211881 w 542587"/>
                <a:gd name="connsiteY72" fmla="*/ 105825 h 563710"/>
                <a:gd name="connsiteX73" fmla="*/ 206727 w 542587"/>
                <a:gd name="connsiteY73" fmla="*/ 101942 h 563710"/>
                <a:gd name="connsiteX74" fmla="*/ 205438 w 542587"/>
                <a:gd name="connsiteY74" fmla="*/ 90293 h 563710"/>
                <a:gd name="connsiteX75" fmla="*/ 206727 w 542587"/>
                <a:gd name="connsiteY75" fmla="*/ 85116 h 563710"/>
                <a:gd name="connsiteX76" fmla="*/ 206727 w 542587"/>
                <a:gd name="connsiteY76" fmla="*/ 79938 h 563710"/>
                <a:gd name="connsiteX77" fmla="*/ 208015 w 542587"/>
                <a:gd name="connsiteY77" fmla="*/ 76055 h 563710"/>
                <a:gd name="connsiteX78" fmla="*/ 211881 w 542587"/>
                <a:gd name="connsiteY78" fmla="*/ 74761 h 563710"/>
                <a:gd name="connsiteX79" fmla="*/ 165284 w 542587"/>
                <a:gd name="connsiteY79" fmla="*/ 73518 h 563710"/>
                <a:gd name="connsiteX80" fmla="*/ 169149 w 542587"/>
                <a:gd name="connsiteY80" fmla="*/ 76107 h 563710"/>
                <a:gd name="connsiteX81" fmla="*/ 170438 w 542587"/>
                <a:gd name="connsiteY81" fmla="*/ 83873 h 563710"/>
                <a:gd name="connsiteX82" fmla="*/ 158841 w 542587"/>
                <a:gd name="connsiteY82" fmla="*/ 83873 h 563710"/>
                <a:gd name="connsiteX83" fmla="*/ 160130 w 542587"/>
                <a:gd name="connsiteY83" fmla="*/ 76107 h 563710"/>
                <a:gd name="connsiteX84" fmla="*/ 165284 w 542587"/>
                <a:gd name="connsiteY84" fmla="*/ 73518 h 563710"/>
                <a:gd name="connsiteX85" fmla="*/ 403065 w 542587"/>
                <a:gd name="connsiteY85" fmla="*/ 64498 h 563710"/>
                <a:gd name="connsiteX86" fmla="*/ 417275 w 542587"/>
                <a:gd name="connsiteY86" fmla="*/ 116096 h 563710"/>
                <a:gd name="connsiteX87" fmla="*/ 415983 w 542587"/>
                <a:gd name="connsiteY87" fmla="*/ 121256 h 563710"/>
                <a:gd name="connsiteX88" fmla="*/ 410816 w 542587"/>
                <a:gd name="connsiteY88" fmla="*/ 122546 h 563710"/>
                <a:gd name="connsiteX89" fmla="*/ 409524 w 542587"/>
                <a:gd name="connsiteY89" fmla="*/ 122546 h 563710"/>
                <a:gd name="connsiteX90" fmla="*/ 408232 w 542587"/>
                <a:gd name="connsiteY90" fmla="*/ 121256 h 563710"/>
                <a:gd name="connsiteX91" fmla="*/ 408232 w 542587"/>
                <a:gd name="connsiteY91" fmla="*/ 132865 h 563710"/>
                <a:gd name="connsiteX92" fmla="*/ 409524 w 542587"/>
                <a:gd name="connsiteY92" fmla="*/ 132865 h 563710"/>
                <a:gd name="connsiteX93" fmla="*/ 410816 w 542587"/>
                <a:gd name="connsiteY93" fmla="*/ 132865 h 563710"/>
                <a:gd name="connsiteX94" fmla="*/ 414692 w 542587"/>
                <a:gd name="connsiteY94" fmla="*/ 132865 h 563710"/>
                <a:gd name="connsiteX95" fmla="*/ 421151 w 542587"/>
                <a:gd name="connsiteY95" fmla="*/ 131575 h 563710"/>
                <a:gd name="connsiteX96" fmla="*/ 426318 w 542587"/>
                <a:gd name="connsiteY96" fmla="*/ 128995 h 563710"/>
                <a:gd name="connsiteX97" fmla="*/ 430194 w 542587"/>
                <a:gd name="connsiteY97" fmla="*/ 125126 h 563710"/>
                <a:gd name="connsiteX98" fmla="*/ 432778 w 542587"/>
                <a:gd name="connsiteY98" fmla="*/ 116096 h 563710"/>
                <a:gd name="connsiteX99" fmla="*/ 446988 w 542587"/>
                <a:gd name="connsiteY99" fmla="*/ 64498 h 563710"/>
                <a:gd name="connsiteX100" fmla="*/ 431486 w 542587"/>
                <a:gd name="connsiteY100" fmla="*/ 64498 h 563710"/>
                <a:gd name="connsiteX101" fmla="*/ 426318 w 542587"/>
                <a:gd name="connsiteY101" fmla="*/ 100616 h 563710"/>
                <a:gd name="connsiteX102" fmla="*/ 425026 w 542587"/>
                <a:gd name="connsiteY102" fmla="*/ 100616 h 563710"/>
                <a:gd name="connsiteX103" fmla="*/ 419859 w 542587"/>
                <a:gd name="connsiteY103" fmla="*/ 64498 h 563710"/>
                <a:gd name="connsiteX104" fmla="*/ 275169 w 542587"/>
                <a:gd name="connsiteY104" fmla="*/ 64498 h 563710"/>
                <a:gd name="connsiteX105" fmla="*/ 275169 w 542587"/>
                <a:gd name="connsiteY105" fmla="*/ 103196 h 563710"/>
                <a:gd name="connsiteX106" fmla="*/ 279045 w 542587"/>
                <a:gd name="connsiteY106" fmla="*/ 113516 h 563710"/>
                <a:gd name="connsiteX107" fmla="*/ 288088 w 542587"/>
                <a:gd name="connsiteY107" fmla="*/ 117386 h 563710"/>
                <a:gd name="connsiteX108" fmla="*/ 295839 w 542587"/>
                <a:gd name="connsiteY108" fmla="*/ 114806 h 563710"/>
                <a:gd name="connsiteX109" fmla="*/ 301007 w 542587"/>
                <a:gd name="connsiteY109" fmla="*/ 109646 h 563710"/>
                <a:gd name="connsiteX110" fmla="*/ 301007 w 542587"/>
                <a:gd name="connsiteY110" fmla="*/ 116096 h 563710"/>
                <a:gd name="connsiteX111" fmla="*/ 315217 w 542587"/>
                <a:gd name="connsiteY111" fmla="*/ 116096 h 563710"/>
                <a:gd name="connsiteX112" fmla="*/ 315217 w 542587"/>
                <a:gd name="connsiteY112" fmla="*/ 64498 h 563710"/>
                <a:gd name="connsiteX113" fmla="*/ 301007 w 542587"/>
                <a:gd name="connsiteY113" fmla="*/ 64498 h 563710"/>
                <a:gd name="connsiteX114" fmla="*/ 301007 w 542587"/>
                <a:gd name="connsiteY114" fmla="*/ 98037 h 563710"/>
                <a:gd name="connsiteX115" fmla="*/ 298423 w 542587"/>
                <a:gd name="connsiteY115" fmla="*/ 104486 h 563710"/>
                <a:gd name="connsiteX116" fmla="*/ 294547 w 542587"/>
                <a:gd name="connsiteY116" fmla="*/ 105776 h 563710"/>
                <a:gd name="connsiteX117" fmla="*/ 291963 w 542587"/>
                <a:gd name="connsiteY117" fmla="*/ 104486 h 563710"/>
                <a:gd name="connsiteX118" fmla="*/ 290672 w 542587"/>
                <a:gd name="connsiteY118" fmla="*/ 99326 h 563710"/>
                <a:gd name="connsiteX119" fmla="*/ 290672 w 542587"/>
                <a:gd name="connsiteY119" fmla="*/ 64498 h 563710"/>
                <a:gd name="connsiteX120" fmla="*/ 399189 w 542587"/>
                <a:gd name="connsiteY120" fmla="*/ 63208 h 563710"/>
                <a:gd name="connsiteX121" fmla="*/ 391438 w 542587"/>
                <a:gd name="connsiteY121" fmla="*/ 65788 h 563710"/>
                <a:gd name="connsiteX122" fmla="*/ 386270 w 542587"/>
                <a:gd name="connsiteY122" fmla="*/ 72237 h 563710"/>
                <a:gd name="connsiteX123" fmla="*/ 386270 w 542587"/>
                <a:gd name="connsiteY123" fmla="*/ 64498 h 563710"/>
                <a:gd name="connsiteX124" fmla="*/ 372060 w 542587"/>
                <a:gd name="connsiteY124" fmla="*/ 64498 h 563710"/>
                <a:gd name="connsiteX125" fmla="*/ 372060 w 542587"/>
                <a:gd name="connsiteY125" fmla="*/ 116096 h 563710"/>
                <a:gd name="connsiteX126" fmla="*/ 387562 w 542587"/>
                <a:gd name="connsiteY126" fmla="*/ 116096 h 563710"/>
                <a:gd name="connsiteX127" fmla="*/ 387562 w 542587"/>
                <a:gd name="connsiteY127" fmla="*/ 86427 h 563710"/>
                <a:gd name="connsiteX128" fmla="*/ 390146 w 542587"/>
                <a:gd name="connsiteY128" fmla="*/ 79977 h 563710"/>
                <a:gd name="connsiteX129" fmla="*/ 396605 w 542587"/>
                <a:gd name="connsiteY129" fmla="*/ 77397 h 563710"/>
                <a:gd name="connsiteX130" fmla="*/ 399189 w 542587"/>
                <a:gd name="connsiteY130" fmla="*/ 77397 h 563710"/>
                <a:gd name="connsiteX131" fmla="*/ 401773 w 542587"/>
                <a:gd name="connsiteY131" fmla="*/ 78687 h 563710"/>
                <a:gd name="connsiteX132" fmla="*/ 401773 w 542587"/>
                <a:gd name="connsiteY132" fmla="*/ 63208 h 563710"/>
                <a:gd name="connsiteX133" fmla="*/ 400481 w 542587"/>
                <a:gd name="connsiteY133" fmla="*/ 63208 h 563710"/>
                <a:gd name="connsiteX134" fmla="*/ 343638 w 542587"/>
                <a:gd name="connsiteY134" fmla="*/ 63208 h 563710"/>
                <a:gd name="connsiteX135" fmla="*/ 335887 w 542587"/>
                <a:gd name="connsiteY135" fmla="*/ 64498 h 563710"/>
                <a:gd name="connsiteX136" fmla="*/ 329428 w 542587"/>
                <a:gd name="connsiteY136" fmla="*/ 67078 h 563710"/>
                <a:gd name="connsiteX137" fmla="*/ 325552 w 542587"/>
                <a:gd name="connsiteY137" fmla="*/ 72237 h 563710"/>
                <a:gd name="connsiteX138" fmla="*/ 324260 w 542587"/>
                <a:gd name="connsiteY138" fmla="*/ 79977 h 563710"/>
                <a:gd name="connsiteX139" fmla="*/ 337179 w 542587"/>
                <a:gd name="connsiteY139" fmla="*/ 79977 h 563710"/>
                <a:gd name="connsiteX140" fmla="*/ 338471 w 542587"/>
                <a:gd name="connsiteY140" fmla="*/ 74817 h 563710"/>
                <a:gd name="connsiteX141" fmla="*/ 343638 w 542587"/>
                <a:gd name="connsiteY141" fmla="*/ 73527 h 563710"/>
                <a:gd name="connsiteX142" fmla="*/ 347514 w 542587"/>
                <a:gd name="connsiteY142" fmla="*/ 74817 h 563710"/>
                <a:gd name="connsiteX143" fmla="*/ 347514 w 542587"/>
                <a:gd name="connsiteY143" fmla="*/ 78687 h 563710"/>
                <a:gd name="connsiteX144" fmla="*/ 347514 w 542587"/>
                <a:gd name="connsiteY144" fmla="*/ 81267 h 563710"/>
                <a:gd name="connsiteX145" fmla="*/ 347514 w 542587"/>
                <a:gd name="connsiteY145" fmla="*/ 82557 h 563710"/>
                <a:gd name="connsiteX146" fmla="*/ 344930 w 542587"/>
                <a:gd name="connsiteY146" fmla="*/ 83847 h 563710"/>
                <a:gd name="connsiteX147" fmla="*/ 342347 w 542587"/>
                <a:gd name="connsiteY147" fmla="*/ 85137 h 563710"/>
                <a:gd name="connsiteX148" fmla="*/ 335887 w 542587"/>
                <a:gd name="connsiteY148" fmla="*/ 86427 h 563710"/>
                <a:gd name="connsiteX149" fmla="*/ 329428 w 542587"/>
                <a:gd name="connsiteY149" fmla="*/ 89007 h 563710"/>
                <a:gd name="connsiteX150" fmla="*/ 324260 w 542587"/>
                <a:gd name="connsiteY150" fmla="*/ 94167 h 563710"/>
                <a:gd name="connsiteX151" fmla="*/ 322968 w 542587"/>
                <a:gd name="connsiteY151" fmla="*/ 101906 h 563710"/>
                <a:gd name="connsiteX152" fmla="*/ 325552 w 542587"/>
                <a:gd name="connsiteY152" fmla="*/ 113516 h 563710"/>
                <a:gd name="connsiteX153" fmla="*/ 335887 w 542587"/>
                <a:gd name="connsiteY153" fmla="*/ 117386 h 563710"/>
                <a:gd name="connsiteX154" fmla="*/ 343638 w 542587"/>
                <a:gd name="connsiteY154" fmla="*/ 116096 h 563710"/>
                <a:gd name="connsiteX155" fmla="*/ 348806 w 542587"/>
                <a:gd name="connsiteY155" fmla="*/ 109646 h 563710"/>
                <a:gd name="connsiteX156" fmla="*/ 348806 w 542587"/>
                <a:gd name="connsiteY156" fmla="*/ 113516 h 563710"/>
                <a:gd name="connsiteX157" fmla="*/ 348806 w 542587"/>
                <a:gd name="connsiteY157" fmla="*/ 116096 h 563710"/>
                <a:gd name="connsiteX158" fmla="*/ 364308 w 542587"/>
                <a:gd name="connsiteY158" fmla="*/ 116096 h 563710"/>
                <a:gd name="connsiteX159" fmla="*/ 363017 w 542587"/>
                <a:gd name="connsiteY159" fmla="*/ 110936 h 563710"/>
                <a:gd name="connsiteX160" fmla="*/ 361725 w 542587"/>
                <a:gd name="connsiteY160" fmla="*/ 104486 h 563710"/>
                <a:gd name="connsiteX161" fmla="*/ 361725 w 542587"/>
                <a:gd name="connsiteY161" fmla="*/ 78687 h 563710"/>
                <a:gd name="connsiteX162" fmla="*/ 357849 w 542587"/>
                <a:gd name="connsiteY162" fmla="*/ 67078 h 563710"/>
                <a:gd name="connsiteX163" fmla="*/ 343638 w 542587"/>
                <a:gd name="connsiteY163" fmla="*/ 63208 h 563710"/>
                <a:gd name="connsiteX164" fmla="*/ 267418 w 542587"/>
                <a:gd name="connsiteY164" fmla="*/ 63208 h 563710"/>
                <a:gd name="connsiteX165" fmla="*/ 259667 w 542587"/>
                <a:gd name="connsiteY165" fmla="*/ 65788 h 563710"/>
                <a:gd name="connsiteX166" fmla="*/ 254499 w 542587"/>
                <a:gd name="connsiteY166" fmla="*/ 72237 h 563710"/>
                <a:gd name="connsiteX167" fmla="*/ 254499 w 542587"/>
                <a:gd name="connsiteY167" fmla="*/ 64498 h 563710"/>
                <a:gd name="connsiteX168" fmla="*/ 240289 w 542587"/>
                <a:gd name="connsiteY168" fmla="*/ 64498 h 563710"/>
                <a:gd name="connsiteX169" fmla="*/ 240289 w 542587"/>
                <a:gd name="connsiteY169" fmla="*/ 116096 h 563710"/>
                <a:gd name="connsiteX170" fmla="*/ 255791 w 542587"/>
                <a:gd name="connsiteY170" fmla="*/ 116096 h 563710"/>
                <a:gd name="connsiteX171" fmla="*/ 255791 w 542587"/>
                <a:gd name="connsiteY171" fmla="*/ 86427 h 563710"/>
                <a:gd name="connsiteX172" fmla="*/ 258375 w 542587"/>
                <a:gd name="connsiteY172" fmla="*/ 79977 h 563710"/>
                <a:gd name="connsiteX173" fmla="*/ 266126 w 542587"/>
                <a:gd name="connsiteY173" fmla="*/ 77397 h 563710"/>
                <a:gd name="connsiteX174" fmla="*/ 267418 w 542587"/>
                <a:gd name="connsiteY174" fmla="*/ 77397 h 563710"/>
                <a:gd name="connsiteX175" fmla="*/ 270002 w 542587"/>
                <a:gd name="connsiteY175" fmla="*/ 78687 h 563710"/>
                <a:gd name="connsiteX176" fmla="*/ 270002 w 542587"/>
                <a:gd name="connsiteY176" fmla="*/ 63208 h 563710"/>
                <a:gd name="connsiteX177" fmla="*/ 268710 w 542587"/>
                <a:gd name="connsiteY177" fmla="*/ 63208 h 563710"/>
                <a:gd name="connsiteX178" fmla="*/ 164068 w 542587"/>
                <a:gd name="connsiteY178" fmla="*/ 63208 h 563710"/>
                <a:gd name="connsiteX179" fmla="*/ 153733 w 542587"/>
                <a:gd name="connsiteY179" fmla="*/ 65788 h 563710"/>
                <a:gd name="connsiteX180" fmla="*/ 147274 w 542587"/>
                <a:gd name="connsiteY180" fmla="*/ 70947 h 563710"/>
                <a:gd name="connsiteX181" fmla="*/ 144690 w 542587"/>
                <a:gd name="connsiteY181" fmla="*/ 78687 h 563710"/>
                <a:gd name="connsiteX182" fmla="*/ 143398 w 542587"/>
                <a:gd name="connsiteY182" fmla="*/ 89007 h 563710"/>
                <a:gd name="connsiteX183" fmla="*/ 144690 w 542587"/>
                <a:gd name="connsiteY183" fmla="*/ 99326 h 563710"/>
                <a:gd name="connsiteX184" fmla="*/ 147274 w 542587"/>
                <a:gd name="connsiteY184" fmla="*/ 108356 h 563710"/>
                <a:gd name="connsiteX185" fmla="*/ 152441 w 542587"/>
                <a:gd name="connsiteY185" fmla="*/ 114806 h 563710"/>
                <a:gd name="connsiteX186" fmla="*/ 164068 w 542587"/>
                <a:gd name="connsiteY186" fmla="*/ 117386 h 563710"/>
                <a:gd name="connsiteX187" fmla="*/ 179570 w 542587"/>
                <a:gd name="connsiteY187" fmla="*/ 112226 h 563710"/>
                <a:gd name="connsiteX188" fmla="*/ 184738 w 542587"/>
                <a:gd name="connsiteY188" fmla="*/ 98037 h 563710"/>
                <a:gd name="connsiteX189" fmla="*/ 170527 w 542587"/>
                <a:gd name="connsiteY189" fmla="*/ 98037 h 563710"/>
                <a:gd name="connsiteX190" fmla="*/ 169235 w 542587"/>
                <a:gd name="connsiteY190" fmla="*/ 105776 h 563710"/>
                <a:gd name="connsiteX191" fmla="*/ 164068 w 542587"/>
                <a:gd name="connsiteY191" fmla="*/ 108356 h 563710"/>
                <a:gd name="connsiteX192" fmla="*/ 160192 w 542587"/>
                <a:gd name="connsiteY192" fmla="*/ 104486 h 563710"/>
                <a:gd name="connsiteX193" fmla="*/ 158900 w 542587"/>
                <a:gd name="connsiteY193" fmla="*/ 96747 h 563710"/>
                <a:gd name="connsiteX194" fmla="*/ 158900 w 542587"/>
                <a:gd name="connsiteY194" fmla="*/ 92877 h 563710"/>
                <a:gd name="connsiteX195" fmla="*/ 184738 w 542587"/>
                <a:gd name="connsiteY195" fmla="*/ 92877 h 563710"/>
                <a:gd name="connsiteX196" fmla="*/ 184738 w 542587"/>
                <a:gd name="connsiteY196" fmla="*/ 81267 h 563710"/>
                <a:gd name="connsiteX197" fmla="*/ 182154 w 542587"/>
                <a:gd name="connsiteY197" fmla="*/ 72237 h 563710"/>
                <a:gd name="connsiteX198" fmla="*/ 175695 w 542587"/>
                <a:gd name="connsiteY198" fmla="*/ 65788 h 563710"/>
                <a:gd name="connsiteX199" fmla="*/ 164068 w 542587"/>
                <a:gd name="connsiteY199" fmla="*/ 63208 h 563710"/>
                <a:gd name="connsiteX200" fmla="*/ 191197 w 542587"/>
                <a:gd name="connsiteY200" fmla="*/ 49018 h 563710"/>
                <a:gd name="connsiteX201" fmla="*/ 191197 w 542587"/>
                <a:gd name="connsiteY201" fmla="*/ 116096 h 563710"/>
                <a:gd name="connsiteX202" fmla="*/ 205408 w 542587"/>
                <a:gd name="connsiteY202" fmla="*/ 116096 h 563710"/>
                <a:gd name="connsiteX203" fmla="*/ 205408 w 542587"/>
                <a:gd name="connsiteY203" fmla="*/ 109646 h 563710"/>
                <a:gd name="connsiteX204" fmla="*/ 206700 w 542587"/>
                <a:gd name="connsiteY204" fmla="*/ 112226 h 563710"/>
                <a:gd name="connsiteX205" fmla="*/ 209284 w 542587"/>
                <a:gd name="connsiteY205" fmla="*/ 114806 h 563710"/>
                <a:gd name="connsiteX206" fmla="*/ 211867 w 542587"/>
                <a:gd name="connsiteY206" fmla="*/ 116096 h 563710"/>
                <a:gd name="connsiteX207" fmla="*/ 217035 w 542587"/>
                <a:gd name="connsiteY207" fmla="*/ 117386 h 563710"/>
                <a:gd name="connsiteX208" fmla="*/ 223494 w 542587"/>
                <a:gd name="connsiteY208" fmla="*/ 116096 h 563710"/>
                <a:gd name="connsiteX209" fmla="*/ 228662 w 542587"/>
                <a:gd name="connsiteY209" fmla="*/ 110936 h 563710"/>
                <a:gd name="connsiteX210" fmla="*/ 231245 w 542587"/>
                <a:gd name="connsiteY210" fmla="*/ 103196 h 563710"/>
                <a:gd name="connsiteX211" fmla="*/ 232537 w 542587"/>
                <a:gd name="connsiteY211" fmla="*/ 90297 h 563710"/>
                <a:gd name="connsiteX212" fmla="*/ 232537 w 542587"/>
                <a:gd name="connsiteY212" fmla="*/ 79977 h 563710"/>
                <a:gd name="connsiteX213" fmla="*/ 229954 w 542587"/>
                <a:gd name="connsiteY213" fmla="*/ 70947 h 563710"/>
                <a:gd name="connsiteX214" fmla="*/ 226078 w 542587"/>
                <a:gd name="connsiteY214" fmla="*/ 65788 h 563710"/>
                <a:gd name="connsiteX215" fmla="*/ 218327 w 542587"/>
                <a:gd name="connsiteY215" fmla="*/ 63208 h 563710"/>
                <a:gd name="connsiteX216" fmla="*/ 214451 w 542587"/>
                <a:gd name="connsiteY216" fmla="*/ 64498 h 563710"/>
                <a:gd name="connsiteX217" fmla="*/ 211867 w 542587"/>
                <a:gd name="connsiteY217" fmla="*/ 64498 h 563710"/>
                <a:gd name="connsiteX218" fmla="*/ 209284 w 542587"/>
                <a:gd name="connsiteY218" fmla="*/ 67078 h 563710"/>
                <a:gd name="connsiteX219" fmla="*/ 206700 w 542587"/>
                <a:gd name="connsiteY219" fmla="*/ 70947 h 563710"/>
                <a:gd name="connsiteX220" fmla="*/ 206700 w 542587"/>
                <a:gd name="connsiteY220" fmla="*/ 49018 h 563710"/>
                <a:gd name="connsiteX221" fmla="*/ 100766 w 542587"/>
                <a:gd name="connsiteY221" fmla="*/ 49018 h 563710"/>
                <a:gd name="connsiteX222" fmla="*/ 100766 w 542587"/>
                <a:gd name="connsiteY222" fmla="*/ 116096 h 563710"/>
                <a:gd name="connsiteX223" fmla="*/ 116269 w 542587"/>
                <a:gd name="connsiteY223" fmla="*/ 116096 h 563710"/>
                <a:gd name="connsiteX224" fmla="*/ 116269 w 542587"/>
                <a:gd name="connsiteY224" fmla="*/ 87717 h 563710"/>
                <a:gd name="connsiteX225" fmla="*/ 138230 w 542587"/>
                <a:gd name="connsiteY225" fmla="*/ 87717 h 563710"/>
                <a:gd name="connsiteX226" fmla="*/ 138230 w 542587"/>
                <a:gd name="connsiteY226" fmla="*/ 74817 h 563710"/>
                <a:gd name="connsiteX227" fmla="*/ 116269 w 542587"/>
                <a:gd name="connsiteY227" fmla="*/ 74817 h 563710"/>
                <a:gd name="connsiteX228" fmla="*/ 116269 w 542587"/>
                <a:gd name="connsiteY228" fmla="*/ 61918 h 563710"/>
                <a:gd name="connsiteX229" fmla="*/ 139522 w 542587"/>
                <a:gd name="connsiteY229" fmla="*/ 61918 h 563710"/>
                <a:gd name="connsiteX230" fmla="*/ 139522 w 542587"/>
                <a:gd name="connsiteY230" fmla="*/ 49018 h 563710"/>
                <a:gd name="connsiteX231" fmla="*/ 82680 w 542587"/>
                <a:gd name="connsiteY231" fmla="*/ 0 h 563710"/>
                <a:gd name="connsiteX232" fmla="*/ 99474 w 542587"/>
                <a:gd name="connsiteY232" fmla="*/ 16769 h 563710"/>
                <a:gd name="connsiteX233" fmla="*/ 98182 w 542587"/>
                <a:gd name="connsiteY233" fmla="*/ 21929 h 563710"/>
                <a:gd name="connsiteX234" fmla="*/ 161484 w 542587"/>
                <a:gd name="connsiteY234" fmla="*/ 21929 h 563710"/>
                <a:gd name="connsiteX235" fmla="*/ 160192 w 542587"/>
                <a:gd name="connsiteY235" fmla="*/ 16769 h 563710"/>
                <a:gd name="connsiteX236" fmla="*/ 176987 w 542587"/>
                <a:gd name="connsiteY236" fmla="*/ 0 h 563710"/>
                <a:gd name="connsiteX237" fmla="*/ 193781 w 542587"/>
                <a:gd name="connsiteY237" fmla="*/ 16769 h 563710"/>
                <a:gd name="connsiteX238" fmla="*/ 192489 w 542587"/>
                <a:gd name="connsiteY238" fmla="*/ 21929 h 563710"/>
                <a:gd name="connsiteX239" fmla="*/ 255791 w 542587"/>
                <a:gd name="connsiteY239" fmla="*/ 21929 h 563710"/>
                <a:gd name="connsiteX240" fmla="*/ 255791 w 542587"/>
                <a:gd name="connsiteY240" fmla="*/ 16769 h 563710"/>
                <a:gd name="connsiteX241" fmla="*/ 271294 w 542587"/>
                <a:gd name="connsiteY241" fmla="*/ 0 h 563710"/>
                <a:gd name="connsiteX242" fmla="*/ 288088 w 542587"/>
                <a:gd name="connsiteY242" fmla="*/ 16769 h 563710"/>
                <a:gd name="connsiteX243" fmla="*/ 286796 w 542587"/>
                <a:gd name="connsiteY243" fmla="*/ 21929 h 563710"/>
                <a:gd name="connsiteX244" fmla="*/ 350098 w 542587"/>
                <a:gd name="connsiteY244" fmla="*/ 21929 h 563710"/>
                <a:gd name="connsiteX245" fmla="*/ 350098 w 542587"/>
                <a:gd name="connsiteY245" fmla="*/ 16769 h 563710"/>
                <a:gd name="connsiteX246" fmla="*/ 365600 w 542587"/>
                <a:gd name="connsiteY246" fmla="*/ 0 h 563710"/>
                <a:gd name="connsiteX247" fmla="*/ 382395 w 542587"/>
                <a:gd name="connsiteY247" fmla="*/ 16769 h 563710"/>
                <a:gd name="connsiteX248" fmla="*/ 382395 w 542587"/>
                <a:gd name="connsiteY248" fmla="*/ 21929 h 563710"/>
                <a:gd name="connsiteX249" fmla="*/ 445696 w 542587"/>
                <a:gd name="connsiteY249" fmla="*/ 21929 h 563710"/>
                <a:gd name="connsiteX250" fmla="*/ 444405 w 542587"/>
                <a:gd name="connsiteY250" fmla="*/ 16769 h 563710"/>
                <a:gd name="connsiteX251" fmla="*/ 461199 w 542587"/>
                <a:gd name="connsiteY251" fmla="*/ 0 h 563710"/>
                <a:gd name="connsiteX252" fmla="*/ 476701 w 542587"/>
                <a:gd name="connsiteY252" fmla="*/ 16769 h 563710"/>
                <a:gd name="connsiteX253" fmla="*/ 476701 w 542587"/>
                <a:gd name="connsiteY253" fmla="*/ 21929 h 563710"/>
                <a:gd name="connsiteX254" fmla="*/ 496080 w 542587"/>
                <a:gd name="connsiteY254" fmla="*/ 21929 h 563710"/>
                <a:gd name="connsiteX255" fmla="*/ 542587 w 542587"/>
                <a:gd name="connsiteY255" fmla="*/ 68368 h 563710"/>
                <a:gd name="connsiteX256" fmla="*/ 542587 w 542587"/>
                <a:gd name="connsiteY256" fmla="*/ 463094 h 563710"/>
                <a:gd name="connsiteX257" fmla="*/ 441821 w 542587"/>
                <a:gd name="connsiteY257" fmla="*/ 563710 h 563710"/>
                <a:gd name="connsiteX258" fmla="*/ 47799 w 542587"/>
                <a:gd name="connsiteY258" fmla="*/ 563710 h 563710"/>
                <a:gd name="connsiteX259" fmla="*/ 0 w 542587"/>
                <a:gd name="connsiteY259" fmla="*/ 515982 h 563710"/>
                <a:gd name="connsiteX260" fmla="*/ 0 w 542587"/>
                <a:gd name="connsiteY260" fmla="*/ 68368 h 563710"/>
                <a:gd name="connsiteX261" fmla="*/ 47799 w 542587"/>
                <a:gd name="connsiteY261" fmla="*/ 21929 h 563710"/>
                <a:gd name="connsiteX262" fmla="*/ 67177 w 542587"/>
                <a:gd name="connsiteY262" fmla="*/ 21929 h 563710"/>
                <a:gd name="connsiteX263" fmla="*/ 65886 w 542587"/>
                <a:gd name="connsiteY263" fmla="*/ 16769 h 563710"/>
                <a:gd name="connsiteX264" fmla="*/ 82680 w 542587"/>
                <a:gd name="connsiteY264" fmla="*/ 0 h 563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42587" h="563710">
                  <a:moveTo>
                    <a:pt x="363007" y="197361"/>
                  </a:moveTo>
                  <a:cubicBezTo>
                    <a:pt x="378514" y="197361"/>
                    <a:pt x="390143" y="199940"/>
                    <a:pt x="400481" y="203809"/>
                  </a:cubicBezTo>
                  <a:cubicBezTo>
                    <a:pt x="409526" y="206389"/>
                    <a:pt x="417280" y="211548"/>
                    <a:pt x="423741" y="217996"/>
                  </a:cubicBezTo>
                  <a:cubicBezTo>
                    <a:pt x="428909" y="223155"/>
                    <a:pt x="432786" y="230893"/>
                    <a:pt x="435370" y="238631"/>
                  </a:cubicBezTo>
                  <a:cubicBezTo>
                    <a:pt x="437955" y="247659"/>
                    <a:pt x="439247" y="256686"/>
                    <a:pt x="439247" y="265714"/>
                  </a:cubicBezTo>
                  <a:cubicBezTo>
                    <a:pt x="439247" y="274742"/>
                    <a:pt x="437955" y="282480"/>
                    <a:pt x="436663" y="290218"/>
                  </a:cubicBezTo>
                  <a:cubicBezTo>
                    <a:pt x="435370" y="296667"/>
                    <a:pt x="434078" y="303115"/>
                    <a:pt x="431494" y="308274"/>
                  </a:cubicBezTo>
                  <a:cubicBezTo>
                    <a:pt x="427617" y="314722"/>
                    <a:pt x="423741" y="319881"/>
                    <a:pt x="418572" y="326329"/>
                  </a:cubicBezTo>
                  <a:cubicBezTo>
                    <a:pt x="414695" y="331488"/>
                    <a:pt x="408234" y="337936"/>
                    <a:pt x="400481" y="345674"/>
                  </a:cubicBezTo>
                  <a:cubicBezTo>
                    <a:pt x="388851" y="357282"/>
                    <a:pt x="378514" y="366309"/>
                    <a:pt x="369468" y="374048"/>
                  </a:cubicBezTo>
                  <a:cubicBezTo>
                    <a:pt x="361715" y="381786"/>
                    <a:pt x="355254" y="389524"/>
                    <a:pt x="352670" y="397262"/>
                  </a:cubicBezTo>
                  <a:lnTo>
                    <a:pt x="439247" y="397262"/>
                  </a:lnTo>
                  <a:lnTo>
                    <a:pt x="439247" y="441111"/>
                  </a:lnTo>
                  <a:lnTo>
                    <a:pt x="282891" y="441111"/>
                  </a:lnTo>
                  <a:cubicBezTo>
                    <a:pt x="282891" y="426924"/>
                    <a:pt x="285475" y="414028"/>
                    <a:pt x="289352" y="402421"/>
                  </a:cubicBezTo>
                  <a:cubicBezTo>
                    <a:pt x="293229" y="390813"/>
                    <a:pt x="297105" y="380496"/>
                    <a:pt x="303566" y="371468"/>
                  </a:cubicBezTo>
                  <a:cubicBezTo>
                    <a:pt x="308735" y="362440"/>
                    <a:pt x="315196" y="354702"/>
                    <a:pt x="321657" y="348254"/>
                  </a:cubicBezTo>
                  <a:cubicBezTo>
                    <a:pt x="326826" y="341805"/>
                    <a:pt x="333287" y="336647"/>
                    <a:pt x="338456" y="331488"/>
                  </a:cubicBezTo>
                  <a:cubicBezTo>
                    <a:pt x="348793" y="322460"/>
                    <a:pt x="356546" y="314722"/>
                    <a:pt x="363007" y="308274"/>
                  </a:cubicBezTo>
                  <a:cubicBezTo>
                    <a:pt x="368176" y="301825"/>
                    <a:pt x="372053" y="296667"/>
                    <a:pt x="375929" y="291508"/>
                  </a:cubicBezTo>
                  <a:cubicBezTo>
                    <a:pt x="378514" y="287639"/>
                    <a:pt x="379806" y="282480"/>
                    <a:pt x="379806" y="278611"/>
                  </a:cubicBezTo>
                  <a:cubicBezTo>
                    <a:pt x="381098" y="274742"/>
                    <a:pt x="381098" y="270873"/>
                    <a:pt x="381098" y="265714"/>
                  </a:cubicBezTo>
                  <a:cubicBezTo>
                    <a:pt x="381098" y="256686"/>
                    <a:pt x="379806" y="248948"/>
                    <a:pt x="377221" y="242500"/>
                  </a:cubicBezTo>
                  <a:cubicBezTo>
                    <a:pt x="374637" y="237341"/>
                    <a:pt x="369468" y="234762"/>
                    <a:pt x="360423" y="234762"/>
                  </a:cubicBezTo>
                  <a:cubicBezTo>
                    <a:pt x="355254" y="234762"/>
                    <a:pt x="351378" y="236051"/>
                    <a:pt x="347501" y="238631"/>
                  </a:cubicBezTo>
                  <a:cubicBezTo>
                    <a:pt x="344917" y="241210"/>
                    <a:pt x="342332" y="245079"/>
                    <a:pt x="341040" y="250238"/>
                  </a:cubicBezTo>
                  <a:cubicBezTo>
                    <a:pt x="339748" y="254107"/>
                    <a:pt x="339748" y="259266"/>
                    <a:pt x="338456" y="264424"/>
                  </a:cubicBezTo>
                  <a:cubicBezTo>
                    <a:pt x="338456" y="269583"/>
                    <a:pt x="338456" y="274742"/>
                    <a:pt x="338456" y="278611"/>
                  </a:cubicBezTo>
                  <a:lnTo>
                    <a:pt x="284183" y="278611"/>
                  </a:lnTo>
                  <a:lnTo>
                    <a:pt x="284183" y="270873"/>
                  </a:lnTo>
                  <a:cubicBezTo>
                    <a:pt x="284183" y="221865"/>
                    <a:pt x="311319" y="197361"/>
                    <a:pt x="363007" y="197361"/>
                  </a:cubicBezTo>
                  <a:close/>
                  <a:moveTo>
                    <a:pt x="178252" y="197361"/>
                  </a:moveTo>
                  <a:lnTo>
                    <a:pt x="218278" y="197361"/>
                  </a:lnTo>
                  <a:lnTo>
                    <a:pt x="218278" y="441111"/>
                  </a:lnTo>
                  <a:lnTo>
                    <a:pt x="160176" y="441111"/>
                  </a:lnTo>
                  <a:lnTo>
                    <a:pt x="160176" y="272163"/>
                  </a:lnTo>
                  <a:lnTo>
                    <a:pt x="113695" y="272163"/>
                  </a:lnTo>
                  <a:lnTo>
                    <a:pt x="113695" y="236051"/>
                  </a:lnTo>
                  <a:lnTo>
                    <a:pt x="121442" y="236051"/>
                  </a:lnTo>
                  <a:cubicBezTo>
                    <a:pt x="131771" y="236051"/>
                    <a:pt x="140809" y="234762"/>
                    <a:pt x="147265" y="232182"/>
                  </a:cubicBezTo>
                  <a:cubicBezTo>
                    <a:pt x="155012" y="229603"/>
                    <a:pt x="160176" y="227024"/>
                    <a:pt x="164050" y="223155"/>
                  </a:cubicBezTo>
                  <a:cubicBezTo>
                    <a:pt x="169214" y="219286"/>
                    <a:pt x="171797" y="215417"/>
                    <a:pt x="173088" y="210258"/>
                  </a:cubicBezTo>
                  <a:cubicBezTo>
                    <a:pt x="175670" y="206389"/>
                    <a:pt x="176961" y="201230"/>
                    <a:pt x="178252" y="197361"/>
                  </a:cubicBezTo>
                  <a:close/>
                  <a:moveTo>
                    <a:pt x="25837" y="154795"/>
                  </a:moveTo>
                  <a:lnTo>
                    <a:pt x="25837" y="515982"/>
                  </a:lnTo>
                  <a:cubicBezTo>
                    <a:pt x="25837" y="527591"/>
                    <a:pt x="36172" y="537911"/>
                    <a:pt x="47799" y="537911"/>
                  </a:cubicBezTo>
                  <a:lnTo>
                    <a:pt x="431486" y="537911"/>
                  </a:lnTo>
                  <a:lnTo>
                    <a:pt x="436653" y="532751"/>
                  </a:lnTo>
                  <a:lnTo>
                    <a:pt x="436653" y="491473"/>
                  </a:lnTo>
                  <a:cubicBezTo>
                    <a:pt x="436653" y="472123"/>
                    <a:pt x="452156" y="456644"/>
                    <a:pt x="471534" y="456644"/>
                  </a:cubicBezTo>
                  <a:lnTo>
                    <a:pt x="511582" y="456644"/>
                  </a:lnTo>
                  <a:lnTo>
                    <a:pt x="516750" y="451484"/>
                  </a:lnTo>
                  <a:lnTo>
                    <a:pt x="516750" y="154795"/>
                  </a:lnTo>
                  <a:close/>
                  <a:moveTo>
                    <a:pt x="347504" y="90293"/>
                  </a:moveTo>
                  <a:cubicBezTo>
                    <a:pt x="347504" y="91583"/>
                    <a:pt x="347504" y="92874"/>
                    <a:pt x="347504" y="94164"/>
                  </a:cubicBezTo>
                  <a:cubicBezTo>
                    <a:pt x="347504" y="95455"/>
                    <a:pt x="347504" y="98035"/>
                    <a:pt x="347504" y="99326"/>
                  </a:cubicBezTo>
                  <a:cubicBezTo>
                    <a:pt x="347504" y="101906"/>
                    <a:pt x="347504" y="104487"/>
                    <a:pt x="346210" y="105778"/>
                  </a:cubicBezTo>
                  <a:cubicBezTo>
                    <a:pt x="344915" y="105778"/>
                    <a:pt x="343621" y="107068"/>
                    <a:pt x="342326" y="107068"/>
                  </a:cubicBezTo>
                  <a:cubicBezTo>
                    <a:pt x="339738" y="107068"/>
                    <a:pt x="339738" y="105778"/>
                    <a:pt x="338443" y="104487"/>
                  </a:cubicBezTo>
                  <a:cubicBezTo>
                    <a:pt x="337149" y="104487"/>
                    <a:pt x="337149" y="101906"/>
                    <a:pt x="337149" y="100616"/>
                  </a:cubicBezTo>
                  <a:cubicBezTo>
                    <a:pt x="337149" y="99326"/>
                    <a:pt x="337149" y="98035"/>
                    <a:pt x="338443" y="96745"/>
                  </a:cubicBezTo>
                  <a:cubicBezTo>
                    <a:pt x="338443" y="95455"/>
                    <a:pt x="338443" y="95455"/>
                    <a:pt x="339738" y="94164"/>
                  </a:cubicBezTo>
                  <a:cubicBezTo>
                    <a:pt x="339738" y="94164"/>
                    <a:pt x="341032" y="94164"/>
                    <a:pt x="342326" y="92874"/>
                  </a:cubicBezTo>
                  <a:cubicBezTo>
                    <a:pt x="343621" y="92874"/>
                    <a:pt x="346210" y="91583"/>
                    <a:pt x="347504" y="90293"/>
                  </a:cubicBezTo>
                  <a:close/>
                  <a:moveTo>
                    <a:pt x="211881" y="74761"/>
                  </a:moveTo>
                  <a:cubicBezTo>
                    <a:pt x="213169" y="74761"/>
                    <a:pt x="214458" y="74761"/>
                    <a:pt x="214458" y="76055"/>
                  </a:cubicBezTo>
                  <a:cubicBezTo>
                    <a:pt x="215746" y="76055"/>
                    <a:pt x="215746" y="77350"/>
                    <a:pt x="217035" y="78644"/>
                  </a:cubicBezTo>
                  <a:cubicBezTo>
                    <a:pt x="217035" y="79938"/>
                    <a:pt x="217035" y="82527"/>
                    <a:pt x="217035" y="83821"/>
                  </a:cubicBezTo>
                  <a:cubicBezTo>
                    <a:pt x="217035" y="85116"/>
                    <a:pt x="217035" y="87704"/>
                    <a:pt x="217035" y="90293"/>
                  </a:cubicBezTo>
                  <a:cubicBezTo>
                    <a:pt x="217035" y="92882"/>
                    <a:pt x="217035" y="94176"/>
                    <a:pt x="217035" y="96765"/>
                  </a:cubicBezTo>
                  <a:cubicBezTo>
                    <a:pt x="217035" y="98059"/>
                    <a:pt x="217035" y="99353"/>
                    <a:pt x="217035" y="101942"/>
                  </a:cubicBezTo>
                  <a:cubicBezTo>
                    <a:pt x="215746" y="103236"/>
                    <a:pt x="215746" y="104531"/>
                    <a:pt x="214458" y="104531"/>
                  </a:cubicBezTo>
                  <a:cubicBezTo>
                    <a:pt x="214458" y="105825"/>
                    <a:pt x="213169" y="105825"/>
                    <a:pt x="211881" y="105825"/>
                  </a:cubicBezTo>
                  <a:cubicBezTo>
                    <a:pt x="209304" y="105825"/>
                    <a:pt x="208015" y="104531"/>
                    <a:pt x="206727" y="101942"/>
                  </a:cubicBezTo>
                  <a:cubicBezTo>
                    <a:pt x="206727" y="99353"/>
                    <a:pt x="205438" y="95470"/>
                    <a:pt x="205438" y="90293"/>
                  </a:cubicBezTo>
                  <a:cubicBezTo>
                    <a:pt x="205438" y="88999"/>
                    <a:pt x="205438" y="86410"/>
                    <a:pt x="206727" y="85116"/>
                  </a:cubicBezTo>
                  <a:cubicBezTo>
                    <a:pt x="206727" y="82527"/>
                    <a:pt x="206727" y="81233"/>
                    <a:pt x="206727" y="79938"/>
                  </a:cubicBezTo>
                  <a:cubicBezTo>
                    <a:pt x="206727" y="77350"/>
                    <a:pt x="208015" y="77350"/>
                    <a:pt x="208015" y="76055"/>
                  </a:cubicBezTo>
                  <a:cubicBezTo>
                    <a:pt x="209304" y="74761"/>
                    <a:pt x="210592" y="74761"/>
                    <a:pt x="211881" y="74761"/>
                  </a:cubicBezTo>
                  <a:close/>
                  <a:moveTo>
                    <a:pt x="165284" y="73518"/>
                  </a:moveTo>
                  <a:cubicBezTo>
                    <a:pt x="166572" y="73518"/>
                    <a:pt x="167861" y="73518"/>
                    <a:pt x="169149" y="76107"/>
                  </a:cubicBezTo>
                  <a:cubicBezTo>
                    <a:pt x="169149" y="77401"/>
                    <a:pt x="170438" y="79990"/>
                    <a:pt x="170438" y="83873"/>
                  </a:cubicBezTo>
                  <a:lnTo>
                    <a:pt x="158841" y="83873"/>
                  </a:lnTo>
                  <a:cubicBezTo>
                    <a:pt x="158841" y="81284"/>
                    <a:pt x="158841" y="77401"/>
                    <a:pt x="160130" y="76107"/>
                  </a:cubicBezTo>
                  <a:cubicBezTo>
                    <a:pt x="160130" y="73518"/>
                    <a:pt x="162707" y="73518"/>
                    <a:pt x="165284" y="73518"/>
                  </a:cubicBezTo>
                  <a:close/>
                  <a:moveTo>
                    <a:pt x="403065" y="64498"/>
                  </a:moveTo>
                  <a:lnTo>
                    <a:pt x="417275" y="116096"/>
                  </a:lnTo>
                  <a:cubicBezTo>
                    <a:pt x="417275" y="118676"/>
                    <a:pt x="415983" y="119966"/>
                    <a:pt x="415983" y="121256"/>
                  </a:cubicBezTo>
                  <a:cubicBezTo>
                    <a:pt x="414692" y="121256"/>
                    <a:pt x="413400" y="122546"/>
                    <a:pt x="410816" y="122546"/>
                  </a:cubicBezTo>
                  <a:cubicBezTo>
                    <a:pt x="410816" y="122546"/>
                    <a:pt x="409524" y="122546"/>
                    <a:pt x="409524" y="122546"/>
                  </a:cubicBezTo>
                  <a:cubicBezTo>
                    <a:pt x="408232" y="122546"/>
                    <a:pt x="408232" y="121256"/>
                    <a:pt x="408232" y="121256"/>
                  </a:cubicBezTo>
                  <a:lnTo>
                    <a:pt x="408232" y="132865"/>
                  </a:lnTo>
                  <a:cubicBezTo>
                    <a:pt x="408232" y="132865"/>
                    <a:pt x="408232" y="132865"/>
                    <a:pt x="409524" y="132865"/>
                  </a:cubicBezTo>
                  <a:cubicBezTo>
                    <a:pt x="409524" y="132865"/>
                    <a:pt x="410816" y="132865"/>
                    <a:pt x="410816" y="132865"/>
                  </a:cubicBezTo>
                  <a:lnTo>
                    <a:pt x="414692" y="132865"/>
                  </a:lnTo>
                  <a:cubicBezTo>
                    <a:pt x="417275" y="132865"/>
                    <a:pt x="419859" y="132865"/>
                    <a:pt x="421151" y="131575"/>
                  </a:cubicBezTo>
                  <a:cubicBezTo>
                    <a:pt x="423735" y="131575"/>
                    <a:pt x="425026" y="130285"/>
                    <a:pt x="426318" y="128995"/>
                  </a:cubicBezTo>
                  <a:cubicBezTo>
                    <a:pt x="428902" y="127705"/>
                    <a:pt x="428902" y="126416"/>
                    <a:pt x="430194" y="125126"/>
                  </a:cubicBezTo>
                  <a:cubicBezTo>
                    <a:pt x="431486" y="122546"/>
                    <a:pt x="432778" y="119966"/>
                    <a:pt x="432778" y="116096"/>
                  </a:cubicBezTo>
                  <a:lnTo>
                    <a:pt x="446988" y="64498"/>
                  </a:lnTo>
                  <a:lnTo>
                    <a:pt x="431486" y="64498"/>
                  </a:lnTo>
                  <a:lnTo>
                    <a:pt x="426318" y="100616"/>
                  </a:lnTo>
                  <a:lnTo>
                    <a:pt x="425026" y="100616"/>
                  </a:lnTo>
                  <a:lnTo>
                    <a:pt x="419859" y="64498"/>
                  </a:lnTo>
                  <a:close/>
                  <a:moveTo>
                    <a:pt x="275169" y="64498"/>
                  </a:moveTo>
                  <a:lnTo>
                    <a:pt x="275169" y="103196"/>
                  </a:lnTo>
                  <a:cubicBezTo>
                    <a:pt x="275169" y="108356"/>
                    <a:pt x="276461" y="112226"/>
                    <a:pt x="279045" y="113516"/>
                  </a:cubicBezTo>
                  <a:cubicBezTo>
                    <a:pt x="280337" y="116096"/>
                    <a:pt x="284212" y="117386"/>
                    <a:pt x="288088" y="117386"/>
                  </a:cubicBezTo>
                  <a:cubicBezTo>
                    <a:pt x="290672" y="117386"/>
                    <a:pt x="293255" y="116096"/>
                    <a:pt x="295839" y="114806"/>
                  </a:cubicBezTo>
                  <a:cubicBezTo>
                    <a:pt x="298423" y="113516"/>
                    <a:pt x="299715" y="112226"/>
                    <a:pt x="301007" y="109646"/>
                  </a:cubicBezTo>
                  <a:lnTo>
                    <a:pt x="301007" y="116096"/>
                  </a:lnTo>
                  <a:lnTo>
                    <a:pt x="315217" y="116096"/>
                  </a:lnTo>
                  <a:lnTo>
                    <a:pt x="315217" y="64498"/>
                  </a:lnTo>
                  <a:lnTo>
                    <a:pt x="301007" y="64498"/>
                  </a:lnTo>
                  <a:lnTo>
                    <a:pt x="301007" y="98037"/>
                  </a:lnTo>
                  <a:cubicBezTo>
                    <a:pt x="301007" y="100616"/>
                    <a:pt x="299715" y="103196"/>
                    <a:pt x="298423" y="104486"/>
                  </a:cubicBezTo>
                  <a:cubicBezTo>
                    <a:pt x="297131" y="104486"/>
                    <a:pt x="295839" y="105776"/>
                    <a:pt x="294547" y="105776"/>
                  </a:cubicBezTo>
                  <a:cubicBezTo>
                    <a:pt x="293255" y="105776"/>
                    <a:pt x="291963" y="105776"/>
                    <a:pt x="291963" y="104486"/>
                  </a:cubicBezTo>
                  <a:cubicBezTo>
                    <a:pt x="290672" y="103196"/>
                    <a:pt x="290672" y="101906"/>
                    <a:pt x="290672" y="99326"/>
                  </a:cubicBezTo>
                  <a:lnTo>
                    <a:pt x="290672" y="64498"/>
                  </a:lnTo>
                  <a:close/>
                  <a:moveTo>
                    <a:pt x="399189" y="63208"/>
                  </a:moveTo>
                  <a:cubicBezTo>
                    <a:pt x="395313" y="63208"/>
                    <a:pt x="392730" y="64498"/>
                    <a:pt x="391438" y="65788"/>
                  </a:cubicBezTo>
                  <a:cubicBezTo>
                    <a:pt x="388854" y="68368"/>
                    <a:pt x="387562" y="69658"/>
                    <a:pt x="386270" y="72237"/>
                  </a:cubicBezTo>
                  <a:lnTo>
                    <a:pt x="386270" y="64498"/>
                  </a:lnTo>
                  <a:lnTo>
                    <a:pt x="372060" y="64498"/>
                  </a:lnTo>
                  <a:lnTo>
                    <a:pt x="372060" y="116096"/>
                  </a:lnTo>
                  <a:lnTo>
                    <a:pt x="387562" y="116096"/>
                  </a:lnTo>
                  <a:lnTo>
                    <a:pt x="387562" y="86427"/>
                  </a:lnTo>
                  <a:cubicBezTo>
                    <a:pt x="387562" y="83847"/>
                    <a:pt x="387562" y="81267"/>
                    <a:pt x="390146" y="79977"/>
                  </a:cubicBezTo>
                  <a:cubicBezTo>
                    <a:pt x="391438" y="78687"/>
                    <a:pt x="394022" y="77397"/>
                    <a:pt x="396605" y="77397"/>
                  </a:cubicBezTo>
                  <a:cubicBezTo>
                    <a:pt x="397897" y="77397"/>
                    <a:pt x="399189" y="77397"/>
                    <a:pt x="399189" y="77397"/>
                  </a:cubicBezTo>
                  <a:cubicBezTo>
                    <a:pt x="400481" y="77397"/>
                    <a:pt x="400481" y="78687"/>
                    <a:pt x="401773" y="78687"/>
                  </a:cubicBezTo>
                  <a:lnTo>
                    <a:pt x="401773" y="63208"/>
                  </a:lnTo>
                  <a:cubicBezTo>
                    <a:pt x="400481" y="63208"/>
                    <a:pt x="400481" y="63208"/>
                    <a:pt x="400481" y="63208"/>
                  </a:cubicBezTo>
                  <a:close/>
                  <a:moveTo>
                    <a:pt x="343638" y="63208"/>
                  </a:moveTo>
                  <a:cubicBezTo>
                    <a:pt x="341055" y="63208"/>
                    <a:pt x="338471" y="63208"/>
                    <a:pt x="335887" y="64498"/>
                  </a:cubicBezTo>
                  <a:cubicBezTo>
                    <a:pt x="333303" y="64498"/>
                    <a:pt x="332012" y="65788"/>
                    <a:pt x="329428" y="67078"/>
                  </a:cubicBezTo>
                  <a:cubicBezTo>
                    <a:pt x="328136" y="68368"/>
                    <a:pt x="326844" y="69658"/>
                    <a:pt x="325552" y="72237"/>
                  </a:cubicBezTo>
                  <a:cubicBezTo>
                    <a:pt x="324260" y="73527"/>
                    <a:pt x="324260" y="77397"/>
                    <a:pt x="324260" y="79977"/>
                  </a:cubicBezTo>
                  <a:lnTo>
                    <a:pt x="337179" y="79977"/>
                  </a:lnTo>
                  <a:cubicBezTo>
                    <a:pt x="337179" y="78687"/>
                    <a:pt x="338471" y="76107"/>
                    <a:pt x="338471" y="74817"/>
                  </a:cubicBezTo>
                  <a:cubicBezTo>
                    <a:pt x="339763" y="74817"/>
                    <a:pt x="341055" y="73527"/>
                    <a:pt x="343638" y="73527"/>
                  </a:cubicBezTo>
                  <a:cubicBezTo>
                    <a:pt x="344930" y="73527"/>
                    <a:pt x="346222" y="73527"/>
                    <a:pt x="347514" y="74817"/>
                  </a:cubicBezTo>
                  <a:cubicBezTo>
                    <a:pt x="347514" y="76107"/>
                    <a:pt x="347514" y="77397"/>
                    <a:pt x="347514" y="78687"/>
                  </a:cubicBezTo>
                  <a:cubicBezTo>
                    <a:pt x="347514" y="79977"/>
                    <a:pt x="347514" y="79977"/>
                    <a:pt x="347514" y="81267"/>
                  </a:cubicBezTo>
                  <a:cubicBezTo>
                    <a:pt x="347514" y="81267"/>
                    <a:pt x="347514" y="82557"/>
                    <a:pt x="347514" y="82557"/>
                  </a:cubicBezTo>
                  <a:cubicBezTo>
                    <a:pt x="346222" y="82557"/>
                    <a:pt x="346222" y="83847"/>
                    <a:pt x="344930" y="83847"/>
                  </a:cubicBezTo>
                  <a:cubicBezTo>
                    <a:pt x="344930" y="83847"/>
                    <a:pt x="343638" y="83847"/>
                    <a:pt x="342347" y="85137"/>
                  </a:cubicBezTo>
                  <a:cubicBezTo>
                    <a:pt x="341055" y="85137"/>
                    <a:pt x="338471" y="85137"/>
                    <a:pt x="335887" y="86427"/>
                  </a:cubicBezTo>
                  <a:cubicBezTo>
                    <a:pt x="333303" y="86427"/>
                    <a:pt x="330720" y="87717"/>
                    <a:pt x="329428" y="89007"/>
                  </a:cubicBezTo>
                  <a:cubicBezTo>
                    <a:pt x="326844" y="90297"/>
                    <a:pt x="325552" y="91587"/>
                    <a:pt x="324260" y="94167"/>
                  </a:cubicBezTo>
                  <a:cubicBezTo>
                    <a:pt x="322968" y="96747"/>
                    <a:pt x="322968" y="99326"/>
                    <a:pt x="322968" y="101906"/>
                  </a:cubicBezTo>
                  <a:cubicBezTo>
                    <a:pt x="322968" y="107066"/>
                    <a:pt x="324260" y="110936"/>
                    <a:pt x="325552" y="113516"/>
                  </a:cubicBezTo>
                  <a:cubicBezTo>
                    <a:pt x="328136" y="116096"/>
                    <a:pt x="332012" y="117386"/>
                    <a:pt x="335887" y="117386"/>
                  </a:cubicBezTo>
                  <a:cubicBezTo>
                    <a:pt x="338471" y="117386"/>
                    <a:pt x="341055" y="117386"/>
                    <a:pt x="343638" y="116096"/>
                  </a:cubicBezTo>
                  <a:cubicBezTo>
                    <a:pt x="344930" y="114806"/>
                    <a:pt x="347514" y="112226"/>
                    <a:pt x="348806" y="109646"/>
                  </a:cubicBezTo>
                  <a:cubicBezTo>
                    <a:pt x="348806" y="110936"/>
                    <a:pt x="348806" y="112226"/>
                    <a:pt x="348806" y="113516"/>
                  </a:cubicBezTo>
                  <a:cubicBezTo>
                    <a:pt x="348806" y="114806"/>
                    <a:pt x="348806" y="114806"/>
                    <a:pt x="348806" y="116096"/>
                  </a:cubicBezTo>
                  <a:lnTo>
                    <a:pt x="364308" y="116096"/>
                  </a:lnTo>
                  <a:cubicBezTo>
                    <a:pt x="363017" y="114806"/>
                    <a:pt x="363017" y="113516"/>
                    <a:pt x="363017" y="110936"/>
                  </a:cubicBezTo>
                  <a:cubicBezTo>
                    <a:pt x="361725" y="109646"/>
                    <a:pt x="361725" y="107066"/>
                    <a:pt x="361725" y="104486"/>
                  </a:cubicBezTo>
                  <a:lnTo>
                    <a:pt x="361725" y="78687"/>
                  </a:lnTo>
                  <a:cubicBezTo>
                    <a:pt x="361725" y="73527"/>
                    <a:pt x="360433" y="69658"/>
                    <a:pt x="357849" y="67078"/>
                  </a:cubicBezTo>
                  <a:cubicBezTo>
                    <a:pt x="355265" y="64498"/>
                    <a:pt x="350098" y="63208"/>
                    <a:pt x="343638" y="63208"/>
                  </a:cubicBezTo>
                  <a:close/>
                  <a:moveTo>
                    <a:pt x="267418" y="63208"/>
                  </a:moveTo>
                  <a:cubicBezTo>
                    <a:pt x="263542" y="63208"/>
                    <a:pt x="260959" y="64498"/>
                    <a:pt x="259667" y="65788"/>
                  </a:cubicBezTo>
                  <a:cubicBezTo>
                    <a:pt x="257083" y="68368"/>
                    <a:pt x="255791" y="69658"/>
                    <a:pt x="254499" y="72237"/>
                  </a:cubicBezTo>
                  <a:lnTo>
                    <a:pt x="254499" y="64498"/>
                  </a:lnTo>
                  <a:lnTo>
                    <a:pt x="240289" y="64498"/>
                  </a:lnTo>
                  <a:lnTo>
                    <a:pt x="240289" y="116096"/>
                  </a:lnTo>
                  <a:lnTo>
                    <a:pt x="255791" y="116096"/>
                  </a:lnTo>
                  <a:lnTo>
                    <a:pt x="255791" y="86427"/>
                  </a:lnTo>
                  <a:cubicBezTo>
                    <a:pt x="255791" y="83847"/>
                    <a:pt x="255791" y="81267"/>
                    <a:pt x="258375" y="79977"/>
                  </a:cubicBezTo>
                  <a:cubicBezTo>
                    <a:pt x="259667" y="78687"/>
                    <a:pt x="262250" y="77397"/>
                    <a:pt x="266126" y="77397"/>
                  </a:cubicBezTo>
                  <a:cubicBezTo>
                    <a:pt x="266126" y="77397"/>
                    <a:pt x="267418" y="77397"/>
                    <a:pt x="267418" y="77397"/>
                  </a:cubicBezTo>
                  <a:cubicBezTo>
                    <a:pt x="268710" y="77397"/>
                    <a:pt x="268710" y="78687"/>
                    <a:pt x="270002" y="78687"/>
                  </a:cubicBezTo>
                  <a:lnTo>
                    <a:pt x="270002" y="63208"/>
                  </a:lnTo>
                  <a:cubicBezTo>
                    <a:pt x="268710" y="63208"/>
                    <a:pt x="268710" y="63208"/>
                    <a:pt x="268710" y="63208"/>
                  </a:cubicBezTo>
                  <a:close/>
                  <a:moveTo>
                    <a:pt x="164068" y="63208"/>
                  </a:moveTo>
                  <a:cubicBezTo>
                    <a:pt x="160192" y="63208"/>
                    <a:pt x="156317" y="64498"/>
                    <a:pt x="153733" y="65788"/>
                  </a:cubicBezTo>
                  <a:cubicBezTo>
                    <a:pt x="151149" y="67078"/>
                    <a:pt x="149857" y="68368"/>
                    <a:pt x="147274" y="70947"/>
                  </a:cubicBezTo>
                  <a:cubicBezTo>
                    <a:pt x="145982" y="73527"/>
                    <a:pt x="144690" y="76107"/>
                    <a:pt x="144690" y="78687"/>
                  </a:cubicBezTo>
                  <a:cubicBezTo>
                    <a:pt x="143398" y="81267"/>
                    <a:pt x="143398" y="85137"/>
                    <a:pt x="143398" y="89007"/>
                  </a:cubicBezTo>
                  <a:cubicBezTo>
                    <a:pt x="143398" y="92877"/>
                    <a:pt x="143398" y="95457"/>
                    <a:pt x="144690" y="99326"/>
                  </a:cubicBezTo>
                  <a:cubicBezTo>
                    <a:pt x="144690" y="103196"/>
                    <a:pt x="145982" y="105776"/>
                    <a:pt x="147274" y="108356"/>
                  </a:cubicBezTo>
                  <a:cubicBezTo>
                    <a:pt x="148565" y="110936"/>
                    <a:pt x="149857" y="113516"/>
                    <a:pt x="152441" y="114806"/>
                  </a:cubicBezTo>
                  <a:cubicBezTo>
                    <a:pt x="156317" y="116096"/>
                    <a:pt x="160192" y="117386"/>
                    <a:pt x="164068" y="117386"/>
                  </a:cubicBezTo>
                  <a:cubicBezTo>
                    <a:pt x="170527" y="117386"/>
                    <a:pt x="175695" y="116096"/>
                    <a:pt x="179570" y="112226"/>
                  </a:cubicBezTo>
                  <a:cubicBezTo>
                    <a:pt x="182154" y="109646"/>
                    <a:pt x="184738" y="104486"/>
                    <a:pt x="184738" y="98037"/>
                  </a:cubicBezTo>
                  <a:lnTo>
                    <a:pt x="170527" y="98037"/>
                  </a:lnTo>
                  <a:cubicBezTo>
                    <a:pt x="170527" y="101906"/>
                    <a:pt x="169235" y="104486"/>
                    <a:pt x="169235" y="105776"/>
                  </a:cubicBezTo>
                  <a:cubicBezTo>
                    <a:pt x="167944" y="107066"/>
                    <a:pt x="166652" y="108356"/>
                    <a:pt x="164068" y="108356"/>
                  </a:cubicBezTo>
                  <a:cubicBezTo>
                    <a:pt x="162776" y="108356"/>
                    <a:pt x="161484" y="107066"/>
                    <a:pt x="160192" y="104486"/>
                  </a:cubicBezTo>
                  <a:cubicBezTo>
                    <a:pt x="158900" y="103196"/>
                    <a:pt x="158900" y="100616"/>
                    <a:pt x="158900" y="96747"/>
                  </a:cubicBezTo>
                  <a:lnTo>
                    <a:pt x="158900" y="92877"/>
                  </a:lnTo>
                  <a:lnTo>
                    <a:pt x="184738" y="92877"/>
                  </a:lnTo>
                  <a:cubicBezTo>
                    <a:pt x="184738" y="89007"/>
                    <a:pt x="184738" y="85137"/>
                    <a:pt x="184738" y="81267"/>
                  </a:cubicBezTo>
                  <a:cubicBezTo>
                    <a:pt x="183446" y="77397"/>
                    <a:pt x="183446" y="74817"/>
                    <a:pt x="182154" y="72237"/>
                  </a:cubicBezTo>
                  <a:cubicBezTo>
                    <a:pt x="180862" y="69658"/>
                    <a:pt x="178279" y="67078"/>
                    <a:pt x="175695" y="65788"/>
                  </a:cubicBezTo>
                  <a:cubicBezTo>
                    <a:pt x="173111" y="64498"/>
                    <a:pt x="169235" y="63208"/>
                    <a:pt x="164068" y="63208"/>
                  </a:cubicBezTo>
                  <a:close/>
                  <a:moveTo>
                    <a:pt x="191197" y="49018"/>
                  </a:moveTo>
                  <a:lnTo>
                    <a:pt x="191197" y="116096"/>
                  </a:lnTo>
                  <a:lnTo>
                    <a:pt x="205408" y="116096"/>
                  </a:lnTo>
                  <a:lnTo>
                    <a:pt x="205408" y="109646"/>
                  </a:lnTo>
                  <a:cubicBezTo>
                    <a:pt x="206700" y="110936"/>
                    <a:pt x="206700" y="112226"/>
                    <a:pt x="206700" y="112226"/>
                  </a:cubicBezTo>
                  <a:cubicBezTo>
                    <a:pt x="207992" y="113516"/>
                    <a:pt x="207992" y="114806"/>
                    <a:pt x="209284" y="114806"/>
                  </a:cubicBezTo>
                  <a:cubicBezTo>
                    <a:pt x="210575" y="116096"/>
                    <a:pt x="210575" y="116096"/>
                    <a:pt x="211867" y="116096"/>
                  </a:cubicBezTo>
                  <a:cubicBezTo>
                    <a:pt x="213159" y="117386"/>
                    <a:pt x="215743" y="117386"/>
                    <a:pt x="217035" y="117386"/>
                  </a:cubicBezTo>
                  <a:cubicBezTo>
                    <a:pt x="219619" y="117386"/>
                    <a:pt x="222202" y="117386"/>
                    <a:pt x="223494" y="116096"/>
                  </a:cubicBezTo>
                  <a:cubicBezTo>
                    <a:pt x="226078" y="114806"/>
                    <a:pt x="227370" y="113516"/>
                    <a:pt x="228662" y="110936"/>
                  </a:cubicBezTo>
                  <a:cubicBezTo>
                    <a:pt x="229954" y="109646"/>
                    <a:pt x="231245" y="107066"/>
                    <a:pt x="231245" y="103196"/>
                  </a:cubicBezTo>
                  <a:cubicBezTo>
                    <a:pt x="232537" y="99326"/>
                    <a:pt x="232537" y="95457"/>
                    <a:pt x="232537" y="90297"/>
                  </a:cubicBezTo>
                  <a:cubicBezTo>
                    <a:pt x="232537" y="86427"/>
                    <a:pt x="232537" y="83847"/>
                    <a:pt x="232537" y="79977"/>
                  </a:cubicBezTo>
                  <a:cubicBezTo>
                    <a:pt x="231245" y="76107"/>
                    <a:pt x="231245" y="73527"/>
                    <a:pt x="229954" y="70947"/>
                  </a:cubicBezTo>
                  <a:cubicBezTo>
                    <a:pt x="228662" y="68368"/>
                    <a:pt x="227370" y="67078"/>
                    <a:pt x="226078" y="65788"/>
                  </a:cubicBezTo>
                  <a:cubicBezTo>
                    <a:pt x="223494" y="64498"/>
                    <a:pt x="220910" y="63208"/>
                    <a:pt x="218327" y="63208"/>
                  </a:cubicBezTo>
                  <a:cubicBezTo>
                    <a:pt x="217035" y="63208"/>
                    <a:pt x="215743" y="63208"/>
                    <a:pt x="214451" y="64498"/>
                  </a:cubicBezTo>
                  <a:cubicBezTo>
                    <a:pt x="213159" y="64498"/>
                    <a:pt x="213159" y="64498"/>
                    <a:pt x="211867" y="64498"/>
                  </a:cubicBezTo>
                  <a:cubicBezTo>
                    <a:pt x="210575" y="65788"/>
                    <a:pt x="209284" y="65788"/>
                    <a:pt x="209284" y="67078"/>
                  </a:cubicBezTo>
                  <a:cubicBezTo>
                    <a:pt x="207992" y="68368"/>
                    <a:pt x="206700" y="69658"/>
                    <a:pt x="206700" y="70947"/>
                  </a:cubicBezTo>
                  <a:lnTo>
                    <a:pt x="206700" y="49018"/>
                  </a:lnTo>
                  <a:close/>
                  <a:moveTo>
                    <a:pt x="100766" y="49018"/>
                  </a:moveTo>
                  <a:lnTo>
                    <a:pt x="100766" y="116096"/>
                  </a:lnTo>
                  <a:lnTo>
                    <a:pt x="116269" y="116096"/>
                  </a:lnTo>
                  <a:lnTo>
                    <a:pt x="116269" y="87717"/>
                  </a:lnTo>
                  <a:lnTo>
                    <a:pt x="138230" y="87717"/>
                  </a:lnTo>
                  <a:lnTo>
                    <a:pt x="138230" y="74817"/>
                  </a:lnTo>
                  <a:lnTo>
                    <a:pt x="116269" y="74817"/>
                  </a:lnTo>
                  <a:lnTo>
                    <a:pt x="116269" y="61918"/>
                  </a:lnTo>
                  <a:lnTo>
                    <a:pt x="139522" y="61918"/>
                  </a:lnTo>
                  <a:lnTo>
                    <a:pt x="139522" y="49018"/>
                  </a:lnTo>
                  <a:close/>
                  <a:moveTo>
                    <a:pt x="82680" y="0"/>
                  </a:moveTo>
                  <a:cubicBezTo>
                    <a:pt x="91723" y="0"/>
                    <a:pt x="99474" y="7740"/>
                    <a:pt x="99474" y="16769"/>
                  </a:cubicBezTo>
                  <a:cubicBezTo>
                    <a:pt x="99474" y="18059"/>
                    <a:pt x="98182" y="19349"/>
                    <a:pt x="98182" y="21929"/>
                  </a:cubicBezTo>
                  <a:lnTo>
                    <a:pt x="161484" y="21929"/>
                  </a:lnTo>
                  <a:cubicBezTo>
                    <a:pt x="161484" y="19349"/>
                    <a:pt x="160192" y="18059"/>
                    <a:pt x="160192" y="16769"/>
                  </a:cubicBezTo>
                  <a:cubicBezTo>
                    <a:pt x="160192" y="7740"/>
                    <a:pt x="167944" y="0"/>
                    <a:pt x="176987" y="0"/>
                  </a:cubicBezTo>
                  <a:cubicBezTo>
                    <a:pt x="186030" y="0"/>
                    <a:pt x="193781" y="7740"/>
                    <a:pt x="193781" y="16769"/>
                  </a:cubicBezTo>
                  <a:cubicBezTo>
                    <a:pt x="193781" y="18059"/>
                    <a:pt x="193781" y="19349"/>
                    <a:pt x="192489" y="21929"/>
                  </a:cubicBezTo>
                  <a:lnTo>
                    <a:pt x="255791" y="21929"/>
                  </a:lnTo>
                  <a:cubicBezTo>
                    <a:pt x="255791" y="19349"/>
                    <a:pt x="255791" y="18059"/>
                    <a:pt x="255791" y="16769"/>
                  </a:cubicBezTo>
                  <a:cubicBezTo>
                    <a:pt x="255791" y="7740"/>
                    <a:pt x="262250" y="0"/>
                    <a:pt x="271294" y="0"/>
                  </a:cubicBezTo>
                  <a:cubicBezTo>
                    <a:pt x="280337" y="0"/>
                    <a:pt x="288088" y="7740"/>
                    <a:pt x="288088" y="16769"/>
                  </a:cubicBezTo>
                  <a:cubicBezTo>
                    <a:pt x="288088" y="18059"/>
                    <a:pt x="288088" y="19349"/>
                    <a:pt x="286796" y="21929"/>
                  </a:cubicBezTo>
                  <a:lnTo>
                    <a:pt x="350098" y="21929"/>
                  </a:lnTo>
                  <a:cubicBezTo>
                    <a:pt x="350098" y="19349"/>
                    <a:pt x="350098" y="18059"/>
                    <a:pt x="350098" y="16769"/>
                  </a:cubicBezTo>
                  <a:cubicBezTo>
                    <a:pt x="350098" y="7740"/>
                    <a:pt x="356557" y="0"/>
                    <a:pt x="365600" y="0"/>
                  </a:cubicBezTo>
                  <a:cubicBezTo>
                    <a:pt x="375935" y="0"/>
                    <a:pt x="382395" y="7740"/>
                    <a:pt x="382395" y="16769"/>
                  </a:cubicBezTo>
                  <a:cubicBezTo>
                    <a:pt x="382395" y="18059"/>
                    <a:pt x="382395" y="19349"/>
                    <a:pt x="382395" y="21929"/>
                  </a:cubicBezTo>
                  <a:lnTo>
                    <a:pt x="445696" y="21929"/>
                  </a:lnTo>
                  <a:cubicBezTo>
                    <a:pt x="444405" y="19349"/>
                    <a:pt x="444405" y="18059"/>
                    <a:pt x="444405" y="16769"/>
                  </a:cubicBezTo>
                  <a:cubicBezTo>
                    <a:pt x="444405" y="7740"/>
                    <a:pt x="452156" y="0"/>
                    <a:pt x="461199" y="0"/>
                  </a:cubicBezTo>
                  <a:cubicBezTo>
                    <a:pt x="470242" y="0"/>
                    <a:pt x="476701" y="7740"/>
                    <a:pt x="476701" y="16769"/>
                  </a:cubicBezTo>
                  <a:cubicBezTo>
                    <a:pt x="476701" y="18059"/>
                    <a:pt x="476701" y="19349"/>
                    <a:pt x="476701" y="21929"/>
                  </a:cubicBezTo>
                  <a:lnTo>
                    <a:pt x="496080" y="21929"/>
                  </a:lnTo>
                  <a:cubicBezTo>
                    <a:pt x="521917" y="21929"/>
                    <a:pt x="542587" y="42568"/>
                    <a:pt x="542587" y="68368"/>
                  </a:cubicBezTo>
                  <a:lnTo>
                    <a:pt x="542587" y="463094"/>
                  </a:lnTo>
                  <a:lnTo>
                    <a:pt x="441821" y="563710"/>
                  </a:lnTo>
                  <a:lnTo>
                    <a:pt x="47799" y="563710"/>
                  </a:lnTo>
                  <a:cubicBezTo>
                    <a:pt x="21962" y="563710"/>
                    <a:pt x="0" y="541781"/>
                    <a:pt x="0" y="515982"/>
                  </a:cubicBezTo>
                  <a:lnTo>
                    <a:pt x="0" y="68368"/>
                  </a:lnTo>
                  <a:cubicBezTo>
                    <a:pt x="0" y="42568"/>
                    <a:pt x="21962" y="21929"/>
                    <a:pt x="47799" y="21929"/>
                  </a:cubicBezTo>
                  <a:lnTo>
                    <a:pt x="67177" y="21929"/>
                  </a:lnTo>
                  <a:cubicBezTo>
                    <a:pt x="67177" y="19349"/>
                    <a:pt x="65886" y="18059"/>
                    <a:pt x="65886" y="16769"/>
                  </a:cubicBezTo>
                  <a:cubicBezTo>
                    <a:pt x="65886" y="7740"/>
                    <a:pt x="73637" y="0"/>
                    <a:pt x="82680" y="0"/>
                  </a:cubicBezTo>
                  <a:close/>
                </a:path>
              </a:pathLst>
            </a:custGeom>
            <a:solidFill>
              <a:schemeClr val="accent1"/>
            </a:solidFill>
            <a:ln>
              <a:noFill/>
            </a:ln>
          </p:spPr>
        </p:sp>
      </p:grpSp>
      <p:sp>
        <p:nvSpPr>
          <p:cNvPr id="4" name="矩形 3"/>
          <p:cNvSpPr/>
          <p:nvPr/>
        </p:nvSpPr>
        <p:spPr>
          <a:xfrm>
            <a:off x="1193796" y="4068430"/>
            <a:ext cx="1800493" cy="396134"/>
          </a:xfrm>
          <a:prstGeom prst="rect">
            <a:avLst/>
          </a:prstGeom>
        </p:spPr>
        <p:txBody>
          <a:bodyPr wrap="square">
            <a:spAutoFit/>
          </a:bodyPr>
          <a:lstStyle/>
          <a:p>
            <a:pPr algn="just" eaLnBrk="1" hangingPunct="1">
              <a:lnSpc>
                <a:spcPct val="120000"/>
              </a:lnSpc>
              <a:spcAft>
                <a:spcPts val="1000"/>
              </a:spcAft>
            </a:pPr>
            <a:r>
              <a:rPr lang="zh-CN" altLang="zh-CN" kern="0">
                <a:latin typeface="+mj-ea"/>
                <a:ea typeface="+mj-ea"/>
              </a:rPr>
              <a:t>村、社区</a:t>
            </a:r>
            <a:r>
              <a:rPr lang="zh-CN" altLang="en-US" kern="0">
                <a:latin typeface="+mj-ea"/>
                <a:ea typeface="+mj-ea"/>
              </a:rPr>
              <a:t>党支部</a:t>
            </a:r>
          </a:p>
        </p:txBody>
      </p:sp>
      <p:grpSp>
        <p:nvGrpSpPr>
          <p:cNvPr id="5" name="组合 4"/>
          <p:cNvGrpSpPr/>
          <p:nvPr/>
        </p:nvGrpSpPr>
        <p:grpSpPr>
          <a:xfrm>
            <a:off x="3727692" y="2039127"/>
            <a:ext cx="1943610" cy="1943610"/>
            <a:chOff x="4231099" y="2039127"/>
            <a:chExt cx="1943610" cy="1943610"/>
          </a:xfrm>
        </p:grpSpPr>
        <p:sp>
          <p:nvSpPr>
            <p:cNvPr id="50" name="空心弧 49"/>
            <p:cNvSpPr/>
            <p:nvPr/>
          </p:nvSpPr>
          <p:spPr bwMode="auto">
            <a:xfrm>
              <a:off x="4231099" y="2039127"/>
              <a:ext cx="1943610" cy="1943610"/>
            </a:xfrm>
            <a:prstGeom prst="blockArc">
              <a:avLst>
                <a:gd name="adj1" fmla="val 7814590"/>
                <a:gd name="adj2" fmla="val 3279098"/>
                <a:gd name="adj3" fmla="val 7457"/>
              </a:avLst>
            </a:prstGeom>
            <a:gradFill>
              <a:gsLst>
                <a:gs pos="58000">
                  <a:schemeClr val="accent2"/>
                </a:gs>
                <a:gs pos="100000">
                  <a:srgbClr val="C80000"/>
                </a:gs>
                <a:gs pos="0">
                  <a:srgbClr val="F20000"/>
                </a:gs>
              </a:gsLst>
              <a:lin ang="5400000" scaled="0"/>
            </a:gradFill>
            <a:ln w="12700" cap="flat">
              <a:noFill/>
              <a:prstDash val="solid"/>
              <a:miter lim="800000"/>
            </a:ln>
            <a:effectLst/>
          </p:spPr>
          <p:txBody>
            <a:bodyPr vert="horz" wrap="square" lIns="0" tIns="0" rIns="0" bIns="0" numCol="1" anchor="ctr" anchorCtr="0" compatLnSpc="1"/>
            <a:lstStyle/>
            <a:p>
              <a:pPr algn="ctr"/>
              <a:endParaRPr lang="zh-CN" altLang="en-US" sz="1400">
                <a:solidFill>
                  <a:schemeClr val="bg1"/>
                </a:solidFill>
                <a:latin typeface="+mj-ea"/>
                <a:ea typeface="+mj-ea"/>
                <a:cs typeface="+mn-ea"/>
              </a:endParaRPr>
            </a:p>
          </p:txBody>
        </p:sp>
        <p:sp>
          <p:nvSpPr>
            <p:cNvPr id="51" name="矩形 50"/>
            <p:cNvSpPr/>
            <p:nvPr/>
          </p:nvSpPr>
          <p:spPr>
            <a:xfrm>
              <a:off x="4838862" y="2393512"/>
              <a:ext cx="728083" cy="1323439"/>
            </a:xfrm>
            <a:prstGeom prst="rect">
              <a:avLst/>
            </a:prstGeom>
          </p:spPr>
          <p:txBody>
            <a:bodyPr wrap="none">
              <a:spAutoFit/>
            </a:bodyPr>
            <a:lstStyle/>
            <a:p>
              <a:pPr algn="ctr"/>
              <a:r>
                <a:rPr lang="en-US" altLang="zh-CN" sz="8000">
                  <a:solidFill>
                    <a:schemeClr val="accent1"/>
                  </a:solidFill>
                  <a:latin typeface="Impact" panose="020B0806030902050204" pitchFamily="34" charset="0"/>
                  <a:ea typeface="+mj-ea"/>
                </a:rPr>
                <a:t>3</a:t>
              </a:r>
              <a:endParaRPr lang="zh-CN" altLang="en-US" sz="8000" dirty="0">
                <a:solidFill>
                  <a:schemeClr val="accent1"/>
                </a:solidFill>
                <a:latin typeface="Impact" panose="020B0806030902050204" pitchFamily="34" charset="0"/>
                <a:ea typeface="+mj-ea"/>
              </a:endParaRPr>
            </a:p>
          </p:txBody>
        </p:sp>
        <p:sp>
          <p:nvSpPr>
            <p:cNvPr id="52" name="矩形 51"/>
            <p:cNvSpPr/>
            <p:nvPr/>
          </p:nvSpPr>
          <p:spPr>
            <a:xfrm>
              <a:off x="4950971" y="2307819"/>
              <a:ext cx="543739" cy="307777"/>
            </a:xfrm>
            <a:prstGeom prst="rect">
              <a:avLst/>
            </a:prstGeom>
          </p:spPr>
          <p:txBody>
            <a:bodyPr wrap="none">
              <a:spAutoFit/>
            </a:bodyPr>
            <a:lstStyle/>
            <a:p>
              <a:pPr algn="ctr"/>
              <a:r>
                <a:rPr lang="zh-CN" altLang="en-US" sz="1400">
                  <a:latin typeface="+mj-ea"/>
                  <a:ea typeface="+mj-ea"/>
                </a:rPr>
                <a:t>任期</a:t>
              </a:r>
              <a:endParaRPr lang="zh-CN" altLang="en-US" sz="1400" dirty="0">
                <a:latin typeface="+mj-ea"/>
                <a:ea typeface="+mj-ea"/>
              </a:endParaRPr>
            </a:p>
          </p:txBody>
        </p:sp>
        <p:sp>
          <p:nvSpPr>
            <p:cNvPr id="53" name="矩形 52"/>
            <p:cNvSpPr/>
            <p:nvPr/>
          </p:nvSpPr>
          <p:spPr>
            <a:xfrm>
              <a:off x="5540079" y="3140164"/>
              <a:ext cx="389851" cy="338554"/>
            </a:xfrm>
            <a:prstGeom prst="rect">
              <a:avLst/>
            </a:prstGeom>
          </p:spPr>
          <p:txBody>
            <a:bodyPr wrap="none">
              <a:spAutoFit/>
            </a:bodyPr>
            <a:lstStyle/>
            <a:p>
              <a:pPr algn="ctr"/>
              <a:r>
                <a:rPr lang="zh-CN" altLang="en-US" sz="1600">
                  <a:latin typeface="+mj-ea"/>
                  <a:ea typeface="+mj-ea"/>
                </a:rPr>
                <a:t>年</a:t>
              </a:r>
            </a:p>
          </p:txBody>
        </p:sp>
        <p:sp>
          <p:nvSpPr>
            <p:cNvPr id="54" name="february-12-calendar-page_42240"/>
            <p:cNvSpPr>
              <a:spLocks noChangeAspect="1"/>
            </p:cNvSpPr>
            <p:nvPr/>
          </p:nvSpPr>
          <p:spPr bwMode="auto">
            <a:xfrm>
              <a:off x="5076131" y="3636870"/>
              <a:ext cx="293420" cy="304843"/>
            </a:xfrm>
            <a:custGeom>
              <a:avLst/>
              <a:gdLst>
                <a:gd name="connsiteX0" fmla="*/ 363007 w 542587"/>
                <a:gd name="connsiteY0" fmla="*/ 197361 h 563710"/>
                <a:gd name="connsiteX1" fmla="*/ 400481 w 542587"/>
                <a:gd name="connsiteY1" fmla="*/ 203809 h 563710"/>
                <a:gd name="connsiteX2" fmla="*/ 423741 w 542587"/>
                <a:gd name="connsiteY2" fmla="*/ 217996 h 563710"/>
                <a:gd name="connsiteX3" fmla="*/ 435370 w 542587"/>
                <a:gd name="connsiteY3" fmla="*/ 238631 h 563710"/>
                <a:gd name="connsiteX4" fmla="*/ 439247 w 542587"/>
                <a:gd name="connsiteY4" fmla="*/ 265714 h 563710"/>
                <a:gd name="connsiteX5" fmla="*/ 436663 w 542587"/>
                <a:gd name="connsiteY5" fmla="*/ 290218 h 563710"/>
                <a:gd name="connsiteX6" fmla="*/ 431494 w 542587"/>
                <a:gd name="connsiteY6" fmla="*/ 308274 h 563710"/>
                <a:gd name="connsiteX7" fmla="*/ 418572 w 542587"/>
                <a:gd name="connsiteY7" fmla="*/ 326329 h 563710"/>
                <a:gd name="connsiteX8" fmla="*/ 400481 w 542587"/>
                <a:gd name="connsiteY8" fmla="*/ 345674 h 563710"/>
                <a:gd name="connsiteX9" fmla="*/ 369468 w 542587"/>
                <a:gd name="connsiteY9" fmla="*/ 374048 h 563710"/>
                <a:gd name="connsiteX10" fmla="*/ 352670 w 542587"/>
                <a:gd name="connsiteY10" fmla="*/ 397262 h 563710"/>
                <a:gd name="connsiteX11" fmla="*/ 439247 w 542587"/>
                <a:gd name="connsiteY11" fmla="*/ 397262 h 563710"/>
                <a:gd name="connsiteX12" fmla="*/ 439247 w 542587"/>
                <a:gd name="connsiteY12" fmla="*/ 441111 h 563710"/>
                <a:gd name="connsiteX13" fmla="*/ 282891 w 542587"/>
                <a:gd name="connsiteY13" fmla="*/ 441111 h 563710"/>
                <a:gd name="connsiteX14" fmla="*/ 289352 w 542587"/>
                <a:gd name="connsiteY14" fmla="*/ 402421 h 563710"/>
                <a:gd name="connsiteX15" fmla="*/ 303566 w 542587"/>
                <a:gd name="connsiteY15" fmla="*/ 371468 h 563710"/>
                <a:gd name="connsiteX16" fmla="*/ 321657 w 542587"/>
                <a:gd name="connsiteY16" fmla="*/ 348254 h 563710"/>
                <a:gd name="connsiteX17" fmla="*/ 338456 w 542587"/>
                <a:gd name="connsiteY17" fmla="*/ 331488 h 563710"/>
                <a:gd name="connsiteX18" fmla="*/ 363007 w 542587"/>
                <a:gd name="connsiteY18" fmla="*/ 308274 h 563710"/>
                <a:gd name="connsiteX19" fmla="*/ 375929 w 542587"/>
                <a:gd name="connsiteY19" fmla="*/ 291508 h 563710"/>
                <a:gd name="connsiteX20" fmla="*/ 379806 w 542587"/>
                <a:gd name="connsiteY20" fmla="*/ 278611 h 563710"/>
                <a:gd name="connsiteX21" fmla="*/ 381098 w 542587"/>
                <a:gd name="connsiteY21" fmla="*/ 265714 h 563710"/>
                <a:gd name="connsiteX22" fmla="*/ 377221 w 542587"/>
                <a:gd name="connsiteY22" fmla="*/ 242500 h 563710"/>
                <a:gd name="connsiteX23" fmla="*/ 360423 w 542587"/>
                <a:gd name="connsiteY23" fmla="*/ 234762 h 563710"/>
                <a:gd name="connsiteX24" fmla="*/ 347501 w 542587"/>
                <a:gd name="connsiteY24" fmla="*/ 238631 h 563710"/>
                <a:gd name="connsiteX25" fmla="*/ 341040 w 542587"/>
                <a:gd name="connsiteY25" fmla="*/ 250238 h 563710"/>
                <a:gd name="connsiteX26" fmla="*/ 338456 w 542587"/>
                <a:gd name="connsiteY26" fmla="*/ 264424 h 563710"/>
                <a:gd name="connsiteX27" fmla="*/ 338456 w 542587"/>
                <a:gd name="connsiteY27" fmla="*/ 278611 h 563710"/>
                <a:gd name="connsiteX28" fmla="*/ 284183 w 542587"/>
                <a:gd name="connsiteY28" fmla="*/ 278611 h 563710"/>
                <a:gd name="connsiteX29" fmla="*/ 284183 w 542587"/>
                <a:gd name="connsiteY29" fmla="*/ 270873 h 563710"/>
                <a:gd name="connsiteX30" fmla="*/ 363007 w 542587"/>
                <a:gd name="connsiteY30" fmla="*/ 197361 h 563710"/>
                <a:gd name="connsiteX31" fmla="*/ 178252 w 542587"/>
                <a:gd name="connsiteY31" fmla="*/ 197361 h 563710"/>
                <a:gd name="connsiteX32" fmla="*/ 218278 w 542587"/>
                <a:gd name="connsiteY32" fmla="*/ 197361 h 563710"/>
                <a:gd name="connsiteX33" fmla="*/ 218278 w 542587"/>
                <a:gd name="connsiteY33" fmla="*/ 441111 h 563710"/>
                <a:gd name="connsiteX34" fmla="*/ 160176 w 542587"/>
                <a:gd name="connsiteY34" fmla="*/ 441111 h 563710"/>
                <a:gd name="connsiteX35" fmla="*/ 160176 w 542587"/>
                <a:gd name="connsiteY35" fmla="*/ 272163 h 563710"/>
                <a:gd name="connsiteX36" fmla="*/ 113695 w 542587"/>
                <a:gd name="connsiteY36" fmla="*/ 272163 h 563710"/>
                <a:gd name="connsiteX37" fmla="*/ 113695 w 542587"/>
                <a:gd name="connsiteY37" fmla="*/ 236051 h 563710"/>
                <a:gd name="connsiteX38" fmla="*/ 121442 w 542587"/>
                <a:gd name="connsiteY38" fmla="*/ 236051 h 563710"/>
                <a:gd name="connsiteX39" fmla="*/ 147265 w 542587"/>
                <a:gd name="connsiteY39" fmla="*/ 232182 h 563710"/>
                <a:gd name="connsiteX40" fmla="*/ 164050 w 542587"/>
                <a:gd name="connsiteY40" fmla="*/ 223155 h 563710"/>
                <a:gd name="connsiteX41" fmla="*/ 173088 w 542587"/>
                <a:gd name="connsiteY41" fmla="*/ 210258 h 563710"/>
                <a:gd name="connsiteX42" fmla="*/ 178252 w 542587"/>
                <a:gd name="connsiteY42" fmla="*/ 197361 h 563710"/>
                <a:gd name="connsiteX43" fmla="*/ 25837 w 542587"/>
                <a:gd name="connsiteY43" fmla="*/ 154795 h 563710"/>
                <a:gd name="connsiteX44" fmla="*/ 25837 w 542587"/>
                <a:gd name="connsiteY44" fmla="*/ 515982 h 563710"/>
                <a:gd name="connsiteX45" fmla="*/ 47799 w 542587"/>
                <a:gd name="connsiteY45" fmla="*/ 537911 h 563710"/>
                <a:gd name="connsiteX46" fmla="*/ 431486 w 542587"/>
                <a:gd name="connsiteY46" fmla="*/ 537911 h 563710"/>
                <a:gd name="connsiteX47" fmla="*/ 436653 w 542587"/>
                <a:gd name="connsiteY47" fmla="*/ 532751 h 563710"/>
                <a:gd name="connsiteX48" fmla="*/ 436653 w 542587"/>
                <a:gd name="connsiteY48" fmla="*/ 491473 h 563710"/>
                <a:gd name="connsiteX49" fmla="*/ 471534 w 542587"/>
                <a:gd name="connsiteY49" fmla="*/ 456644 h 563710"/>
                <a:gd name="connsiteX50" fmla="*/ 511582 w 542587"/>
                <a:gd name="connsiteY50" fmla="*/ 456644 h 563710"/>
                <a:gd name="connsiteX51" fmla="*/ 516750 w 542587"/>
                <a:gd name="connsiteY51" fmla="*/ 451484 h 563710"/>
                <a:gd name="connsiteX52" fmla="*/ 516750 w 542587"/>
                <a:gd name="connsiteY52" fmla="*/ 154795 h 563710"/>
                <a:gd name="connsiteX53" fmla="*/ 347504 w 542587"/>
                <a:gd name="connsiteY53" fmla="*/ 90293 h 563710"/>
                <a:gd name="connsiteX54" fmla="*/ 347504 w 542587"/>
                <a:gd name="connsiteY54" fmla="*/ 94164 h 563710"/>
                <a:gd name="connsiteX55" fmla="*/ 347504 w 542587"/>
                <a:gd name="connsiteY55" fmla="*/ 99326 h 563710"/>
                <a:gd name="connsiteX56" fmla="*/ 346210 w 542587"/>
                <a:gd name="connsiteY56" fmla="*/ 105778 h 563710"/>
                <a:gd name="connsiteX57" fmla="*/ 342326 w 542587"/>
                <a:gd name="connsiteY57" fmla="*/ 107068 h 563710"/>
                <a:gd name="connsiteX58" fmla="*/ 338443 w 542587"/>
                <a:gd name="connsiteY58" fmla="*/ 104487 h 563710"/>
                <a:gd name="connsiteX59" fmla="*/ 337149 w 542587"/>
                <a:gd name="connsiteY59" fmla="*/ 100616 h 563710"/>
                <a:gd name="connsiteX60" fmla="*/ 338443 w 542587"/>
                <a:gd name="connsiteY60" fmla="*/ 96745 h 563710"/>
                <a:gd name="connsiteX61" fmla="*/ 339738 w 542587"/>
                <a:gd name="connsiteY61" fmla="*/ 94164 h 563710"/>
                <a:gd name="connsiteX62" fmla="*/ 342326 w 542587"/>
                <a:gd name="connsiteY62" fmla="*/ 92874 h 563710"/>
                <a:gd name="connsiteX63" fmla="*/ 347504 w 542587"/>
                <a:gd name="connsiteY63" fmla="*/ 90293 h 563710"/>
                <a:gd name="connsiteX64" fmla="*/ 211881 w 542587"/>
                <a:gd name="connsiteY64" fmla="*/ 74761 h 563710"/>
                <a:gd name="connsiteX65" fmla="*/ 214458 w 542587"/>
                <a:gd name="connsiteY65" fmla="*/ 76055 h 563710"/>
                <a:gd name="connsiteX66" fmla="*/ 217035 w 542587"/>
                <a:gd name="connsiteY66" fmla="*/ 78644 h 563710"/>
                <a:gd name="connsiteX67" fmla="*/ 217035 w 542587"/>
                <a:gd name="connsiteY67" fmla="*/ 83821 h 563710"/>
                <a:gd name="connsiteX68" fmla="*/ 217035 w 542587"/>
                <a:gd name="connsiteY68" fmla="*/ 90293 h 563710"/>
                <a:gd name="connsiteX69" fmla="*/ 217035 w 542587"/>
                <a:gd name="connsiteY69" fmla="*/ 96765 h 563710"/>
                <a:gd name="connsiteX70" fmla="*/ 217035 w 542587"/>
                <a:gd name="connsiteY70" fmla="*/ 101942 h 563710"/>
                <a:gd name="connsiteX71" fmla="*/ 214458 w 542587"/>
                <a:gd name="connsiteY71" fmla="*/ 104531 h 563710"/>
                <a:gd name="connsiteX72" fmla="*/ 211881 w 542587"/>
                <a:gd name="connsiteY72" fmla="*/ 105825 h 563710"/>
                <a:gd name="connsiteX73" fmla="*/ 206727 w 542587"/>
                <a:gd name="connsiteY73" fmla="*/ 101942 h 563710"/>
                <a:gd name="connsiteX74" fmla="*/ 205438 w 542587"/>
                <a:gd name="connsiteY74" fmla="*/ 90293 h 563710"/>
                <a:gd name="connsiteX75" fmla="*/ 206727 w 542587"/>
                <a:gd name="connsiteY75" fmla="*/ 85116 h 563710"/>
                <a:gd name="connsiteX76" fmla="*/ 206727 w 542587"/>
                <a:gd name="connsiteY76" fmla="*/ 79938 h 563710"/>
                <a:gd name="connsiteX77" fmla="*/ 208015 w 542587"/>
                <a:gd name="connsiteY77" fmla="*/ 76055 h 563710"/>
                <a:gd name="connsiteX78" fmla="*/ 211881 w 542587"/>
                <a:gd name="connsiteY78" fmla="*/ 74761 h 563710"/>
                <a:gd name="connsiteX79" fmla="*/ 165284 w 542587"/>
                <a:gd name="connsiteY79" fmla="*/ 73518 h 563710"/>
                <a:gd name="connsiteX80" fmla="*/ 169149 w 542587"/>
                <a:gd name="connsiteY80" fmla="*/ 76107 h 563710"/>
                <a:gd name="connsiteX81" fmla="*/ 170438 w 542587"/>
                <a:gd name="connsiteY81" fmla="*/ 83873 h 563710"/>
                <a:gd name="connsiteX82" fmla="*/ 158841 w 542587"/>
                <a:gd name="connsiteY82" fmla="*/ 83873 h 563710"/>
                <a:gd name="connsiteX83" fmla="*/ 160130 w 542587"/>
                <a:gd name="connsiteY83" fmla="*/ 76107 h 563710"/>
                <a:gd name="connsiteX84" fmla="*/ 165284 w 542587"/>
                <a:gd name="connsiteY84" fmla="*/ 73518 h 563710"/>
                <a:gd name="connsiteX85" fmla="*/ 403065 w 542587"/>
                <a:gd name="connsiteY85" fmla="*/ 64498 h 563710"/>
                <a:gd name="connsiteX86" fmla="*/ 417275 w 542587"/>
                <a:gd name="connsiteY86" fmla="*/ 116096 h 563710"/>
                <a:gd name="connsiteX87" fmla="*/ 415983 w 542587"/>
                <a:gd name="connsiteY87" fmla="*/ 121256 h 563710"/>
                <a:gd name="connsiteX88" fmla="*/ 410816 w 542587"/>
                <a:gd name="connsiteY88" fmla="*/ 122546 h 563710"/>
                <a:gd name="connsiteX89" fmla="*/ 409524 w 542587"/>
                <a:gd name="connsiteY89" fmla="*/ 122546 h 563710"/>
                <a:gd name="connsiteX90" fmla="*/ 408232 w 542587"/>
                <a:gd name="connsiteY90" fmla="*/ 121256 h 563710"/>
                <a:gd name="connsiteX91" fmla="*/ 408232 w 542587"/>
                <a:gd name="connsiteY91" fmla="*/ 132865 h 563710"/>
                <a:gd name="connsiteX92" fmla="*/ 409524 w 542587"/>
                <a:gd name="connsiteY92" fmla="*/ 132865 h 563710"/>
                <a:gd name="connsiteX93" fmla="*/ 410816 w 542587"/>
                <a:gd name="connsiteY93" fmla="*/ 132865 h 563710"/>
                <a:gd name="connsiteX94" fmla="*/ 414692 w 542587"/>
                <a:gd name="connsiteY94" fmla="*/ 132865 h 563710"/>
                <a:gd name="connsiteX95" fmla="*/ 421151 w 542587"/>
                <a:gd name="connsiteY95" fmla="*/ 131575 h 563710"/>
                <a:gd name="connsiteX96" fmla="*/ 426318 w 542587"/>
                <a:gd name="connsiteY96" fmla="*/ 128995 h 563710"/>
                <a:gd name="connsiteX97" fmla="*/ 430194 w 542587"/>
                <a:gd name="connsiteY97" fmla="*/ 125126 h 563710"/>
                <a:gd name="connsiteX98" fmla="*/ 432778 w 542587"/>
                <a:gd name="connsiteY98" fmla="*/ 116096 h 563710"/>
                <a:gd name="connsiteX99" fmla="*/ 446988 w 542587"/>
                <a:gd name="connsiteY99" fmla="*/ 64498 h 563710"/>
                <a:gd name="connsiteX100" fmla="*/ 431486 w 542587"/>
                <a:gd name="connsiteY100" fmla="*/ 64498 h 563710"/>
                <a:gd name="connsiteX101" fmla="*/ 426318 w 542587"/>
                <a:gd name="connsiteY101" fmla="*/ 100616 h 563710"/>
                <a:gd name="connsiteX102" fmla="*/ 425026 w 542587"/>
                <a:gd name="connsiteY102" fmla="*/ 100616 h 563710"/>
                <a:gd name="connsiteX103" fmla="*/ 419859 w 542587"/>
                <a:gd name="connsiteY103" fmla="*/ 64498 h 563710"/>
                <a:gd name="connsiteX104" fmla="*/ 275169 w 542587"/>
                <a:gd name="connsiteY104" fmla="*/ 64498 h 563710"/>
                <a:gd name="connsiteX105" fmla="*/ 275169 w 542587"/>
                <a:gd name="connsiteY105" fmla="*/ 103196 h 563710"/>
                <a:gd name="connsiteX106" fmla="*/ 279045 w 542587"/>
                <a:gd name="connsiteY106" fmla="*/ 113516 h 563710"/>
                <a:gd name="connsiteX107" fmla="*/ 288088 w 542587"/>
                <a:gd name="connsiteY107" fmla="*/ 117386 h 563710"/>
                <a:gd name="connsiteX108" fmla="*/ 295839 w 542587"/>
                <a:gd name="connsiteY108" fmla="*/ 114806 h 563710"/>
                <a:gd name="connsiteX109" fmla="*/ 301007 w 542587"/>
                <a:gd name="connsiteY109" fmla="*/ 109646 h 563710"/>
                <a:gd name="connsiteX110" fmla="*/ 301007 w 542587"/>
                <a:gd name="connsiteY110" fmla="*/ 116096 h 563710"/>
                <a:gd name="connsiteX111" fmla="*/ 315217 w 542587"/>
                <a:gd name="connsiteY111" fmla="*/ 116096 h 563710"/>
                <a:gd name="connsiteX112" fmla="*/ 315217 w 542587"/>
                <a:gd name="connsiteY112" fmla="*/ 64498 h 563710"/>
                <a:gd name="connsiteX113" fmla="*/ 301007 w 542587"/>
                <a:gd name="connsiteY113" fmla="*/ 64498 h 563710"/>
                <a:gd name="connsiteX114" fmla="*/ 301007 w 542587"/>
                <a:gd name="connsiteY114" fmla="*/ 98037 h 563710"/>
                <a:gd name="connsiteX115" fmla="*/ 298423 w 542587"/>
                <a:gd name="connsiteY115" fmla="*/ 104486 h 563710"/>
                <a:gd name="connsiteX116" fmla="*/ 294547 w 542587"/>
                <a:gd name="connsiteY116" fmla="*/ 105776 h 563710"/>
                <a:gd name="connsiteX117" fmla="*/ 291963 w 542587"/>
                <a:gd name="connsiteY117" fmla="*/ 104486 h 563710"/>
                <a:gd name="connsiteX118" fmla="*/ 290672 w 542587"/>
                <a:gd name="connsiteY118" fmla="*/ 99326 h 563710"/>
                <a:gd name="connsiteX119" fmla="*/ 290672 w 542587"/>
                <a:gd name="connsiteY119" fmla="*/ 64498 h 563710"/>
                <a:gd name="connsiteX120" fmla="*/ 399189 w 542587"/>
                <a:gd name="connsiteY120" fmla="*/ 63208 h 563710"/>
                <a:gd name="connsiteX121" fmla="*/ 391438 w 542587"/>
                <a:gd name="connsiteY121" fmla="*/ 65788 h 563710"/>
                <a:gd name="connsiteX122" fmla="*/ 386270 w 542587"/>
                <a:gd name="connsiteY122" fmla="*/ 72237 h 563710"/>
                <a:gd name="connsiteX123" fmla="*/ 386270 w 542587"/>
                <a:gd name="connsiteY123" fmla="*/ 64498 h 563710"/>
                <a:gd name="connsiteX124" fmla="*/ 372060 w 542587"/>
                <a:gd name="connsiteY124" fmla="*/ 64498 h 563710"/>
                <a:gd name="connsiteX125" fmla="*/ 372060 w 542587"/>
                <a:gd name="connsiteY125" fmla="*/ 116096 h 563710"/>
                <a:gd name="connsiteX126" fmla="*/ 387562 w 542587"/>
                <a:gd name="connsiteY126" fmla="*/ 116096 h 563710"/>
                <a:gd name="connsiteX127" fmla="*/ 387562 w 542587"/>
                <a:gd name="connsiteY127" fmla="*/ 86427 h 563710"/>
                <a:gd name="connsiteX128" fmla="*/ 390146 w 542587"/>
                <a:gd name="connsiteY128" fmla="*/ 79977 h 563710"/>
                <a:gd name="connsiteX129" fmla="*/ 396605 w 542587"/>
                <a:gd name="connsiteY129" fmla="*/ 77397 h 563710"/>
                <a:gd name="connsiteX130" fmla="*/ 399189 w 542587"/>
                <a:gd name="connsiteY130" fmla="*/ 77397 h 563710"/>
                <a:gd name="connsiteX131" fmla="*/ 401773 w 542587"/>
                <a:gd name="connsiteY131" fmla="*/ 78687 h 563710"/>
                <a:gd name="connsiteX132" fmla="*/ 401773 w 542587"/>
                <a:gd name="connsiteY132" fmla="*/ 63208 h 563710"/>
                <a:gd name="connsiteX133" fmla="*/ 400481 w 542587"/>
                <a:gd name="connsiteY133" fmla="*/ 63208 h 563710"/>
                <a:gd name="connsiteX134" fmla="*/ 343638 w 542587"/>
                <a:gd name="connsiteY134" fmla="*/ 63208 h 563710"/>
                <a:gd name="connsiteX135" fmla="*/ 335887 w 542587"/>
                <a:gd name="connsiteY135" fmla="*/ 64498 h 563710"/>
                <a:gd name="connsiteX136" fmla="*/ 329428 w 542587"/>
                <a:gd name="connsiteY136" fmla="*/ 67078 h 563710"/>
                <a:gd name="connsiteX137" fmla="*/ 325552 w 542587"/>
                <a:gd name="connsiteY137" fmla="*/ 72237 h 563710"/>
                <a:gd name="connsiteX138" fmla="*/ 324260 w 542587"/>
                <a:gd name="connsiteY138" fmla="*/ 79977 h 563710"/>
                <a:gd name="connsiteX139" fmla="*/ 337179 w 542587"/>
                <a:gd name="connsiteY139" fmla="*/ 79977 h 563710"/>
                <a:gd name="connsiteX140" fmla="*/ 338471 w 542587"/>
                <a:gd name="connsiteY140" fmla="*/ 74817 h 563710"/>
                <a:gd name="connsiteX141" fmla="*/ 343638 w 542587"/>
                <a:gd name="connsiteY141" fmla="*/ 73527 h 563710"/>
                <a:gd name="connsiteX142" fmla="*/ 347514 w 542587"/>
                <a:gd name="connsiteY142" fmla="*/ 74817 h 563710"/>
                <a:gd name="connsiteX143" fmla="*/ 347514 w 542587"/>
                <a:gd name="connsiteY143" fmla="*/ 78687 h 563710"/>
                <a:gd name="connsiteX144" fmla="*/ 347514 w 542587"/>
                <a:gd name="connsiteY144" fmla="*/ 81267 h 563710"/>
                <a:gd name="connsiteX145" fmla="*/ 347514 w 542587"/>
                <a:gd name="connsiteY145" fmla="*/ 82557 h 563710"/>
                <a:gd name="connsiteX146" fmla="*/ 344930 w 542587"/>
                <a:gd name="connsiteY146" fmla="*/ 83847 h 563710"/>
                <a:gd name="connsiteX147" fmla="*/ 342347 w 542587"/>
                <a:gd name="connsiteY147" fmla="*/ 85137 h 563710"/>
                <a:gd name="connsiteX148" fmla="*/ 335887 w 542587"/>
                <a:gd name="connsiteY148" fmla="*/ 86427 h 563710"/>
                <a:gd name="connsiteX149" fmla="*/ 329428 w 542587"/>
                <a:gd name="connsiteY149" fmla="*/ 89007 h 563710"/>
                <a:gd name="connsiteX150" fmla="*/ 324260 w 542587"/>
                <a:gd name="connsiteY150" fmla="*/ 94167 h 563710"/>
                <a:gd name="connsiteX151" fmla="*/ 322968 w 542587"/>
                <a:gd name="connsiteY151" fmla="*/ 101906 h 563710"/>
                <a:gd name="connsiteX152" fmla="*/ 325552 w 542587"/>
                <a:gd name="connsiteY152" fmla="*/ 113516 h 563710"/>
                <a:gd name="connsiteX153" fmla="*/ 335887 w 542587"/>
                <a:gd name="connsiteY153" fmla="*/ 117386 h 563710"/>
                <a:gd name="connsiteX154" fmla="*/ 343638 w 542587"/>
                <a:gd name="connsiteY154" fmla="*/ 116096 h 563710"/>
                <a:gd name="connsiteX155" fmla="*/ 348806 w 542587"/>
                <a:gd name="connsiteY155" fmla="*/ 109646 h 563710"/>
                <a:gd name="connsiteX156" fmla="*/ 348806 w 542587"/>
                <a:gd name="connsiteY156" fmla="*/ 113516 h 563710"/>
                <a:gd name="connsiteX157" fmla="*/ 348806 w 542587"/>
                <a:gd name="connsiteY157" fmla="*/ 116096 h 563710"/>
                <a:gd name="connsiteX158" fmla="*/ 364308 w 542587"/>
                <a:gd name="connsiteY158" fmla="*/ 116096 h 563710"/>
                <a:gd name="connsiteX159" fmla="*/ 363017 w 542587"/>
                <a:gd name="connsiteY159" fmla="*/ 110936 h 563710"/>
                <a:gd name="connsiteX160" fmla="*/ 361725 w 542587"/>
                <a:gd name="connsiteY160" fmla="*/ 104486 h 563710"/>
                <a:gd name="connsiteX161" fmla="*/ 361725 w 542587"/>
                <a:gd name="connsiteY161" fmla="*/ 78687 h 563710"/>
                <a:gd name="connsiteX162" fmla="*/ 357849 w 542587"/>
                <a:gd name="connsiteY162" fmla="*/ 67078 h 563710"/>
                <a:gd name="connsiteX163" fmla="*/ 343638 w 542587"/>
                <a:gd name="connsiteY163" fmla="*/ 63208 h 563710"/>
                <a:gd name="connsiteX164" fmla="*/ 267418 w 542587"/>
                <a:gd name="connsiteY164" fmla="*/ 63208 h 563710"/>
                <a:gd name="connsiteX165" fmla="*/ 259667 w 542587"/>
                <a:gd name="connsiteY165" fmla="*/ 65788 h 563710"/>
                <a:gd name="connsiteX166" fmla="*/ 254499 w 542587"/>
                <a:gd name="connsiteY166" fmla="*/ 72237 h 563710"/>
                <a:gd name="connsiteX167" fmla="*/ 254499 w 542587"/>
                <a:gd name="connsiteY167" fmla="*/ 64498 h 563710"/>
                <a:gd name="connsiteX168" fmla="*/ 240289 w 542587"/>
                <a:gd name="connsiteY168" fmla="*/ 64498 h 563710"/>
                <a:gd name="connsiteX169" fmla="*/ 240289 w 542587"/>
                <a:gd name="connsiteY169" fmla="*/ 116096 h 563710"/>
                <a:gd name="connsiteX170" fmla="*/ 255791 w 542587"/>
                <a:gd name="connsiteY170" fmla="*/ 116096 h 563710"/>
                <a:gd name="connsiteX171" fmla="*/ 255791 w 542587"/>
                <a:gd name="connsiteY171" fmla="*/ 86427 h 563710"/>
                <a:gd name="connsiteX172" fmla="*/ 258375 w 542587"/>
                <a:gd name="connsiteY172" fmla="*/ 79977 h 563710"/>
                <a:gd name="connsiteX173" fmla="*/ 266126 w 542587"/>
                <a:gd name="connsiteY173" fmla="*/ 77397 h 563710"/>
                <a:gd name="connsiteX174" fmla="*/ 267418 w 542587"/>
                <a:gd name="connsiteY174" fmla="*/ 77397 h 563710"/>
                <a:gd name="connsiteX175" fmla="*/ 270002 w 542587"/>
                <a:gd name="connsiteY175" fmla="*/ 78687 h 563710"/>
                <a:gd name="connsiteX176" fmla="*/ 270002 w 542587"/>
                <a:gd name="connsiteY176" fmla="*/ 63208 h 563710"/>
                <a:gd name="connsiteX177" fmla="*/ 268710 w 542587"/>
                <a:gd name="connsiteY177" fmla="*/ 63208 h 563710"/>
                <a:gd name="connsiteX178" fmla="*/ 164068 w 542587"/>
                <a:gd name="connsiteY178" fmla="*/ 63208 h 563710"/>
                <a:gd name="connsiteX179" fmla="*/ 153733 w 542587"/>
                <a:gd name="connsiteY179" fmla="*/ 65788 h 563710"/>
                <a:gd name="connsiteX180" fmla="*/ 147274 w 542587"/>
                <a:gd name="connsiteY180" fmla="*/ 70947 h 563710"/>
                <a:gd name="connsiteX181" fmla="*/ 144690 w 542587"/>
                <a:gd name="connsiteY181" fmla="*/ 78687 h 563710"/>
                <a:gd name="connsiteX182" fmla="*/ 143398 w 542587"/>
                <a:gd name="connsiteY182" fmla="*/ 89007 h 563710"/>
                <a:gd name="connsiteX183" fmla="*/ 144690 w 542587"/>
                <a:gd name="connsiteY183" fmla="*/ 99326 h 563710"/>
                <a:gd name="connsiteX184" fmla="*/ 147274 w 542587"/>
                <a:gd name="connsiteY184" fmla="*/ 108356 h 563710"/>
                <a:gd name="connsiteX185" fmla="*/ 152441 w 542587"/>
                <a:gd name="connsiteY185" fmla="*/ 114806 h 563710"/>
                <a:gd name="connsiteX186" fmla="*/ 164068 w 542587"/>
                <a:gd name="connsiteY186" fmla="*/ 117386 h 563710"/>
                <a:gd name="connsiteX187" fmla="*/ 179570 w 542587"/>
                <a:gd name="connsiteY187" fmla="*/ 112226 h 563710"/>
                <a:gd name="connsiteX188" fmla="*/ 184738 w 542587"/>
                <a:gd name="connsiteY188" fmla="*/ 98037 h 563710"/>
                <a:gd name="connsiteX189" fmla="*/ 170527 w 542587"/>
                <a:gd name="connsiteY189" fmla="*/ 98037 h 563710"/>
                <a:gd name="connsiteX190" fmla="*/ 169235 w 542587"/>
                <a:gd name="connsiteY190" fmla="*/ 105776 h 563710"/>
                <a:gd name="connsiteX191" fmla="*/ 164068 w 542587"/>
                <a:gd name="connsiteY191" fmla="*/ 108356 h 563710"/>
                <a:gd name="connsiteX192" fmla="*/ 160192 w 542587"/>
                <a:gd name="connsiteY192" fmla="*/ 104486 h 563710"/>
                <a:gd name="connsiteX193" fmla="*/ 158900 w 542587"/>
                <a:gd name="connsiteY193" fmla="*/ 96747 h 563710"/>
                <a:gd name="connsiteX194" fmla="*/ 158900 w 542587"/>
                <a:gd name="connsiteY194" fmla="*/ 92877 h 563710"/>
                <a:gd name="connsiteX195" fmla="*/ 184738 w 542587"/>
                <a:gd name="connsiteY195" fmla="*/ 92877 h 563710"/>
                <a:gd name="connsiteX196" fmla="*/ 184738 w 542587"/>
                <a:gd name="connsiteY196" fmla="*/ 81267 h 563710"/>
                <a:gd name="connsiteX197" fmla="*/ 182154 w 542587"/>
                <a:gd name="connsiteY197" fmla="*/ 72237 h 563710"/>
                <a:gd name="connsiteX198" fmla="*/ 175695 w 542587"/>
                <a:gd name="connsiteY198" fmla="*/ 65788 h 563710"/>
                <a:gd name="connsiteX199" fmla="*/ 164068 w 542587"/>
                <a:gd name="connsiteY199" fmla="*/ 63208 h 563710"/>
                <a:gd name="connsiteX200" fmla="*/ 191197 w 542587"/>
                <a:gd name="connsiteY200" fmla="*/ 49018 h 563710"/>
                <a:gd name="connsiteX201" fmla="*/ 191197 w 542587"/>
                <a:gd name="connsiteY201" fmla="*/ 116096 h 563710"/>
                <a:gd name="connsiteX202" fmla="*/ 205408 w 542587"/>
                <a:gd name="connsiteY202" fmla="*/ 116096 h 563710"/>
                <a:gd name="connsiteX203" fmla="*/ 205408 w 542587"/>
                <a:gd name="connsiteY203" fmla="*/ 109646 h 563710"/>
                <a:gd name="connsiteX204" fmla="*/ 206700 w 542587"/>
                <a:gd name="connsiteY204" fmla="*/ 112226 h 563710"/>
                <a:gd name="connsiteX205" fmla="*/ 209284 w 542587"/>
                <a:gd name="connsiteY205" fmla="*/ 114806 h 563710"/>
                <a:gd name="connsiteX206" fmla="*/ 211867 w 542587"/>
                <a:gd name="connsiteY206" fmla="*/ 116096 h 563710"/>
                <a:gd name="connsiteX207" fmla="*/ 217035 w 542587"/>
                <a:gd name="connsiteY207" fmla="*/ 117386 h 563710"/>
                <a:gd name="connsiteX208" fmla="*/ 223494 w 542587"/>
                <a:gd name="connsiteY208" fmla="*/ 116096 h 563710"/>
                <a:gd name="connsiteX209" fmla="*/ 228662 w 542587"/>
                <a:gd name="connsiteY209" fmla="*/ 110936 h 563710"/>
                <a:gd name="connsiteX210" fmla="*/ 231245 w 542587"/>
                <a:gd name="connsiteY210" fmla="*/ 103196 h 563710"/>
                <a:gd name="connsiteX211" fmla="*/ 232537 w 542587"/>
                <a:gd name="connsiteY211" fmla="*/ 90297 h 563710"/>
                <a:gd name="connsiteX212" fmla="*/ 232537 w 542587"/>
                <a:gd name="connsiteY212" fmla="*/ 79977 h 563710"/>
                <a:gd name="connsiteX213" fmla="*/ 229954 w 542587"/>
                <a:gd name="connsiteY213" fmla="*/ 70947 h 563710"/>
                <a:gd name="connsiteX214" fmla="*/ 226078 w 542587"/>
                <a:gd name="connsiteY214" fmla="*/ 65788 h 563710"/>
                <a:gd name="connsiteX215" fmla="*/ 218327 w 542587"/>
                <a:gd name="connsiteY215" fmla="*/ 63208 h 563710"/>
                <a:gd name="connsiteX216" fmla="*/ 214451 w 542587"/>
                <a:gd name="connsiteY216" fmla="*/ 64498 h 563710"/>
                <a:gd name="connsiteX217" fmla="*/ 211867 w 542587"/>
                <a:gd name="connsiteY217" fmla="*/ 64498 h 563710"/>
                <a:gd name="connsiteX218" fmla="*/ 209284 w 542587"/>
                <a:gd name="connsiteY218" fmla="*/ 67078 h 563710"/>
                <a:gd name="connsiteX219" fmla="*/ 206700 w 542587"/>
                <a:gd name="connsiteY219" fmla="*/ 70947 h 563710"/>
                <a:gd name="connsiteX220" fmla="*/ 206700 w 542587"/>
                <a:gd name="connsiteY220" fmla="*/ 49018 h 563710"/>
                <a:gd name="connsiteX221" fmla="*/ 100766 w 542587"/>
                <a:gd name="connsiteY221" fmla="*/ 49018 h 563710"/>
                <a:gd name="connsiteX222" fmla="*/ 100766 w 542587"/>
                <a:gd name="connsiteY222" fmla="*/ 116096 h 563710"/>
                <a:gd name="connsiteX223" fmla="*/ 116269 w 542587"/>
                <a:gd name="connsiteY223" fmla="*/ 116096 h 563710"/>
                <a:gd name="connsiteX224" fmla="*/ 116269 w 542587"/>
                <a:gd name="connsiteY224" fmla="*/ 87717 h 563710"/>
                <a:gd name="connsiteX225" fmla="*/ 138230 w 542587"/>
                <a:gd name="connsiteY225" fmla="*/ 87717 h 563710"/>
                <a:gd name="connsiteX226" fmla="*/ 138230 w 542587"/>
                <a:gd name="connsiteY226" fmla="*/ 74817 h 563710"/>
                <a:gd name="connsiteX227" fmla="*/ 116269 w 542587"/>
                <a:gd name="connsiteY227" fmla="*/ 74817 h 563710"/>
                <a:gd name="connsiteX228" fmla="*/ 116269 w 542587"/>
                <a:gd name="connsiteY228" fmla="*/ 61918 h 563710"/>
                <a:gd name="connsiteX229" fmla="*/ 139522 w 542587"/>
                <a:gd name="connsiteY229" fmla="*/ 61918 h 563710"/>
                <a:gd name="connsiteX230" fmla="*/ 139522 w 542587"/>
                <a:gd name="connsiteY230" fmla="*/ 49018 h 563710"/>
                <a:gd name="connsiteX231" fmla="*/ 82680 w 542587"/>
                <a:gd name="connsiteY231" fmla="*/ 0 h 563710"/>
                <a:gd name="connsiteX232" fmla="*/ 99474 w 542587"/>
                <a:gd name="connsiteY232" fmla="*/ 16769 h 563710"/>
                <a:gd name="connsiteX233" fmla="*/ 98182 w 542587"/>
                <a:gd name="connsiteY233" fmla="*/ 21929 h 563710"/>
                <a:gd name="connsiteX234" fmla="*/ 161484 w 542587"/>
                <a:gd name="connsiteY234" fmla="*/ 21929 h 563710"/>
                <a:gd name="connsiteX235" fmla="*/ 160192 w 542587"/>
                <a:gd name="connsiteY235" fmla="*/ 16769 h 563710"/>
                <a:gd name="connsiteX236" fmla="*/ 176987 w 542587"/>
                <a:gd name="connsiteY236" fmla="*/ 0 h 563710"/>
                <a:gd name="connsiteX237" fmla="*/ 193781 w 542587"/>
                <a:gd name="connsiteY237" fmla="*/ 16769 h 563710"/>
                <a:gd name="connsiteX238" fmla="*/ 192489 w 542587"/>
                <a:gd name="connsiteY238" fmla="*/ 21929 h 563710"/>
                <a:gd name="connsiteX239" fmla="*/ 255791 w 542587"/>
                <a:gd name="connsiteY239" fmla="*/ 21929 h 563710"/>
                <a:gd name="connsiteX240" fmla="*/ 255791 w 542587"/>
                <a:gd name="connsiteY240" fmla="*/ 16769 h 563710"/>
                <a:gd name="connsiteX241" fmla="*/ 271294 w 542587"/>
                <a:gd name="connsiteY241" fmla="*/ 0 h 563710"/>
                <a:gd name="connsiteX242" fmla="*/ 288088 w 542587"/>
                <a:gd name="connsiteY242" fmla="*/ 16769 h 563710"/>
                <a:gd name="connsiteX243" fmla="*/ 286796 w 542587"/>
                <a:gd name="connsiteY243" fmla="*/ 21929 h 563710"/>
                <a:gd name="connsiteX244" fmla="*/ 350098 w 542587"/>
                <a:gd name="connsiteY244" fmla="*/ 21929 h 563710"/>
                <a:gd name="connsiteX245" fmla="*/ 350098 w 542587"/>
                <a:gd name="connsiteY245" fmla="*/ 16769 h 563710"/>
                <a:gd name="connsiteX246" fmla="*/ 365600 w 542587"/>
                <a:gd name="connsiteY246" fmla="*/ 0 h 563710"/>
                <a:gd name="connsiteX247" fmla="*/ 382395 w 542587"/>
                <a:gd name="connsiteY247" fmla="*/ 16769 h 563710"/>
                <a:gd name="connsiteX248" fmla="*/ 382395 w 542587"/>
                <a:gd name="connsiteY248" fmla="*/ 21929 h 563710"/>
                <a:gd name="connsiteX249" fmla="*/ 445696 w 542587"/>
                <a:gd name="connsiteY249" fmla="*/ 21929 h 563710"/>
                <a:gd name="connsiteX250" fmla="*/ 444405 w 542587"/>
                <a:gd name="connsiteY250" fmla="*/ 16769 h 563710"/>
                <a:gd name="connsiteX251" fmla="*/ 461199 w 542587"/>
                <a:gd name="connsiteY251" fmla="*/ 0 h 563710"/>
                <a:gd name="connsiteX252" fmla="*/ 476701 w 542587"/>
                <a:gd name="connsiteY252" fmla="*/ 16769 h 563710"/>
                <a:gd name="connsiteX253" fmla="*/ 476701 w 542587"/>
                <a:gd name="connsiteY253" fmla="*/ 21929 h 563710"/>
                <a:gd name="connsiteX254" fmla="*/ 496080 w 542587"/>
                <a:gd name="connsiteY254" fmla="*/ 21929 h 563710"/>
                <a:gd name="connsiteX255" fmla="*/ 542587 w 542587"/>
                <a:gd name="connsiteY255" fmla="*/ 68368 h 563710"/>
                <a:gd name="connsiteX256" fmla="*/ 542587 w 542587"/>
                <a:gd name="connsiteY256" fmla="*/ 463094 h 563710"/>
                <a:gd name="connsiteX257" fmla="*/ 441821 w 542587"/>
                <a:gd name="connsiteY257" fmla="*/ 563710 h 563710"/>
                <a:gd name="connsiteX258" fmla="*/ 47799 w 542587"/>
                <a:gd name="connsiteY258" fmla="*/ 563710 h 563710"/>
                <a:gd name="connsiteX259" fmla="*/ 0 w 542587"/>
                <a:gd name="connsiteY259" fmla="*/ 515982 h 563710"/>
                <a:gd name="connsiteX260" fmla="*/ 0 w 542587"/>
                <a:gd name="connsiteY260" fmla="*/ 68368 h 563710"/>
                <a:gd name="connsiteX261" fmla="*/ 47799 w 542587"/>
                <a:gd name="connsiteY261" fmla="*/ 21929 h 563710"/>
                <a:gd name="connsiteX262" fmla="*/ 67177 w 542587"/>
                <a:gd name="connsiteY262" fmla="*/ 21929 h 563710"/>
                <a:gd name="connsiteX263" fmla="*/ 65886 w 542587"/>
                <a:gd name="connsiteY263" fmla="*/ 16769 h 563710"/>
                <a:gd name="connsiteX264" fmla="*/ 82680 w 542587"/>
                <a:gd name="connsiteY264" fmla="*/ 0 h 563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42587" h="563710">
                  <a:moveTo>
                    <a:pt x="363007" y="197361"/>
                  </a:moveTo>
                  <a:cubicBezTo>
                    <a:pt x="378514" y="197361"/>
                    <a:pt x="390143" y="199940"/>
                    <a:pt x="400481" y="203809"/>
                  </a:cubicBezTo>
                  <a:cubicBezTo>
                    <a:pt x="409526" y="206389"/>
                    <a:pt x="417280" y="211548"/>
                    <a:pt x="423741" y="217996"/>
                  </a:cubicBezTo>
                  <a:cubicBezTo>
                    <a:pt x="428909" y="223155"/>
                    <a:pt x="432786" y="230893"/>
                    <a:pt x="435370" y="238631"/>
                  </a:cubicBezTo>
                  <a:cubicBezTo>
                    <a:pt x="437955" y="247659"/>
                    <a:pt x="439247" y="256686"/>
                    <a:pt x="439247" y="265714"/>
                  </a:cubicBezTo>
                  <a:cubicBezTo>
                    <a:pt x="439247" y="274742"/>
                    <a:pt x="437955" y="282480"/>
                    <a:pt x="436663" y="290218"/>
                  </a:cubicBezTo>
                  <a:cubicBezTo>
                    <a:pt x="435370" y="296667"/>
                    <a:pt x="434078" y="303115"/>
                    <a:pt x="431494" y="308274"/>
                  </a:cubicBezTo>
                  <a:cubicBezTo>
                    <a:pt x="427617" y="314722"/>
                    <a:pt x="423741" y="319881"/>
                    <a:pt x="418572" y="326329"/>
                  </a:cubicBezTo>
                  <a:cubicBezTo>
                    <a:pt x="414695" y="331488"/>
                    <a:pt x="408234" y="337936"/>
                    <a:pt x="400481" y="345674"/>
                  </a:cubicBezTo>
                  <a:cubicBezTo>
                    <a:pt x="388851" y="357282"/>
                    <a:pt x="378514" y="366309"/>
                    <a:pt x="369468" y="374048"/>
                  </a:cubicBezTo>
                  <a:cubicBezTo>
                    <a:pt x="361715" y="381786"/>
                    <a:pt x="355254" y="389524"/>
                    <a:pt x="352670" y="397262"/>
                  </a:cubicBezTo>
                  <a:lnTo>
                    <a:pt x="439247" y="397262"/>
                  </a:lnTo>
                  <a:lnTo>
                    <a:pt x="439247" y="441111"/>
                  </a:lnTo>
                  <a:lnTo>
                    <a:pt x="282891" y="441111"/>
                  </a:lnTo>
                  <a:cubicBezTo>
                    <a:pt x="282891" y="426924"/>
                    <a:pt x="285475" y="414028"/>
                    <a:pt x="289352" y="402421"/>
                  </a:cubicBezTo>
                  <a:cubicBezTo>
                    <a:pt x="293229" y="390813"/>
                    <a:pt x="297105" y="380496"/>
                    <a:pt x="303566" y="371468"/>
                  </a:cubicBezTo>
                  <a:cubicBezTo>
                    <a:pt x="308735" y="362440"/>
                    <a:pt x="315196" y="354702"/>
                    <a:pt x="321657" y="348254"/>
                  </a:cubicBezTo>
                  <a:cubicBezTo>
                    <a:pt x="326826" y="341805"/>
                    <a:pt x="333287" y="336647"/>
                    <a:pt x="338456" y="331488"/>
                  </a:cubicBezTo>
                  <a:cubicBezTo>
                    <a:pt x="348793" y="322460"/>
                    <a:pt x="356546" y="314722"/>
                    <a:pt x="363007" y="308274"/>
                  </a:cubicBezTo>
                  <a:cubicBezTo>
                    <a:pt x="368176" y="301825"/>
                    <a:pt x="372053" y="296667"/>
                    <a:pt x="375929" y="291508"/>
                  </a:cubicBezTo>
                  <a:cubicBezTo>
                    <a:pt x="378514" y="287639"/>
                    <a:pt x="379806" y="282480"/>
                    <a:pt x="379806" y="278611"/>
                  </a:cubicBezTo>
                  <a:cubicBezTo>
                    <a:pt x="381098" y="274742"/>
                    <a:pt x="381098" y="270873"/>
                    <a:pt x="381098" y="265714"/>
                  </a:cubicBezTo>
                  <a:cubicBezTo>
                    <a:pt x="381098" y="256686"/>
                    <a:pt x="379806" y="248948"/>
                    <a:pt x="377221" y="242500"/>
                  </a:cubicBezTo>
                  <a:cubicBezTo>
                    <a:pt x="374637" y="237341"/>
                    <a:pt x="369468" y="234762"/>
                    <a:pt x="360423" y="234762"/>
                  </a:cubicBezTo>
                  <a:cubicBezTo>
                    <a:pt x="355254" y="234762"/>
                    <a:pt x="351378" y="236051"/>
                    <a:pt x="347501" y="238631"/>
                  </a:cubicBezTo>
                  <a:cubicBezTo>
                    <a:pt x="344917" y="241210"/>
                    <a:pt x="342332" y="245079"/>
                    <a:pt x="341040" y="250238"/>
                  </a:cubicBezTo>
                  <a:cubicBezTo>
                    <a:pt x="339748" y="254107"/>
                    <a:pt x="339748" y="259266"/>
                    <a:pt x="338456" y="264424"/>
                  </a:cubicBezTo>
                  <a:cubicBezTo>
                    <a:pt x="338456" y="269583"/>
                    <a:pt x="338456" y="274742"/>
                    <a:pt x="338456" y="278611"/>
                  </a:cubicBezTo>
                  <a:lnTo>
                    <a:pt x="284183" y="278611"/>
                  </a:lnTo>
                  <a:lnTo>
                    <a:pt x="284183" y="270873"/>
                  </a:lnTo>
                  <a:cubicBezTo>
                    <a:pt x="284183" y="221865"/>
                    <a:pt x="311319" y="197361"/>
                    <a:pt x="363007" y="197361"/>
                  </a:cubicBezTo>
                  <a:close/>
                  <a:moveTo>
                    <a:pt x="178252" y="197361"/>
                  </a:moveTo>
                  <a:lnTo>
                    <a:pt x="218278" y="197361"/>
                  </a:lnTo>
                  <a:lnTo>
                    <a:pt x="218278" y="441111"/>
                  </a:lnTo>
                  <a:lnTo>
                    <a:pt x="160176" y="441111"/>
                  </a:lnTo>
                  <a:lnTo>
                    <a:pt x="160176" y="272163"/>
                  </a:lnTo>
                  <a:lnTo>
                    <a:pt x="113695" y="272163"/>
                  </a:lnTo>
                  <a:lnTo>
                    <a:pt x="113695" y="236051"/>
                  </a:lnTo>
                  <a:lnTo>
                    <a:pt x="121442" y="236051"/>
                  </a:lnTo>
                  <a:cubicBezTo>
                    <a:pt x="131771" y="236051"/>
                    <a:pt x="140809" y="234762"/>
                    <a:pt x="147265" y="232182"/>
                  </a:cubicBezTo>
                  <a:cubicBezTo>
                    <a:pt x="155012" y="229603"/>
                    <a:pt x="160176" y="227024"/>
                    <a:pt x="164050" y="223155"/>
                  </a:cubicBezTo>
                  <a:cubicBezTo>
                    <a:pt x="169214" y="219286"/>
                    <a:pt x="171797" y="215417"/>
                    <a:pt x="173088" y="210258"/>
                  </a:cubicBezTo>
                  <a:cubicBezTo>
                    <a:pt x="175670" y="206389"/>
                    <a:pt x="176961" y="201230"/>
                    <a:pt x="178252" y="197361"/>
                  </a:cubicBezTo>
                  <a:close/>
                  <a:moveTo>
                    <a:pt x="25837" y="154795"/>
                  </a:moveTo>
                  <a:lnTo>
                    <a:pt x="25837" y="515982"/>
                  </a:lnTo>
                  <a:cubicBezTo>
                    <a:pt x="25837" y="527591"/>
                    <a:pt x="36172" y="537911"/>
                    <a:pt x="47799" y="537911"/>
                  </a:cubicBezTo>
                  <a:lnTo>
                    <a:pt x="431486" y="537911"/>
                  </a:lnTo>
                  <a:lnTo>
                    <a:pt x="436653" y="532751"/>
                  </a:lnTo>
                  <a:lnTo>
                    <a:pt x="436653" y="491473"/>
                  </a:lnTo>
                  <a:cubicBezTo>
                    <a:pt x="436653" y="472123"/>
                    <a:pt x="452156" y="456644"/>
                    <a:pt x="471534" y="456644"/>
                  </a:cubicBezTo>
                  <a:lnTo>
                    <a:pt x="511582" y="456644"/>
                  </a:lnTo>
                  <a:lnTo>
                    <a:pt x="516750" y="451484"/>
                  </a:lnTo>
                  <a:lnTo>
                    <a:pt x="516750" y="154795"/>
                  </a:lnTo>
                  <a:close/>
                  <a:moveTo>
                    <a:pt x="347504" y="90293"/>
                  </a:moveTo>
                  <a:cubicBezTo>
                    <a:pt x="347504" y="91583"/>
                    <a:pt x="347504" y="92874"/>
                    <a:pt x="347504" y="94164"/>
                  </a:cubicBezTo>
                  <a:cubicBezTo>
                    <a:pt x="347504" y="95455"/>
                    <a:pt x="347504" y="98035"/>
                    <a:pt x="347504" y="99326"/>
                  </a:cubicBezTo>
                  <a:cubicBezTo>
                    <a:pt x="347504" y="101906"/>
                    <a:pt x="347504" y="104487"/>
                    <a:pt x="346210" y="105778"/>
                  </a:cubicBezTo>
                  <a:cubicBezTo>
                    <a:pt x="344915" y="105778"/>
                    <a:pt x="343621" y="107068"/>
                    <a:pt x="342326" y="107068"/>
                  </a:cubicBezTo>
                  <a:cubicBezTo>
                    <a:pt x="339738" y="107068"/>
                    <a:pt x="339738" y="105778"/>
                    <a:pt x="338443" y="104487"/>
                  </a:cubicBezTo>
                  <a:cubicBezTo>
                    <a:pt x="337149" y="104487"/>
                    <a:pt x="337149" y="101906"/>
                    <a:pt x="337149" y="100616"/>
                  </a:cubicBezTo>
                  <a:cubicBezTo>
                    <a:pt x="337149" y="99326"/>
                    <a:pt x="337149" y="98035"/>
                    <a:pt x="338443" y="96745"/>
                  </a:cubicBezTo>
                  <a:cubicBezTo>
                    <a:pt x="338443" y="95455"/>
                    <a:pt x="338443" y="95455"/>
                    <a:pt x="339738" y="94164"/>
                  </a:cubicBezTo>
                  <a:cubicBezTo>
                    <a:pt x="339738" y="94164"/>
                    <a:pt x="341032" y="94164"/>
                    <a:pt x="342326" y="92874"/>
                  </a:cubicBezTo>
                  <a:cubicBezTo>
                    <a:pt x="343621" y="92874"/>
                    <a:pt x="346210" y="91583"/>
                    <a:pt x="347504" y="90293"/>
                  </a:cubicBezTo>
                  <a:close/>
                  <a:moveTo>
                    <a:pt x="211881" y="74761"/>
                  </a:moveTo>
                  <a:cubicBezTo>
                    <a:pt x="213169" y="74761"/>
                    <a:pt x="214458" y="74761"/>
                    <a:pt x="214458" y="76055"/>
                  </a:cubicBezTo>
                  <a:cubicBezTo>
                    <a:pt x="215746" y="76055"/>
                    <a:pt x="215746" y="77350"/>
                    <a:pt x="217035" y="78644"/>
                  </a:cubicBezTo>
                  <a:cubicBezTo>
                    <a:pt x="217035" y="79938"/>
                    <a:pt x="217035" y="82527"/>
                    <a:pt x="217035" y="83821"/>
                  </a:cubicBezTo>
                  <a:cubicBezTo>
                    <a:pt x="217035" y="85116"/>
                    <a:pt x="217035" y="87704"/>
                    <a:pt x="217035" y="90293"/>
                  </a:cubicBezTo>
                  <a:cubicBezTo>
                    <a:pt x="217035" y="92882"/>
                    <a:pt x="217035" y="94176"/>
                    <a:pt x="217035" y="96765"/>
                  </a:cubicBezTo>
                  <a:cubicBezTo>
                    <a:pt x="217035" y="98059"/>
                    <a:pt x="217035" y="99353"/>
                    <a:pt x="217035" y="101942"/>
                  </a:cubicBezTo>
                  <a:cubicBezTo>
                    <a:pt x="215746" y="103236"/>
                    <a:pt x="215746" y="104531"/>
                    <a:pt x="214458" y="104531"/>
                  </a:cubicBezTo>
                  <a:cubicBezTo>
                    <a:pt x="214458" y="105825"/>
                    <a:pt x="213169" y="105825"/>
                    <a:pt x="211881" y="105825"/>
                  </a:cubicBezTo>
                  <a:cubicBezTo>
                    <a:pt x="209304" y="105825"/>
                    <a:pt x="208015" y="104531"/>
                    <a:pt x="206727" y="101942"/>
                  </a:cubicBezTo>
                  <a:cubicBezTo>
                    <a:pt x="206727" y="99353"/>
                    <a:pt x="205438" y="95470"/>
                    <a:pt x="205438" y="90293"/>
                  </a:cubicBezTo>
                  <a:cubicBezTo>
                    <a:pt x="205438" y="88999"/>
                    <a:pt x="205438" y="86410"/>
                    <a:pt x="206727" y="85116"/>
                  </a:cubicBezTo>
                  <a:cubicBezTo>
                    <a:pt x="206727" y="82527"/>
                    <a:pt x="206727" y="81233"/>
                    <a:pt x="206727" y="79938"/>
                  </a:cubicBezTo>
                  <a:cubicBezTo>
                    <a:pt x="206727" y="77350"/>
                    <a:pt x="208015" y="77350"/>
                    <a:pt x="208015" y="76055"/>
                  </a:cubicBezTo>
                  <a:cubicBezTo>
                    <a:pt x="209304" y="74761"/>
                    <a:pt x="210592" y="74761"/>
                    <a:pt x="211881" y="74761"/>
                  </a:cubicBezTo>
                  <a:close/>
                  <a:moveTo>
                    <a:pt x="165284" y="73518"/>
                  </a:moveTo>
                  <a:cubicBezTo>
                    <a:pt x="166572" y="73518"/>
                    <a:pt x="167861" y="73518"/>
                    <a:pt x="169149" y="76107"/>
                  </a:cubicBezTo>
                  <a:cubicBezTo>
                    <a:pt x="169149" y="77401"/>
                    <a:pt x="170438" y="79990"/>
                    <a:pt x="170438" y="83873"/>
                  </a:cubicBezTo>
                  <a:lnTo>
                    <a:pt x="158841" y="83873"/>
                  </a:lnTo>
                  <a:cubicBezTo>
                    <a:pt x="158841" y="81284"/>
                    <a:pt x="158841" y="77401"/>
                    <a:pt x="160130" y="76107"/>
                  </a:cubicBezTo>
                  <a:cubicBezTo>
                    <a:pt x="160130" y="73518"/>
                    <a:pt x="162707" y="73518"/>
                    <a:pt x="165284" y="73518"/>
                  </a:cubicBezTo>
                  <a:close/>
                  <a:moveTo>
                    <a:pt x="403065" y="64498"/>
                  </a:moveTo>
                  <a:lnTo>
                    <a:pt x="417275" y="116096"/>
                  </a:lnTo>
                  <a:cubicBezTo>
                    <a:pt x="417275" y="118676"/>
                    <a:pt x="415983" y="119966"/>
                    <a:pt x="415983" y="121256"/>
                  </a:cubicBezTo>
                  <a:cubicBezTo>
                    <a:pt x="414692" y="121256"/>
                    <a:pt x="413400" y="122546"/>
                    <a:pt x="410816" y="122546"/>
                  </a:cubicBezTo>
                  <a:cubicBezTo>
                    <a:pt x="410816" y="122546"/>
                    <a:pt x="409524" y="122546"/>
                    <a:pt x="409524" y="122546"/>
                  </a:cubicBezTo>
                  <a:cubicBezTo>
                    <a:pt x="408232" y="122546"/>
                    <a:pt x="408232" y="121256"/>
                    <a:pt x="408232" y="121256"/>
                  </a:cubicBezTo>
                  <a:lnTo>
                    <a:pt x="408232" y="132865"/>
                  </a:lnTo>
                  <a:cubicBezTo>
                    <a:pt x="408232" y="132865"/>
                    <a:pt x="408232" y="132865"/>
                    <a:pt x="409524" y="132865"/>
                  </a:cubicBezTo>
                  <a:cubicBezTo>
                    <a:pt x="409524" y="132865"/>
                    <a:pt x="410816" y="132865"/>
                    <a:pt x="410816" y="132865"/>
                  </a:cubicBezTo>
                  <a:lnTo>
                    <a:pt x="414692" y="132865"/>
                  </a:lnTo>
                  <a:cubicBezTo>
                    <a:pt x="417275" y="132865"/>
                    <a:pt x="419859" y="132865"/>
                    <a:pt x="421151" y="131575"/>
                  </a:cubicBezTo>
                  <a:cubicBezTo>
                    <a:pt x="423735" y="131575"/>
                    <a:pt x="425026" y="130285"/>
                    <a:pt x="426318" y="128995"/>
                  </a:cubicBezTo>
                  <a:cubicBezTo>
                    <a:pt x="428902" y="127705"/>
                    <a:pt x="428902" y="126416"/>
                    <a:pt x="430194" y="125126"/>
                  </a:cubicBezTo>
                  <a:cubicBezTo>
                    <a:pt x="431486" y="122546"/>
                    <a:pt x="432778" y="119966"/>
                    <a:pt x="432778" y="116096"/>
                  </a:cubicBezTo>
                  <a:lnTo>
                    <a:pt x="446988" y="64498"/>
                  </a:lnTo>
                  <a:lnTo>
                    <a:pt x="431486" y="64498"/>
                  </a:lnTo>
                  <a:lnTo>
                    <a:pt x="426318" y="100616"/>
                  </a:lnTo>
                  <a:lnTo>
                    <a:pt x="425026" y="100616"/>
                  </a:lnTo>
                  <a:lnTo>
                    <a:pt x="419859" y="64498"/>
                  </a:lnTo>
                  <a:close/>
                  <a:moveTo>
                    <a:pt x="275169" y="64498"/>
                  </a:moveTo>
                  <a:lnTo>
                    <a:pt x="275169" y="103196"/>
                  </a:lnTo>
                  <a:cubicBezTo>
                    <a:pt x="275169" y="108356"/>
                    <a:pt x="276461" y="112226"/>
                    <a:pt x="279045" y="113516"/>
                  </a:cubicBezTo>
                  <a:cubicBezTo>
                    <a:pt x="280337" y="116096"/>
                    <a:pt x="284212" y="117386"/>
                    <a:pt x="288088" y="117386"/>
                  </a:cubicBezTo>
                  <a:cubicBezTo>
                    <a:pt x="290672" y="117386"/>
                    <a:pt x="293255" y="116096"/>
                    <a:pt x="295839" y="114806"/>
                  </a:cubicBezTo>
                  <a:cubicBezTo>
                    <a:pt x="298423" y="113516"/>
                    <a:pt x="299715" y="112226"/>
                    <a:pt x="301007" y="109646"/>
                  </a:cubicBezTo>
                  <a:lnTo>
                    <a:pt x="301007" y="116096"/>
                  </a:lnTo>
                  <a:lnTo>
                    <a:pt x="315217" y="116096"/>
                  </a:lnTo>
                  <a:lnTo>
                    <a:pt x="315217" y="64498"/>
                  </a:lnTo>
                  <a:lnTo>
                    <a:pt x="301007" y="64498"/>
                  </a:lnTo>
                  <a:lnTo>
                    <a:pt x="301007" y="98037"/>
                  </a:lnTo>
                  <a:cubicBezTo>
                    <a:pt x="301007" y="100616"/>
                    <a:pt x="299715" y="103196"/>
                    <a:pt x="298423" y="104486"/>
                  </a:cubicBezTo>
                  <a:cubicBezTo>
                    <a:pt x="297131" y="104486"/>
                    <a:pt x="295839" y="105776"/>
                    <a:pt x="294547" y="105776"/>
                  </a:cubicBezTo>
                  <a:cubicBezTo>
                    <a:pt x="293255" y="105776"/>
                    <a:pt x="291963" y="105776"/>
                    <a:pt x="291963" y="104486"/>
                  </a:cubicBezTo>
                  <a:cubicBezTo>
                    <a:pt x="290672" y="103196"/>
                    <a:pt x="290672" y="101906"/>
                    <a:pt x="290672" y="99326"/>
                  </a:cubicBezTo>
                  <a:lnTo>
                    <a:pt x="290672" y="64498"/>
                  </a:lnTo>
                  <a:close/>
                  <a:moveTo>
                    <a:pt x="399189" y="63208"/>
                  </a:moveTo>
                  <a:cubicBezTo>
                    <a:pt x="395313" y="63208"/>
                    <a:pt x="392730" y="64498"/>
                    <a:pt x="391438" y="65788"/>
                  </a:cubicBezTo>
                  <a:cubicBezTo>
                    <a:pt x="388854" y="68368"/>
                    <a:pt x="387562" y="69658"/>
                    <a:pt x="386270" y="72237"/>
                  </a:cubicBezTo>
                  <a:lnTo>
                    <a:pt x="386270" y="64498"/>
                  </a:lnTo>
                  <a:lnTo>
                    <a:pt x="372060" y="64498"/>
                  </a:lnTo>
                  <a:lnTo>
                    <a:pt x="372060" y="116096"/>
                  </a:lnTo>
                  <a:lnTo>
                    <a:pt x="387562" y="116096"/>
                  </a:lnTo>
                  <a:lnTo>
                    <a:pt x="387562" y="86427"/>
                  </a:lnTo>
                  <a:cubicBezTo>
                    <a:pt x="387562" y="83847"/>
                    <a:pt x="387562" y="81267"/>
                    <a:pt x="390146" y="79977"/>
                  </a:cubicBezTo>
                  <a:cubicBezTo>
                    <a:pt x="391438" y="78687"/>
                    <a:pt x="394022" y="77397"/>
                    <a:pt x="396605" y="77397"/>
                  </a:cubicBezTo>
                  <a:cubicBezTo>
                    <a:pt x="397897" y="77397"/>
                    <a:pt x="399189" y="77397"/>
                    <a:pt x="399189" y="77397"/>
                  </a:cubicBezTo>
                  <a:cubicBezTo>
                    <a:pt x="400481" y="77397"/>
                    <a:pt x="400481" y="78687"/>
                    <a:pt x="401773" y="78687"/>
                  </a:cubicBezTo>
                  <a:lnTo>
                    <a:pt x="401773" y="63208"/>
                  </a:lnTo>
                  <a:cubicBezTo>
                    <a:pt x="400481" y="63208"/>
                    <a:pt x="400481" y="63208"/>
                    <a:pt x="400481" y="63208"/>
                  </a:cubicBezTo>
                  <a:close/>
                  <a:moveTo>
                    <a:pt x="343638" y="63208"/>
                  </a:moveTo>
                  <a:cubicBezTo>
                    <a:pt x="341055" y="63208"/>
                    <a:pt x="338471" y="63208"/>
                    <a:pt x="335887" y="64498"/>
                  </a:cubicBezTo>
                  <a:cubicBezTo>
                    <a:pt x="333303" y="64498"/>
                    <a:pt x="332012" y="65788"/>
                    <a:pt x="329428" y="67078"/>
                  </a:cubicBezTo>
                  <a:cubicBezTo>
                    <a:pt x="328136" y="68368"/>
                    <a:pt x="326844" y="69658"/>
                    <a:pt x="325552" y="72237"/>
                  </a:cubicBezTo>
                  <a:cubicBezTo>
                    <a:pt x="324260" y="73527"/>
                    <a:pt x="324260" y="77397"/>
                    <a:pt x="324260" y="79977"/>
                  </a:cubicBezTo>
                  <a:lnTo>
                    <a:pt x="337179" y="79977"/>
                  </a:lnTo>
                  <a:cubicBezTo>
                    <a:pt x="337179" y="78687"/>
                    <a:pt x="338471" y="76107"/>
                    <a:pt x="338471" y="74817"/>
                  </a:cubicBezTo>
                  <a:cubicBezTo>
                    <a:pt x="339763" y="74817"/>
                    <a:pt x="341055" y="73527"/>
                    <a:pt x="343638" y="73527"/>
                  </a:cubicBezTo>
                  <a:cubicBezTo>
                    <a:pt x="344930" y="73527"/>
                    <a:pt x="346222" y="73527"/>
                    <a:pt x="347514" y="74817"/>
                  </a:cubicBezTo>
                  <a:cubicBezTo>
                    <a:pt x="347514" y="76107"/>
                    <a:pt x="347514" y="77397"/>
                    <a:pt x="347514" y="78687"/>
                  </a:cubicBezTo>
                  <a:cubicBezTo>
                    <a:pt x="347514" y="79977"/>
                    <a:pt x="347514" y="79977"/>
                    <a:pt x="347514" y="81267"/>
                  </a:cubicBezTo>
                  <a:cubicBezTo>
                    <a:pt x="347514" y="81267"/>
                    <a:pt x="347514" y="82557"/>
                    <a:pt x="347514" y="82557"/>
                  </a:cubicBezTo>
                  <a:cubicBezTo>
                    <a:pt x="346222" y="82557"/>
                    <a:pt x="346222" y="83847"/>
                    <a:pt x="344930" y="83847"/>
                  </a:cubicBezTo>
                  <a:cubicBezTo>
                    <a:pt x="344930" y="83847"/>
                    <a:pt x="343638" y="83847"/>
                    <a:pt x="342347" y="85137"/>
                  </a:cubicBezTo>
                  <a:cubicBezTo>
                    <a:pt x="341055" y="85137"/>
                    <a:pt x="338471" y="85137"/>
                    <a:pt x="335887" y="86427"/>
                  </a:cubicBezTo>
                  <a:cubicBezTo>
                    <a:pt x="333303" y="86427"/>
                    <a:pt x="330720" y="87717"/>
                    <a:pt x="329428" y="89007"/>
                  </a:cubicBezTo>
                  <a:cubicBezTo>
                    <a:pt x="326844" y="90297"/>
                    <a:pt x="325552" y="91587"/>
                    <a:pt x="324260" y="94167"/>
                  </a:cubicBezTo>
                  <a:cubicBezTo>
                    <a:pt x="322968" y="96747"/>
                    <a:pt x="322968" y="99326"/>
                    <a:pt x="322968" y="101906"/>
                  </a:cubicBezTo>
                  <a:cubicBezTo>
                    <a:pt x="322968" y="107066"/>
                    <a:pt x="324260" y="110936"/>
                    <a:pt x="325552" y="113516"/>
                  </a:cubicBezTo>
                  <a:cubicBezTo>
                    <a:pt x="328136" y="116096"/>
                    <a:pt x="332012" y="117386"/>
                    <a:pt x="335887" y="117386"/>
                  </a:cubicBezTo>
                  <a:cubicBezTo>
                    <a:pt x="338471" y="117386"/>
                    <a:pt x="341055" y="117386"/>
                    <a:pt x="343638" y="116096"/>
                  </a:cubicBezTo>
                  <a:cubicBezTo>
                    <a:pt x="344930" y="114806"/>
                    <a:pt x="347514" y="112226"/>
                    <a:pt x="348806" y="109646"/>
                  </a:cubicBezTo>
                  <a:cubicBezTo>
                    <a:pt x="348806" y="110936"/>
                    <a:pt x="348806" y="112226"/>
                    <a:pt x="348806" y="113516"/>
                  </a:cubicBezTo>
                  <a:cubicBezTo>
                    <a:pt x="348806" y="114806"/>
                    <a:pt x="348806" y="114806"/>
                    <a:pt x="348806" y="116096"/>
                  </a:cubicBezTo>
                  <a:lnTo>
                    <a:pt x="364308" y="116096"/>
                  </a:lnTo>
                  <a:cubicBezTo>
                    <a:pt x="363017" y="114806"/>
                    <a:pt x="363017" y="113516"/>
                    <a:pt x="363017" y="110936"/>
                  </a:cubicBezTo>
                  <a:cubicBezTo>
                    <a:pt x="361725" y="109646"/>
                    <a:pt x="361725" y="107066"/>
                    <a:pt x="361725" y="104486"/>
                  </a:cubicBezTo>
                  <a:lnTo>
                    <a:pt x="361725" y="78687"/>
                  </a:lnTo>
                  <a:cubicBezTo>
                    <a:pt x="361725" y="73527"/>
                    <a:pt x="360433" y="69658"/>
                    <a:pt x="357849" y="67078"/>
                  </a:cubicBezTo>
                  <a:cubicBezTo>
                    <a:pt x="355265" y="64498"/>
                    <a:pt x="350098" y="63208"/>
                    <a:pt x="343638" y="63208"/>
                  </a:cubicBezTo>
                  <a:close/>
                  <a:moveTo>
                    <a:pt x="267418" y="63208"/>
                  </a:moveTo>
                  <a:cubicBezTo>
                    <a:pt x="263542" y="63208"/>
                    <a:pt x="260959" y="64498"/>
                    <a:pt x="259667" y="65788"/>
                  </a:cubicBezTo>
                  <a:cubicBezTo>
                    <a:pt x="257083" y="68368"/>
                    <a:pt x="255791" y="69658"/>
                    <a:pt x="254499" y="72237"/>
                  </a:cubicBezTo>
                  <a:lnTo>
                    <a:pt x="254499" y="64498"/>
                  </a:lnTo>
                  <a:lnTo>
                    <a:pt x="240289" y="64498"/>
                  </a:lnTo>
                  <a:lnTo>
                    <a:pt x="240289" y="116096"/>
                  </a:lnTo>
                  <a:lnTo>
                    <a:pt x="255791" y="116096"/>
                  </a:lnTo>
                  <a:lnTo>
                    <a:pt x="255791" y="86427"/>
                  </a:lnTo>
                  <a:cubicBezTo>
                    <a:pt x="255791" y="83847"/>
                    <a:pt x="255791" y="81267"/>
                    <a:pt x="258375" y="79977"/>
                  </a:cubicBezTo>
                  <a:cubicBezTo>
                    <a:pt x="259667" y="78687"/>
                    <a:pt x="262250" y="77397"/>
                    <a:pt x="266126" y="77397"/>
                  </a:cubicBezTo>
                  <a:cubicBezTo>
                    <a:pt x="266126" y="77397"/>
                    <a:pt x="267418" y="77397"/>
                    <a:pt x="267418" y="77397"/>
                  </a:cubicBezTo>
                  <a:cubicBezTo>
                    <a:pt x="268710" y="77397"/>
                    <a:pt x="268710" y="78687"/>
                    <a:pt x="270002" y="78687"/>
                  </a:cubicBezTo>
                  <a:lnTo>
                    <a:pt x="270002" y="63208"/>
                  </a:lnTo>
                  <a:cubicBezTo>
                    <a:pt x="268710" y="63208"/>
                    <a:pt x="268710" y="63208"/>
                    <a:pt x="268710" y="63208"/>
                  </a:cubicBezTo>
                  <a:close/>
                  <a:moveTo>
                    <a:pt x="164068" y="63208"/>
                  </a:moveTo>
                  <a:cubicBezTo>
                    <a:pt x="160192" y="63208"/>
                    <a:pt x="156317" y="64498"/>
                    <a:pt x="153733" y="65788"/>
                  </a:cubicBezTo>
                  <a:cubicBezTo>
                    <a:pt x="151149" y="67078"/>
                    <a:pt x="149857" y="68368"/>
                    <a:pt x="147274" y="70947"/>
                  </a:cubicBezTo>
                  <a:cubicBezTo>
                    <a:pt x="145982" y="73527"/>
                    <a:pt x="144690" y="76107"/>
                    <a:pt x="144690" y="78687"/>
                  </a:cubicBezTo>
                  <a:cubicBezTo>
                    <a:pt x="143398" y="81267"/>
                    <a:pt x="143398" y="85137"/>
                    <a:pt x="143398" y="89007"/>
                  </a:cubicBezTo>
                  <a:cubicBezTo>
                    <a:pt x="143398" y="92877"/>
                    <a:pt x="143398" y="95457"/>
                    <a:pt x="144690" y="99326"/>
                  </a:cubicBezTo>
                  <a:cubicBezTo>
                    <a:pt x="144690" y="103196"/>
                    <a:pt x="145982" y="105776"/>
                    <a:pt x="147274" y="108356"/>
                  </a:cubicBezTo>
                  <a:cubicBezTo>
                    <a:pt x="148565" y="110936"/>
                    <a:pt x="149857" y="113516"/>
                    <a:pt x="152441" y="114806"/>
                  </a:cubicBezTo>
                  <a:cubicBezTo>
                    <a:pt x="156317" y="116096"/>
                    <a:pt x="160192" y="117386"/>
                    <a:pt x="164068" y="117386"/>
                  </a:cubicBezTo>
                  <a:cubicBezTo>
                    <a:pt x="170527" y="117386"/>
                    <a:pt x="175695" y="116096"/>
                    <a:pt x="179570" y="112226"/>
                  </a:cubicBezTo>
                  <a:cubicBezTo>
                    <a:pt x="182154" y="109646"/>
                    <a:pt x="184738" y="104486"/>
                    <a:pt x="184738" y="98037"/>
                  </a:cubicBezTo>
                  <a:lnTo>
                    <a:pt x="170527" y="98037"/>
                  </a:lnTo>
                  <a:cubicBezTo>
                    <a:pt x="170527" y="101906"/>
                    <a:pt x="169235" y="104486"/>
                    <a:pt x="169235" y="105776"/>
                  </a:cubicBezTo>
                  <a:cubicBezTo>
                    <a:pt x="167944" y="107066"/>
                    <a:pt x="166652" y="108356"/>
                    <a:pt x="164068" y="108356"/>
                  </a:cubicBezTo>
                  <a:cubicBezTo>
                    <a:pt x="162776" y="108356"/>
                    <a:pt x="161484" y="107066"/>
                    <a:pt x="160192" y="104486"/>
                  </a:cubicBezTo>
                  <a:cubicBezTo>
                    <a:pt x="158900" y="103196"/>
                    <a:pt x="158900" y="100616"/>
                    <a:pt x="158900" y="96747"/>
                  </a:cubicBezTo>
                  <a:lnTo>
                    <a:pt x="158900" y="92877"/>
                  </a:lnTo>
                  <a:lnTo>
                    <a:pt x="184738" y="92877"/>
                  </a:lnTo>
                  <a:cubicBezTo>
                    <a:pt x="184738" y="89007"/>
                    <a:pt x="184738" y="85137"/>
                    <a:pt x="184738" y="81267"/>
                  </a:cubicBezTo>
                  <a:cubicBezTo>
                    <a:pt x="183446" y="77397"/>
                    <a:pt x="183446" y="74817"/>
                    <a:pt x="182154" y="72237"/>
                  </a:cubicBezTo>
                  <a:cubicBezTo>
                    <a:pt x="180862" y="69658"/>
                    <a:pt x="178279" y="67078"/>
                    <a:pt x="175695" y="65788"/>
                  </a:cubicBezTo>
                  <a:cubicBezTo>
                    <a:pt x="173111" y="64498"/>
                    <a:pt x="169235" y="63208"/>
                    <a:pt x="164068" y="63208"/>
                  </a:cubicBezTo>
                  <a:close/>
                  <a:moveTo>
                    <a:pt x="191197" y="49018"/>
                  </a:moveTo>
                  <a:lnTo>
                    <a:pt x="191197" y="116096"/>
                  </a:lnTo>
                  <a:lnTo>
                    <a:pt x="205408" y="116096"/>
                  </a:lnTo>
                  <a:lnTo>
                    <a:pt x="205408" y="109646"/>
                  </a:lnTo>
                  <a:cubicBezTo>
                    <a:pt x="206700" y="110936"/>
                    <a:pt x="206700" y="112226"/>
                    <a:pt x="206700" y="112226"/>
                  </a:cubicBezTo>
                  <a:cubicBezTo>
                    <a:pt x="207992" y="113516"/>
                    <a:pt x="207992" y="114806"/>
                    <a:pt x="209284" y="114806"/>
                  </a:cubicBezTo>
                  <a:cubicBezTo>
                    <a:pt x="210575" y="116096"/>
                    <a:pt x="210575" y="116096"/>
                    <a:pt x="211867" y="116096"/>
                  </a:cubicBezTo>
                  <a:cubicBezTo>
                    <a:pt x="213159" y="117386"/>
                    <a:pt x="215743" y="117386"/>
                    <a:pt x="217035" y="117386"/>
                  </a:cubicBezTo>
                  <a:cubicBezTo>
                    <a:pt x="219619" y="117386"/>
                    <a:pt x="222202" y="117386"/>
                    <a:pt x="223494" y="116096"/>
                  </a:cubicBezTo>
                  <a:cubicBezTo>
                    <a:pt x="226078" y="114806"/>
                    <a:pt x="227370" y="113516"/>
                    <a:pt x="228662" y="110936"/>
                  </a:cubicBezTo>
                  <a:cubicBezTo>
                    <a:pt x="229954" y="109646"/>
                    <a:pt x="231245" y="107066"/>
                    <a:pt x="231245" y="103196"/>
                  </a:cubicBezTo>
                  <a:cubicBezTo>
                    <a:pt x="232537" y="99326"/>
                    <a:pt x="232537" y="95457"/>
                    <a:pt x="232537" y="90297"/>
                  </a:cubicBezTo>
                  <a:cubicBezTo>
                    <a:pt x="232537" y="86427"/>
                    <a:pt x="232537" y="83847"/>
                    <a:pt x="232537" y="79977"/>
                  </a:cubicBezTo>
                  <a:cubicBezTo>
                    <a:pt x="231245" y="76107"/>
                    <a:pt x="231245" y="73527"/>
                    <a:pt x="229954" y="70947"/>
                  </a:cubicBezTo>
                  <a:cubicBezTo>
                    <a:pt x="228662" y="68368"/>
                    <a:pt x="227370" y="67078"/>
                    <a:pt x="226078" y="65788"/>
                  </a:cubicBezTo>
                  <a:cubicBezTo>
                    <a:pt x="223494" y="64498"/>
                    <a:pt x="220910" y="63208"/>
                    <a:pt x="218327" y="63208"/>
                  </a:cubicBezTo>
                  <a:cubicBezTo>
                    <a:pt x="217035" y="63208"/>
                    <a:pt x="215743" y="63208"/>
                    <a:pt x="214451" y="64498"/>
                  </a:cubicBezTo>
                  <a:cubicBezTo>
                    <a:pt x="213159" y="64498"/>
                    <a:pt x="213159" y="64498"/>
                    <a:pt x="211867" y="64498"/>
                  </a:cubicBezTo>
                  <a:cubicBezTo>
                    <a:pt x="210575" y="65788"/>
                    <a:pt x="209284" y="65788"/>
                    <a:pt x="209284" y="67078"/>
                  </a:cubicBezTo>
                  <a:cubicBezTo>
                    <a:pt x="207992" y="68368"/>
                    <a:pt x="206700" y="69658"/>
                    <a:pt x="206700" y="70947"/>
                  </a:cubicBezTo>
                  <a:lnTo>
                    <a:pt x="206700" y="49018"/>
                  </a:lnTo>
                  <a:close/>
                  <a:moveTo>
                    <a:pt x="100766" y="49018"/>
                  </a:moveTo>
                  <a:lnTo>
                    <a:pt x="100766" y="116096"/>
                  </a:lnTo>
                  <a:lnTo>
                    <a:pt x="116269" y="116096"/>
                  </a:lnTo>
                  <a:lnTo>
                    <a:pt x="116269" y="87717"/>
                  </a:lnTo>
                  <a:lnTo>
                    <a:pt x="138230" y="87717"/>
                  </a:lnTo>
                  <a:lnTo>
                    <a:pt x="138230" y="74817"/>
                  </a:lnTo>
                  <a:lnTo>
                    <a:pt x="116269" y="74817"/>
                  </a:lnTo>
                  <a:lnTo>
                    <a:pt x="116269" y="61918"/>
                  </a:lnTo>
                  <a:lnTo>
                    <a:pt x="139522" y="61918"/>
                  </a:lnTo>
                  <a:lnTo>
                    <a:pt x="139522" y="49018"/>
                  </a:lnTo>
                  <a:close/>
                  <a:moveTo>
                    <a:pt x="82680" y="0"/>
                  </a:moveTo>
                  <a:cubicBezTo>
                    <a:pt x="91723" y="0"/>
                    <a:pt x="99474" y="7740"/>
                    <a:pt x="99474" y="16769"/>
                  </a:cubicBezTo>
                  <a:cubicBezTo>
                    <a:pt x="99474" y="18059"/>
                    <a:pt x="98182" y="19349"/>
                    <a:pt x="98182" y="21929"/>
                  </a:cubicBezTo>
                  <a:lnTo>
                    <a:pt x="161484" y="21929"/>
                  </a:lnTo>
                  <a:cubicBezTo>
                    <a:pt x="161484" y="19349"/>
                    <a:pt x="160192" y="18059"/>
                    <a:pt x="160192" y="16769"/>
                  </a:cubicBezTo>
                  <a:cubicBezTo>
                    <a:pt x="160192" y="7740"/>
                    <a:pt x="167944" y="0"/>
                    <a:pt x="176987" y="0"/>
                  </a:cubicBezTo>
                  <a:cubicBezTo>
                    <a:pt x="186030" y="0"/>
                    <a:pt x="193781" y="7740"/>
                    <a:pt x="193781" y="16769"/>
                  </a:cubicBezTo>
                  <a:cubicBezTo>
                    <a:pt x="193781" y="18059"/>
                    <a:pt x="193781" y="19349"/>
                    <a:pt x="192489" y="21929"/>
                  </a:cubicBezTo>
                  <a:lnTo>
                    <a:pt x="255791" y="21929"/>
                  </a:lnTo>
                  <a:cubicBezTo>
                    <a:pt x="255791" y="19349"/>
                    <a:pt x="255791" y="18059"/>
                    <a:pt x="255791" y="16769"/>
                  </a:cubicBezTo>
                  <a:cubicBezTo>
                    <a:pt x="255791" y="7740"/>
                    <a:pt x="262250" y="0"/>
                    <a:pt x="271294" y="0"/>
                  </a:cubicBezTo>
                  <a:cubicBezTo>
                    <a:pt x="280337" y="0"/>
                    <a:pt x="288088" y="7740"/>
                    <a:pt x="288088" y="16769"/>
                  </a:cubicBezTo>
                  <a:cubicBezTo>
                    <a:pt x="288088" y="18059"/>
                    <a:pt x="288088" y="19349"/>
                    <a:pt x="286796" y="21929"/>
                  </a:cubicBezTo>
                  <a:lnTo>
                    <a:pt x="350098" y="21929"/>
                  </a:lnTo>
                  <a:cubicBezTo>
                    <a:pt x="350098" y="19349"/>
                    <a:pt x="350098" y="18059"/>
                    <a:pt x="350098" y="16769"/>
                  </a:cubicBezTo>
                  <a:cubicBezTo>
                    <a:pt x="350098" y="7740"/>
                    <a:pt x="356557" y="0"/>
                    <a:pt x="365600" y="0"/>
                  </a:cubicBezTo>
                  <a:cubicBezTo>
                    <a:pt x="375935" y="0"/>
                    <a:pt x="382395" y="7740"/>
                    <a:pt x="382395" y="16769"/>
                  </a:cubicBezTo>
                  <a:cubicBezTo>
                    <a:pt x="382395" y="18059"/>
                    <a:pt x="382395" y="19349"/>
                    <a:pt x="382395" y="21929"/>
                  </a:cubicBezTo>
                  <a:lnTo>
                    <a:pt x="445696" y="21929"/>
                  </a:lnTo>
                  <a:cubicBezTo>
                    <a:pt x="444405" y="19349"/>
                    <a:pt x="444405" y="18059"/>
                    <a:pt x="444405" y="16769"/>
                  </a:cubicBezTo>
                  <a:cubicBezTo>
                    <a:pt x="444405" y="7740"/>
                    <a:pt x="452156" y="0"/>
                    <a:pt x="461199" y="0"/>
                  </a:cubicBezTo>
                  <a:cubicBezTo>
                    <a:pt x="470242" y="0"/>
                    <a:pt x="476701" y="7740"/>
                    <a:pt x="476701" y="16769"/>
                  </a:cubicBezTo>
                  <a:cubicBezTo>
                    <a:pt x="476701" y="18059"/>
                    <a:pt x="476701" y="19349"/>
                    <a:pt x="476701" y="21929"/>
                  </a:cubicBezTo>
                  <a:lnTo>
                    <a:pt x="496080" y="21929"/>
                  </a:lnTo>
                  <a:cubicBezTo>
                    <a:pt x="521917" y="21929"/>
                    <a:pt x="542587" y="42568"/>
                    <a:pt x="542587" y="68368"/>
                  </a:cubicBezTo>
                  <a:lnTo>
                    <a:pt x="542587" y="463094"/>
                  </a:lnTo>
                  <a:lnTo>
                    <a:pt x="441821" y="563710"/>
                  </a:lnTo>
                  <a:lnTo>
                    <a:pt x="47799" y="563710"/>
                  </a:lnTo>
                  <a:cubicBezTo>
                    <a:pt x="21962" y="563710"/>
                    <a:pt x="0" y="541781"/>
                    <a:pt x="0" y="515982"/>
                  </a:cubicBezTo>
                  <a:lnTo>
                    <a:pt x="0" y="68368"/>
                  </a:lnTo>
                  <a:cubicBezTo>
                    <a:pt x="0" y="42568"/>
                    <a:pt x="21962" y="21929"/>
                    <a:pt x="47799" y="21929"/>
                  </a:cubicBezTo>
                  <a:lnTo>
                    <a:pt x="67177" y="21929"/>
                  </a:lnTo>
                  <a:cubicBezTo>
                    <a:pt x="67177" y="19349"/>
                    <a:pt x="65886" y="18059"/>
                    <a:pt x="65886" y="16769"/>
                  </a:cubicBezTo>
                  <a:cubicBezTo>
                    <a:pt x="65886" y="7740"/>
                    <a:pt x="73637" y="0"/>
                    <a:pt x="82680" y="0"/>
                  </a:cubicBezTo>
                  <a:close/>
                </a:path>
              </a:pathLst>
            </a:custGeom>
            <a:solidFill>
              <a:schemeClr val="accent1"/>
            </a:solidFill>
            <a:ln>
              <a:noFill/>
            </a:ln>
          </p:spPr>
        </p:sp>
      </p:grpSp>
      <p:sp>
        <p:nvSpPr>
          <p:cNvPr id="55" name="矩形 54"/>
          <p:cNvSpPr/>
          <p:nvPr/>
        </p:nvSpPr>
        <p:spPr>
          <a:xfrm>
            <a:off x="3788106" y="4068430"/>
            <a:ext cx="1800493" cy="396134"/>
          </a:xfrm>
          <a:prstGeom prst="rect">
            <a:avLst/>
          </a:prstGeom>
        </p:spPr>
        <p:txBody>
          <a:bodyPr wrap="square">
            <a:spAutoFit/>
          </a:bodyPr>
          <a:lstStyle/>
          <a:p>
            <a:pPr algn="just" eaLnBrk="1" hangingPunct="1">
              <a:lnSpc>
                <a:spcPct val="120000"/>
              </a:lnSpc>
              <a:spcAft>
                <a:spcPts val="1000"/>
              </a:spcAft>
            </a:pPr>
            <a:r>
              <a:rPr lang="zh-CN" altLang="en-US" kern="0">
                <a:latin typeface="+mj-ea"/>
                <a:ea typeface="+mj-ea"/>
              </a:rPr>
              <a:t>基他基层党支部</a:t>
            </a:r>
          </a:p>
        </p:txBody>
      </p:sp>
      <p:sp>
        <p:nvSpPr>
          <p:cNvPr id="7" name="矩形 6"/>
          <p:cNvSpPr/>
          <p:nvPr/>
        </p:nvSpPr>
        <p:spPr>
          <a:xfrm>
            <a:off x="1028917" y="4817988"/>
            <a:ext cx="9389943" cy="362792"/>
          </a:xfrm>
          <a:prstGeom prst="rect">
            <a:avLst/>
          </a:prstGeom>
        </p:spPr>
        <p:txBody>
          <a:bodyPr wrap="square">
            <a:spAutoFit/>
          </a:bodyPr>
          <a:lstStyle/>
          <a:p>
            <a:pPr marL="285750" indent="-285750" algn="just" eaLnBrk="1" hangingPunct="1">
              <a:lnSpc>
                <a:spcPct val="120000"/>
              </a:lnSpc>
              <a:spcAft>
                <a:spcPts val="1000"/>
              </a:spcAft>
              <a:buFont typeface="Wingdings" panose="05000000000000000000" pitchFamily="2" charset="2"/>
              <a:buChar char="l"/>
            </a:pPr>
            <a:r>
              <a:rPr lang="zh-CN" altLang="zh-CN" sz="1600" kern="0">
                <a:latin typeface="+mj-ea"/>
                <a:ea typeface="+mj-ea"/>
              </a:rPr>
              <a:t>党支部委员会由党员大会选举产生，书记、副书记一般由党支部委员会会议选举产生。</a:t>
            </a:r>
            <a:endParaRPr lang="zh-CN" altLang="en-US" sz="1600" kern="0">
              <a:latin typeface="+mj-ea"/>
              <a:ea typeface="+mj-ea"/>
            </a:endParaRPr>
          </a:p>
        </p:txBody>
      </p:sp>
      <p:sp>
        <p:nvSpPr>
          <p:cNvPr id="8" name="矩形 7"/>
          <p:cNvSpPr/>
          <p:nvPr/>
        </p:nvSpPr>
        <p:spPr>
          <a:xfrm>
            <a:off x="1028917" y="5211655"/>
            <a:ext cx="9389943" cy="362792"/>
          </a:xfrm>
          <a:prstGeom prst="rect">
            <a:avLst/>
          </a:prstGeom>
        </p:spPr>
        <p:txBody>
          <a:bodyPr wrap="square">
            <a:spAutoFit/>
          </a:bodyPr>
          <a:lstStyle/>
          <a:p>
            <a:pPr marL="285750" indent="-285750" algn="just" eaLnBrk="1" hangingPunct="1">
              <a:lnSpc>
                <a:spcPct val="120000"/>
              </a:lnSpc>
              <a:spcAft>
                <a:spcPts val="1000"/>
              </a:spcAft>
              <a:buFont typeface="Wingdings" panose="05000000000000000000" pitchFamily="2" charset="2"/>
              <a:buChar char="l"/>
            </a:pPr>
            <a:r>
              <a:rPr lang="zh-CN" altLang="zh-CN" sz="1600" kern="0">
                <a:latin typeface="+mj-ea"/>
                <a:ea typeface="+mj-ea"/>
              </a:rPr>
              <a:t>选出的党支部委员，报上级党组织备案；党支部书记、副书记，报上级党组织批准。</a:t>
            </a:r>
            <a:endParaRPr lang="zh-CN" altLang="en-US" sz="1600" kern="0">
              <a:latin typeface="+mj-ea"/>
              <a:ea typeface="+mj-ea"/>
            </a:endParaRPr>
          </a:p>
        </p:txBody>
      </p:sp>
      <p:sp>
        <p:nvSpPr>
          <p:cNvPr id="9" name="矩形 8"/>
          <p:cNvSpPr/>
          <p:nvPr/>
        </p:nvSpPr>
        <p:spPr>
          <a:xfrm>
            <a:off x="1028917" y="5587189"/>
            <a:ext cx="9389943" cy="362792"/>
          </a:xfrm>
          <a:prstGeom prst="rect">
            <a:avLst/>
          </a:prstGeom>
        </p:spPr>
        <p:txBody>
          <a:bodyPr wrap="square">
            <a:spAutoFit/>
          </a:bodyPr>
          <a:lstStyle/>
          <a:p>
            <a:pPr marL="285750" indent="-285750" algn="just" eaLnBrk="1" hangingPunct="1">
              <a:lnSpc>
                <a:spcPct val="120000"/>
              </a:lnSpc>
              <a:spcAft>
                <a:spcPts val="1000"/>
              </a:spcAft>
              <a:buFont typeface="Wingdings" panose="05000000000000000000" pitchFamily="2" charset="2"/>
              <a:buChar char="l"/>
            </a:pPr>
            <a:r>
              <a:rPr lang="zh-CN" altLang="zh-CN" sz="1600" kern="0">
                <a:latin typeface="+mj-ea"/>
                <a:ea typeface="+mj-ea"/>
              </a:rPr>
              <a:t>确有必要时，上级党组织可以指派党支部书记或者副书记。</a:t>
            </a:r>
            <a:endParaRPr lang="zh-CN" altLang="en-US" sz="1600" kern="0">
              <a:latin typeface="+mj-ea"/>
              <a:ea typeface="+mj-ea"/>
            </a:endParaRPr>
          </a:p>
        </p:txBody>
      </p:sp>
      <p:sp>
        <p:nvSpPr>
          <p:cNvPr id="56" name="矩形 55"/>
          <p:cNvSpPr/>
          <p:nvPr/>
        </p:nvSpPr>
        <p:spPr>
          <a:xfrm>
            <a:off x="1028917" y="5960168"/>
            <a:ext cx="9389943" cy="362792"/>
          </a:xfrm>
          <a:prstGeom prst="rect">
            <a:avLst/>
          </a:prstGeom>
        </p:spPr>
        <p:txBody>
          <a:bodyPr wrap="square">
            <a:spAutoFit/>
          </a:bodyPr>
          <a:lstStyle/>
          <a:p>
            <a:pPr marL="285750" indent="-285750" algn="just" eaLnBrk="1" hangingPunct="1">
              <a:lnSpc>
                <a:spcPct val="120000"/>
              </a:lnSpc>
              <a:spcAft>
                <a:spcPts val="1000"/>
              </a:spcAft>
              <a:buFont typeface="Wingdings" panose="05000000000000000000" pitchFamily="2" charset="2"/>
              <a:buChar char="l"/>
            </a:pPr>
            <a:r>
              <a:rPr lang="zh-CN" altLang="en-US" sz="1600" kern="0">
                <a:latin typeface="+mj-ea"/>
                <a:ea typeface="+mj-ea"/>
              </a:rPr>
              <a:t>上级党组织对任期届满的党支部，一般提前</a:t>
            </a:r>
            <a:r>
              <a:rPr lang="en-US" altLang="zh-CN" sz="1600" kern="0">
                <a:latin typeface="+mj-ea"/>
                <a:ea typeface="+mj-ea"/>
              </a:rPr>
              <a:t>6</a:t>
            </a:r>
            <a:r>
              <a:rPr lang="zh-CN" altLang="en-US" sz="1600" kern="0">
                <a:latin typeface="+mj-ea"/>
                <a:ea typeface="+mj-ea"/>
              </a:rPr>
              <a:t>个月以发函或者电话通知等形式，提醒做好换届准备。</a:t>
            </a:r>
          </a:p>
        </p:txBody>
      </p:sp>
      <p:sp>
        <p:nvSpPr>
          <p:cNvPr id="10" name="矩形: 圆角 9"/>
          <p:cNvSpPr/>
          <p:nvPr/>
        </p:nvSpPr>
        <p:spPr bwMode="auto">
          <a:xfrm>
            <a:off x="6322002" y="2192774"/>
            <a:ext cx="4453503" cy="1748939"/>
          </a:xfrm>
          <a:prstGeom prst="roundRect">
            <a:avLst>
              <a:gd name="adj" fmla="val 4285"/>
            </a:avLst>
          </a:prstGeom>
          <a:solidFill>
            <a:schemeClr val="bg1"/>
          </a:solidFill>
          <a:ln w="9525" cap="flat" cmpd="sng" algn="ctr">
            <a:solidFill>
              <a:schemeClr val="accent5">
                <a:lumMod val="40000"/>
                <a:lumOff val="6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1" name="矩形: 圆角 10"/>
          <p:cNvSpPr/>
          <p:nvPr/>
        </p:nvSpPr>
        <p:spPr bwMode="auto">
          <a:xfrm>
            <a:off x="6528270" y="2610980"/>
            <a:ext cx="865065" cy="881209"/>
          </a:xfrm>
          <a:prstGeom prst="roundRect">
            <a:avLst>
              <a:gd name="adj" fmla="val 8475"/>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党员</a:t>
            </a:r>
            <a:endParaRPr lang="en-US" altLang="zh-CN">
              <a:solidFill>
                <a:schemeClr val="bg1"/>
              </a:solidFill>
              <a:latin typeface="+mj-ea"/>
              <a:ea typeface="+mj-ea"/>
              <a:cs typeface="+mn-ea"/>
            </a:endParaRPr>
          </a:p>
          <a:p>
            <a:pPr algn="ctr"/>
            <a:r>
              <a:rPr lang="zh-CN" altLang="en-US">
                <a:solidFill>
                  <a:schemeClr val="bg1"/>
                </a:solidFill>
                <a:latin typeface="+mj-ea"/>
                <a:ea typeface="+mj-ea"/>
                <a:cs typeface="+mn-ea"/>
              </a:rPr>
              <a:t>大会</a:t>
            </a:r>
          </a:p>
        </p:txBody>
      </p:sp>
      <p:sp>
        <p:nvSpPr>
          <p:cNvPr id="57" name="矩形: 圆角 56"/>
          <p:cNvSpPr/>
          <p:nvPr/>
        </p:nvSpPr>
        <p:spPr bwMode="auto">
          <a:xfrm>
            <a:off x="8097569" y="2610980"/>
            <a:ext cx="865065" cy="881209"/>
          </a:xfrm>
          <a:prstGeom prst="roundRect">
            <a:avLst>
              <a:gd name="adj" fmla="val 8475"/>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支委会</a:t>
            </a:r>
          </a:p>
        </p:txBody>
      </p:sp>
      <p:grpSp>
        <p:nvGrpSpPr>
          <p:cNvPr id="18" name="组合 17"/>
          <p:cNvGrpSpPr/>
          <p:nvPr/>
        </p:nvGrpSpPr>
        <p:grpSpPr>
          <a:xfrm>
            <a:off x="7450805" y="2815025"/>
            <a:ext cx="618410" cy="523111"/>
            <a:chOff x="10246105" y="4999384"/>
            <a:chExt cx="618410" cy="523111"/>
          </a:xfrm>
        </p:grpSpPr>
        <p:sp>
          <p:nvSpPr>
            <p:cNvPr id="17" name="箭头: 右 16"/>
            <p:cNvSpPr/>
            <p:nvPr/>
          </p:nvSpPr>
          <p:spPr bwMode="auto">
            <a:xfrm>
              <a:off x="10250590" y="4999384"/>
              <a:ext cx="613925" cy="523111"/>
            </a:xfrm>
            <a:prstGeom prst="rightArrow">
              <a:avLst>
                <a:gd name="adj1" fmla="val 59200"/>
                <a:gd name="adj2" fmla="val 50000"/>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a:solidFill>
                  <a:schemeClr val="bg1"/>
                </a:solidFill>
                <a:latin typeface="+mj-ea"/>
                <a:ea typeface="+mj-ea"/>
                <a:cs typeface="+mn-ea"/>
              </a:endParaRPr>
            </a:p>
          </p:txBody>
        </p:sp>
        <p:sp>
          <p:nvSpPr>
            <p:cNvPr id="16" name="文本框 15"/>
            <p:cNvSpPr txBox="1"/>
            <p:nvPr/>
          </p:nvSpPr>
          <p:spPr>
            <a:xfrm>
              <a:off x="10246105" y="5096471"/>
              <a:ext cx="544992" cy="328936"/>
            </a:xfrm>
            <a:prstGeom prst="rect">
              <a:avLst/>
            </a:prstGeom>
          </p:spPr>
          <p:txBody>
            <a:bodyPr wrap="square">
              <a:spAutoFit/>
            </a:bodyPr>
            <a:lstStyle>
              <a:defPPr>
                <a:defRPr lang="zh-CN"/>
              </a:defPPr>
              <a:lvl1pPr algn="just" eaLnBrk="1" hangingPunct="1">
                <a:lnSpc>
                  <a:spcPct val="120000"/>
                </a:lnSpc>
                <a:spcAft>
                  <a:spcPts val="1000"/>
                </a:spcAft>
                <a:defRPr kern="0">
                  <a:latin typeface="+mj-ea"/>
                  <a:ea typeface="+mj-ea"/>
                </a:defRPr>
              </a:lvl1pPr>
            </a:lstStyle>
            <a:p>
              <a:pPr algn="ctr"/>
              <a:r>
                <a:rPr lang="zh-CN" altLang="en-US" sz="1400">
                  <a:solidFill>
                    <a:schemeClr val="accent4"/>
                  </a:solidFill>
                </a:rPr>
                <a:t>选举</a:t>
              </a:r>
            </a:p>
          </p:txBody>
        </p:sp>
      </p:grpSp>
      <p:sp>
        <p:nvSpPr>
          <p:cNvPr id="58" name="矩形: 圆角 57"/>
          <p:cNvSpPr/>
          <p:nvPr/>
        </p:nvSpPr>
        <p:spPr bwMode="auto">
          <a:xfrm>
            <a:off x="9685737" y="2610980"/>
            <a:ext cx="865065" cy="881209"/>
          </a:xfrm>
          <a:prstGeom prst="roundRect">
            <a:avLst>
              <a:gd name="adj" fmla="val 8475"/>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书记和副书记</a:t>
            </a:r>
          </a:p>
        </p:txBody>
      </p:sp>
      <p:grpSp>
        <p:nvGrpSpPr>
          <p:cNvPr id="59" name="组合 58"/>
          <p:cNvGrpSpPr/>
          <p:nvPr/>
        </p:nvGrpSpPr>
        <p:grpSpPr>
          <a:xfrm>
            <a:off x="9038973" y="2815025"/>
            <a:ext cx="618410" cy="523111"/>
            <a:chOff x="10246105" y="4999384"/>
            <a:chExt cx="618410" cy="523111"/>
          </a:xfrm>
        </p:grpSpPr>
        <p:sp>
          <p:nvSpPr>
            <p:cNvPr id="60" name="箭头: 右 59"/>
            <p:cNvSpPr/>
            <p:nvPr/>
          </p:nvSpPr>
          <p:spPr bwMode="auto">
            <a:xfrm>
              <a:off x="10250590" y="4999384"/>
              <a:ext cx="613925" cy="523111"/>
            </a:xfrm>
            <a:prstGeom prst="rightArrow">
              <a:avLst>
                <a:gd name="adj1" fmla="val 59200"/>
                <a:gd name="adj2" fmla="val 50000"/>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a:solidFill>
                  <a:schemeClr val="bg1"/>
                </a:solidFill>
                <a:latin typeface="+mj-ea"/>
                <a:ea typeface="+mj-ea"/>
                <a:cs typeface="+mn-ea"/>
              </a:endParaRPr>
            </a:p>
          </p:txBody>
        </p:sp>
        <p:sp>
          <p:nvSpPr>
            <p:cNvPr id="61" name="文本框 60"/>
            <p:cNvSpPr txBox="1"/>
            <p:nvPr/>
          </p:nvSpPr>
          <p:spPr>
            <a:xfrm>
              <a:off x="10246105" y="5096471"/>
              <a:ext cx="544992" cy="328936"/>
            </a:xfrm>
            <a:prstGeom prst="rect">
              <a:avLst/>
            </a:prstGeom>
          </p:spPr>
          <p:txBody>
            <a:bodyPr wrap="square">
              <a:spAutoFit/>
            </a:bodyPr>
            <a:lstStyle>
              <a:defPPr>
                <a:defRPr lang="zh-CN"/>
              </a:defPPr>
              <a:lvl1pPr algn="just" eaLnBrk="1" hangingPunct="1">
                <a:lnSpc>
                  <a:spcPct val="120000"/>
                </a:lnSpc>
                <a:spcAft>
                  <a:spcPts val="1000"/>
                </a:spcAft>
                <a:defRPr kern="0">
                  <a:latin typeface="+mj-ea"/>
                  <a:ea typeface="+mj-ea"/>
                </a:defRPr>
              </a:lvl1pPr>
            </a:lstStyle>
            <a:p>
              <a:pPr algn="ctr"/>
              <a:r>
                <a:rPr lang="zh-CN" altLang="en-US" sz="1400">
                  <a:solidFill>
                    <a:schemeClr val="accent4"/>
                  </a:solidFill>
                </a:rPr>
                <a:t>选举</a:t>
              </a:r>
            </a:p>
          </p:txBody>
        </p:sp>
      </p:grpSp>
      <p:sp>
        <p:nvSpPr>
          <p:cNvPr id="2" name="TextBox 42"/>
          <p:cNvSpPr txBox="1"/>
          <p:nvPr/>
        </p:nvSpPr>
        <p:spPr>
          <a:xfrm>
            <a:off x="1088788" y="234279"/>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第六章：党支部委员会建设</a:t>
            </a:r>
          </a:p>
        </p:txBody>
      </p:sp>
    </p:spTree>
  </p:cSld>
  <p:clrMapOvr>
    <a:masterClrMapping/>
  </p:clrMapOvr>
  <mc:AlternateContent xmlns:mc="http://schemas.openxmlformats.org/markup-compatibility/2006" xmlns:p14="http://schemas.microsoft.com/office/powerpoint/2010/main">
    <mc:Choice Requires="p14">
      <p:transition p14:dur="0" advClick="0" advTm="4327"/>
    </mc:Choice>
    <mc:Fallback xmlns="">
      <p:transition advClick="0" advTm="4327"/>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300" fill="hold"/>
                                            <p:tgtEl>
                                              <p:spTgt spid="40"/>
                                            </p:tgtEl>
                                            <p:attrNameLst>
                                              <p:attrName>ppt_w</p:attrName>
                                            </p:attrNameLst>
                                          </p:cBhvr>
                                          <p:tavLst>
                                            <p:tav tm="0">
                                              <p:val>
                                                <p:fltVal val="0"/>
                                              </p:val>
                                            </p:tav>
                                            <p:tav tm="100000">
                                              <p:val>
                                                <p:strVal val="#ppt_w"/>
                                              </p:val>
                                            </p:tav>
                                          </p:tavLst>
                                        </p:anim>
                                        <p:anim calcmode="lin" valueType="num">
                                          <p:cBhvr>
                                            <p:cTn id="8" dur="300" fill="hold"/>
                                            <p:tgtEl>
                                              <p:spTgt spid="40"/>
                                            </p:tgtEl>
                                            <p:attrNameLst>
                                              <p:attrName>ppt_h</p:attrName>
                                            </p:attrNameLst>
                                          </p:cBhvr>
                                          <p:tavLst>
                                            <p:tav tm="0">
                                              <p:val>
                                                <p:fltVal val="0"/>
                                              </p:val>
                                            </p:tav>
                                            <p:tav tm="100000">
                                              <p:val>
                                                <p:strVal val="#ppt_h"/>
                                              </p:val>
                                            </p:tav>
                                          </p:tavLst>
                                        </p:anim>
                                        <p:animEffect transition="in" filter="fade">
                                          <p:cBhvr>
                                            <p:cTn id="9" dur="300"/>
                                            <p:tgtEl>
                                              <p:spTgt spid="40"/>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400"/>
                                            <p:tgtEl>
                                              <p:spTgt spid="39"/>
                                            </p:tgtEl>
                                          </p:cBhvr>
                                        </p:animEffect>
                                      </p:childTnLst>
                                    </p:cTn>
                                  </p:par>
                                </p:childTnLst>
                              </p:cTn>
                            </p:par>
                            <p:par>
                              <p:cTn id="14" fill="hold">
                                <p:stCondLst>
                                  <p:cond delay="1000"/>
                                </p:stCondLst>
                                <p:childTnLst>
                                  <p:par>
                                    <p:cTn id="15" presetID="2" presetClass="entr" presetSubtype="1" fill="hold" nodeType="afterEffect" p14:presetBounceEnd="40000">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14:bounceEnd="40000">
                                          <p:cBhvr additive="base">
                                            <p:cTn id="17"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8" dur="500" fill="hold"/>
                                            <p:tgtEl>
                                              <p:spTgt spid="6"/>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14:presetBounceEnd="40000">
                                      <p:stCondLst>
                                        <p:cond delay="100"/>
                                      </p:stCondLst>
                                      <p:childTnLst>
                                        <p:set>
                                          <p:cBhvr>
                                            <p:cTn id="20" dur="1" fill="hold">
                                              <p:stCondLst>
                                                <p:cond delay="0"/>
                                              </p:stCondLst>
                                            </p:cTn>
                                            <p:tgtEl>
                                              <p:spTgt spid="5"/>
                                            </p:tgtEl>
                                            <p:attrNameLst>
                                              <p:attrName>style.visibility</p:attrName>
                                            </p:attrNameLst>
                                          </p:cBhvr>
                                          <p:to>
                                            <p:strVal val="visible"/>
                                          </p:to>
                                        </p:set>
                                        <p:anim calcmode="lin" valueType="num" p14:bounceEnd="40000">
                                          <p:cBhvr additive="base">
                                            <p:cTn id="21"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5"/>
                                            </p:tgtEl>
                                            <p:attrNameLst>
                                              <p:attrName>ppt_y</p:attrName>
                                            </p:attrNameLst>
                                          </p:cBhvr>
                                          <p:tavLst>
                                            <p:tav tm="0">
                                              <p:val>
                                                <p:strVal val="0-#ppt_h/2"/>
                                              </p:val>
                                            </p:tav>
                                            <p:tav tm="100000">
                                              <p:val>
                                                <p:strVal val="#ppt_y"/>
                                              </p:val>
                                            </p:tav>
                                          </p:tavLst>
                                        </p:anim>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90"/>
                                              </p:val>
                                            </p:tav>
                                            <p:tav tm="100000">
                                              <p:val>
                                                <p:fltVal val="0"/>
                                              </p:val>
                                            </p:tav>
                                          </p:tavLst>
                                        </p:anim>
                                        <p:animEffect transition="in" filter="fade">
                                          <p:cBhvr>
                                            <p:cTn id="29" dur="500"/>
                                            <p:tgtEl>
                                              <p:spTgt spid="4"/>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p:cTn id="32" dur="500" fill="hold"/>
                                            <p:tgtEl>
                                              <p:spTgt spid="55"/>
                                            </p:tgtEl>
                                            <p:attrNameLst>
                                              <p:attrName>ppt_w</p:attrName>
                                            </p:attrNameLst>
                                          </p:cBhvr>
                                          <p:tavLst>
                                            <p:tav tm="0">
                                              <p:val>
                                                <p:fltVal val="0"/>
                                              </p:val>
                                            </p:tav>
                                            <p:tav tm="100000">
                                              <p:val>
                                                <p:strVal val="#ppt_w"/>
                                              </p:val>
                                            </p:tav>
                                          </p:tavLst>
                                        </p:anim>
                                        <p:anim calcmode="lin" valueType="num">
                                          <p:cBhvr>
                                            <p:cTn id="33" dur="500" fill="hold"/>
                                            <p:tgtEl>
                                              <p:spTgt spid="55"/>
                                            </p:tgtEl>
                                            <p:attrNameLst>
                                              <p:attrName>ppt_h</p:attrName>
                                            </p:attrNameLst>
                                          </p:cBhvr>
                                          <p:tavLst>
                                            <p:tav tm="0">
                                              <p:val>
                                                <p:fltVal val="0"/>
                                              </p:val>
                                            </p:tav>
                                            <p:tav tm="100000">
                                              <p:val>
                                                <p:strVal val="#ppt_h"/>
                                              </p:val>
                                            </p:tav>
                                          </p:tavLst>
                                        </p:anim>
                                        <p:anim calcmode="lin" valueType="num">
                                          <p:cBhvr>
                                            <p:cTn id="34" dur="500" fill="hold"/>
                                            <p:tgtEl>
                                              <p:spTgt spid="55"/>
                                            </p:tgtEl>
                                            <p:attrNameLst>
                                              <p:attrName>style.rotation</p:attrName>
                                            </p:attrNameLst>
                                          </p:cBhvr>
                                          <p:tavLst>
                                            <p:tav tm="0">
                                              <p:val>
                                                <p:fltVal val="90"/>
                                              </p:val>
                                            </p:tav>
                                            <p:tav tm="100000">
                                              <p:val>
                                                <p:fltVal val="0"/>
                                              </p:val>
                                            </p:tav>
                                          </p:tavLst>
                                        </p:anim>
                                        <p:animEffect transition="in" filter="fade">
                                          <p:cBhvr>
                                            <p:cTn id="35" dur="500"/>
                                            <p:tgtEl>
                                              <p:spTgt spid="55"/>
                                            </p:tgtEl>
                                          </p:cBhvr>
                                        </p:animEffect>
                                      </p:childTnLst>
                                    </p:cTn>
                                  </p:par>
                                </p:childTnLst>
                              </p:cTn>
                            </p:par>
                            <p:par>
                              <p:cTn id="36" fill="hold">
                                <p:stCondLst>
                                  <p:cond delay="2000"/>
                                </p:stCondLst>
                                <p:childTnLst>
                                  <p:par>
                                    <p:cTn id="37" presetID="42"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anim calcmode="lin" valueType="num">
                                          <p:cBhvr>
                                            <p:cTn id="40" dur="500" fill="hold"/>
                                            <p:tgtEl>
                                              <p:spTgt spid="10"/>
                                            </p:tgtEl>
                                            <p:attrNameLst>
                                              <p:attrName>ppt_x</p:attrName>
                                            </p:attrNameLst>
                                          </p:cBhvr>
                                          <p:tavLst>
                                            <p:tav tm="0">
                                              <p:val>
                                                <p:strVal val="#ppt_x"/>
                                              </p:val>
                                            </p:tav>
                                            <p:tav tm="100000">
                                              <p:val>
                                                <p:strVal val="#ppt_x"/>
                                              </p:val>
                                            </p:tav>
                                          </p:tavLst>
                                        </p:anim>
                                        <p:anim calcmode="lin" valueType="num">
                                          <p:cBhvr>
                                            <p:cTn id="41" dur="500" fill="hold"/>
                                            <p:tgtEl>
                                              <p:spTgt spid="1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anim calcmode="lin" valueType="num">
                                          <p:cBhvr>
                                            <p:cTn id="45" dur="500" fill="hold"/>
                                            <p:tgtEl>
                                              <p:spTgt spid="11"/>
                                            </p:tgtEl>
                                            <p:attrNameLst>
                                              <p:attrName>ppt_x</p:attrName>
                                            </p:attrNameLst>
                                          </p:cBhvr>
                                          <p:tavLst>
                                            <p:tav tm="0">
                                              <p:val>
                                                <p:strVal val="#ppt_x"/>
                                              </p:val>
                                            </p:tav>
                                            <p:tav tm="100000">
                                              <p:val>
                                                <p:strVal val="#ppt_x"/>
                                              </p:val>
                                            </p:tav>
                                          </p:tavLst>
                                        </p:anim>
                                        <p:anim calcmode="lin" valueType="num">
                                          <p:cBhvr>
                                            <p:cTn id="46" dur="500" fill="hold"/>
                                            <p:tgtEl>
                                              <p:spTgt spid="1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500"/>
                                            <p:tgtEl>
                                              <p:spTgt spid="57"/>
                                            </p:tgtEl>
                                          </p:cBhvr>
                                        </p:animEffect>
                                        <p:anim calcmode="lin" valueType="num">
                                          <p:cBhvr>
                                            <p:cTn id="50" dur="500" fill="hold"/>
                                            <p:tgtEl>
                                              <p:spTgt spid="57"/>
                                            </p:tgtEl>
                                            <p:attrNameLst>
                                              <p:attrName>ppt_x</p:attrName>
                                            </p:attrNameLst>
                                          </p:cBhvr>
                                          <p:tavLst>
                                            <p:tav tm="0">
                                              <p:val>
                                                <p:strVal val="#ppt_x"/>
                                              </p:val>
                                            </p:tav>
                                            <p:tav tm="100000">
                                              <p:val>
                                                <p:strVal val="#ppt_x"/>
                                              </p:val>
                                            </p:tav>
                                          </p:tavLst>
                                        </p:anim>
                                        <p:anim calcmode="lin" valueType="num">
                                          <p:cBhvr>
                                            <p:cTn id="51" dur="500" fill="hold"/>
                                            <p:tgtEl>
                                              <p:spTgt spid="57"/>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anim calcmode="lin" valueType="num">
                                          <p:cBhvr>
                                            <p:cTn id="55" dur="500" fill="hold"/>
                                            <p:tgtEl>
                                              <p:spTgt spid="18"/>
                                            </p:tgtEl>
                                            <p:attrNameLst>
                                              <p:attrName>ppt_x</p:attrName>
                                            </p:attrNameLst>
                                          </p:cBhvr>
                                          <p:tavLst>
                                            <p:tav tm="0">
                                              <p:val>
                                                <p:strVal val="#ppt_x"/>
                                              </p:val>
                                            </p:tav>
                                            <p:tav tm="100000">
                                              <p:val>
                                                <p:strVal val="#ppt_x"/>
                                              </p:val>
                                            </p:tav>
                                          </p:tavLst>
                                        </p:anim>
                                        <p:anim calcmode="lin" valueType="num">
                                          <p:cBhvr>
                                            <p:cTn id="56" dur="500" fill="hold"/>
                                            <p:tgtEl>
                                              <p:spTgt spid="1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fade">
                                          <p:cBhvr>
                                            <p:cTn id="59" dur="500"/>
                                            <p:tgtEl>
                                              <p:spTgt spid="58"/>
                                            </p:tgtEl>
                                          </p:cBhvr>
                                        </p:animEffect>
                                        <p:anim calcmode="lin" valueType="num">
                                          <p:cBhvr>
                                            <p:cTn id="60" dur="500" fill="hold"/>
                                            <p:tgtEl>
                                              <p:spTgt spid="58"/>
                                            </p:tgtEl>
                                            <p:attrNameLst>
                                              <p:attrName>ppt_x</p:attrName>
                                            </p:attrNameLst>
                                          </p:cBhvr>
                                          <p:tavLst>
                                            <p:tav tm="0">
                                              <p:val>
                                                <p:strVal val="#ppt_x"/>
                                              </p:val>
                                            </p:tav>
                                            <p:tav tm="100000">
                                              <p:val>
                                                <p:strVal val="#ppt_x"/>
                                              </p:val>
                                            </p:tav>
                                          </p:tavLst>
                                        </p:anim>
                                        <p:anim calcmode="lin" valueType="num">
                                          <p:cBhvr>
                                            <p:cTn id="61" dur="500" fill="hold"/>
                                            <p:tgtEl>
                                              <p:spTgt spid="58"/>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anim calcmode="lin" valueType="num">
                                          <p:cBhvr>
                                            <p:cTn id="65" dur="500" fill="hold"/>
                                            <p:tgtEl>
                                              <p:spTgt spid="59"/>
                                            </p:tgtEl>
                                            <p:attrNameLst>
                                              <p:attrName>ppt_x</p:attrName>
                                            </p:attrNameLst>
                                          </p:cBhvr>
                                          <p:tavLst>
                                            <p:tav tm="0">
                                              <p:val>
                                                <p:strVal val="#ppt_x"/>
                                              </p:val>
                                            </p:tav>
                                            <p:tav tm="100000">
                                              <p:val>
                                                <p:strVal val="#ppt_x"/>
                                              </p:val>
                                            </p:tav>
                                          </p:tavLst>
                                        </p:anim>
                                        <p:anim calcmode="lin" valueType="num">
                                          <p:cBhvr>
                                            <p:cTn id="66" dur="500" fill="hold"/>
                                            <p:tgtEl>
                                              <p:spTgt spid="59"/>
                                            </p:tgtEl>
                                            <p:attrNameLst>
                                              <p:attrName>ppt_y</p:attrName>
                                            </p:attrNameLst>
                                          </p:cBhvr>
                                          <p:tavLst>
                                            <p:tav tm="0">
                                              <p:val>
                                                <p:strVal val="#ppt_y+.1"/>
                                              </p:val>
                                            </p:tav>
                                            <p:tav tm="100000">
                                              <p:val>
                                                <p:strVal val="#ppt_y"/>
                                              </p:val>
                                            </p:tav>
                                          </p:tavLst>
                                        </p:anim>
                                      </p:childTnLst>
                                    </p:cTn>
                                  </p:par>
                                </p:childTnLst>
                              </p:cTn>
                            </p:par>
                            <p:par>
                              <p:cTn id="67" fill="hold">
                                <p:stCondLst>
                                  <p:cond delay="2500"/>
                                </p:stCondLst>
                                <p:childTnLst>
                                  <p:par>
                                    <p:cTn id="68" presetID="2" presetClass="entr" presetSubtype="2"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500" fill="hold"/>
                                            <p:tgtEl>
                                              <p:spTgt spid="7"/>
                                            </p:tgtEl>
                                            <p:attrNameLst>
                                              <p:attrName>ppt_x</p:attrName>
                                            </p:attrNameLst>
                                          </p:cBhvr>
                                          <p:tavLst>
                                            <p:tav tm="0">
                                              <p:val>
                                                <p:strVal val="1+#ppt_w/2"/>
                                              </p:val>
                                            </p:tav>
                                            <p:tav tm="100000">
                                              <p:val>
                                                <p:strVal val="#ppt_x"/>
                                              </p:val>
                                            </p:tav>
                                          </p:tavLst>
                                        </p:anim>
                                        <p:anim calcmode="lin" valueType="num">
                                          <p:cBhvr additive="base">
                                            <p:cTn id="71" dur="500" fill="hold"/>
                                            <p:tgtEl>
                                              <p:spTgt spid="7"/>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100"/>
                                      </p:stCondLst>
                                      <p:childTnLst>
                                        <p:set>
                                          <p:cBhvr>
                                            <p:cTn id="73" dur="1" fill="hold">
                                              <p:stCondLst>
                                                <p:cond delay="0"/>
                                              </p:stCondLst>
                                            </p:cTn>
                                            <p:tgtEl>
                                              <p:spTgt spid="8"/>
                                            </p:tgtEl>
                                            <p:attrNameLst>
                                              <p:attrName>style.visibility</p:attrName>
                                            </p:attrNameLst>
                                          </p:cBhvr>
                                          <p:to>
                                            <p:strVal val="visible"/>
                                          </p:to>
                                        </p:set>
                                        <p:anim calcmode="lin" valueType="num">
                                          <p:cBhvr additive="base">
                                            <p:cTn id="74" dur="500" fill="hold"/>
                                            <p:tgtEl>
                                              <p:spTgt spid="8"/>
                                            </p:tgtEl>
                                            <p:attrNameLst>
                                              <p:attrName>ppt_x</p:attrName>
                                            </p:attrNameLst>
                                          </p:cBhvr>
                                          <p:tavLst>
                                            <p:tav tm="0">
                                              <p:val>
                                                <p:strVal val="1+#ppt_w/2"/>
                                              </p:val>
                                            </p:tav>
                                            <p:tav tm="100000">
                                              <p:val>
                                                <p:strVal val="#ppt_x"/>
                                              </p:val>
                                            </p:tav>
                                          </p:tavLst>
                                        </p:anim>
                                        <p:anim calcmode="lin" valueType="num">
                                          <p:cBhvr additive="base">
                                            <p:cTn id="75" dur="500" fill="hold"/>
                                            <p:tgtEl>
                                              <p:spTgt spid="8"/>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200"/>
                                      </p:stCondLst>
                                      <p:childTnLst>
                                        <p:set>
                                          <p:cBhvr>
                                            <p:cTn id="77" dur="1" fill="hold">
                                              <p:stCondLst>
                                                <p:cond delay="0"/>
                                              </p:stCondLst>
                                            </p:cTn>
                                            <p:tgtEl>
                                              <p:spTgt spid="9"/>
                                            </p:tgtEl>
                                            <p:attrNameLst>
                                              <p:attrName>style.visibility</p:attrName>
                                            </p:attrNameLst>
                                          </p:cBhvr>
                                          <p:to>
                                            <p:strVal val="visible"/>
                                          </p:to>
                                        </p:set>
                                        <p:anim calcmode="lin" valueType="num">
                                          <p:cBhvr additive="base">
                                            <p:cTn id="78" dur="500" fill="hold"/>
                                            <p:tgtEl>
                                              <p:spTgt spid="9"/>
                                            </p:tgtEl>
                                            <p:attrNameLst>
                                              <p:attrName>ppt_x</p:attrName>
                                            </p:attrNameLst>
                                          </p:cBhvr>
                                          <p:tavLst>
                                            <p:tav tm="0">
                                              <p:val>
                                                <p:strVal val="1+#ppt_w/2"/>
                                              </p:val>
                                            </p:tav>
                                            <p:tav tm="100000">
                                              <p:val>
                                                <p:strVal val="#ppt_x"/>
                                              </p:val>
                                            </p:tav>
                                          </p:tavLst>
                                        </p:anim>
                                        <p:anim calcmode="lin" valueType="num">
                                          <p:cBhvr additive="base">
                                            <p:cTn id="79" dur="500" fill="hold"/>
                                            <p:tgtEl>
                                              <p:spTgt spid="9"/>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300"/>
                                      </p:stCondLst>
                                      <p:childTnLst>
                                        <p:set>
                                          <p:cBhvr>
                                            <p:cTn id="81" dur="1" fill="hold">
                                              <p:stCondLst>
                                                <p:cond delay="0"/>
                                              </p:stCondLst>
                                            </p:cTn>
                                            <p:tgtEl>
                                              <p:spTgt spid="56"/>
                                            </p:tgtEl>
                                            <p:attrNameLst>
                                              <p:attrName>style.visibility</p:attrName>
                                            </p:attrNameLst>
                                          </p:cBhvr>
                                          <p:to>
                                            <p:strVal val="visible"/>
                                          </p:to>
                                        </p:set>
                                        <p:anim calcmode="lin" valueType="num">
                                          <p:cBhvr additive="base">
                                            <p:cTn id="82" dur="500" fill="hold"/>
                                            <p:tgtEl>
                                              <p:spTgt spid="56"/>
                                            </p:tgtEl>
                                            <p:attrNameLst>
                                              <p:attrName>ppt_x</p:attrName>
                                            </p:attrNameLst>
                                          </p:cBhvr>
                                          <p:tavLst>
                                            <p:tav tm="0">
                                              <p:val>
                                                <p:strVal val="1+#ppt_w/2"/>
                                              </p:val>
                                            </p:tav>
                                            <p:tav tm="100000">
                                              <p:val>
                                                <p:strVal val="#ppt_x"/>
                                              </p:val>
                                            </p:tav>
                                          </p:tavLst>
                                        </p:anim>
                                        <p:anim calcmode="lin" valueType="num">
                                          <p:cBhvr additive="base">
                                            <p:cTn id="83"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 grpId="0"/>
          <p:bldP spid="55" grpId="0"/>
          <p:bldP spid="7" grpId="0"/>
          <p:bldP spid="8" grpId="0"/>
          <p:bldP spid="9" grpId="0"/>
          <p:bldP spid="56" grpId="0"/>
          <p:bldP spid="10" grpId="0" animBg="1"/>
          <p:bldP spid="11" grpId="0" animBg="1"/>
          <p:bldP spid="57" grpId="0" animBg="1"/>
          <p:bldP spid="5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300" fill="hold"/>
                                            <p:tgtEl>
                                              <p:spTgt spid="40"/>
                                            </p:tgtEl>
                                            <p:attrNameLst>
                                              <p:attrName>ppt_w</p:attrName>
                                            </p:attrNameLst>
                                          </p:cBhvr>
                                          <p:tavLst>
                                            <p:tav tm="0">
                                              <p:val>
                                                <p:fltVal val="0"/>
                                              </p:val>
                                            </p:tav>
                                            <p:tav tm="100000">
                                              <p:val>
                                                <p:strVal val="#ppt_w"/>
                                              </p:val>
                                            </p:tav>
                                          </p:tavLst>
                                        </p:anim>
                                        <p:anim calcmode="lin" valueType="num">
                                          <p:cBhvr>
                                            <p:cTn id="8" dur="300" fill="hold"/>
                                            <p:tgtEl>
                                              <p:spTgt spid="40"/>
                                            </p:tgtEl>
                                            <p:attrNameLst>
                                              <p:attrName>ppt_h</p:attrName>
                                            </p:attrNameLst>
                                          </p:cBhvr>
                                          <p:tavLst>
                                            <p:tav tm="0">
                                              <p:val>
                                                <p:fltVal val="0"/>
                                              </p:val>
                                            </p:tav>
                                            <p:tav tm="100000">
                                              <p:val>
                                                <p:strVal val="#ppt_h"/>
                                              </p:val>
                                            </p:tav>
                                          </p:tavLst>
                                        </p:anim>
                                        <p:animEffect transition="in" filter="fade">
                                          <p:cBhvr>
                                            <p:cTn id="9" dur="300"/>
                                            <p:tgtEl>
                                              <p:spTgt spid="40"/>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400"/>
                                            <p:tgtEl>
                                              <p:spTgt spid="39"/>
                                            </p:tgtEl>
                                          </p:cBhvr>
                                        </p:animEffect>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1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90"/>
                                              </p:val>
                                            </p:tav>
                                            <p:tav tm="100000">
                                              <p:val>
                                                <p:fltVal val="0"/>
                                              </p:val>
                                            </p:tav>
                                          </p:tavLst>
                                        </p:anim>
                                        <p:animEffect transition="in" filter="fade">
                                          <p:cBhvr>
                                            <p:cTn id="29" dur="500"/>
                                            <p:tgtEl>
                                              <p:spTgt spid="4"/>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p:cTn id="32" dur="500" fill="hold"/>
                                            <p:tgtEl>
                                              <p:spTgt spid="55"/>
                                            </p:tgtEl>
                                            <p:attrNameLst>
                                              <p:attrName>ppt_w</p:attrName>
                                            </p:attrNameLst>
                                          </p:cBhvr>
                                          <p:tavLst>
                                            <p:tav tm="0">
                                              <p:val>
                                                <p:fltVal val="0"/>
                                              </p:val>
                                            </p:tav>
                                            <p:tav tm="100000">
                                              <p:val>
                                                <p:strVal val="#ppt_w"/>
                                              </p:val>
                                            </p:tav>
                                          </p:tavLst>
                                        </p:anim>
                                        <p:anim calcmode="lin" valueType="num">
                                          <p:cBhvr>
                                            <p:cTn id="33" dur="500" fill="hold"/>
                                            <p:tgtEl>
                                              <p:spTgt spid="55"/>
                                            </p:tgtEl>
                                            <p:attrNameLst>
                                              <p:attrName>ppt_h</p:attrName>
                                            </p:attrNameLst>
                                          </p:cBhvr>
                                          <p:tavLst>
                                            <p:tav tm="0">
                                              <p:val>
                                                <p:fltVal val="0"/>
                                              </p:val>
                                            </p:tav>
                                            <p:tav tm="100000">
                                              <p:val>
                                                <p:strVal val="#ppt_h"/>
                                              </p:val>
                                            </p:tav>
                                          </p:tavLst>
                                        </p:anim>
                                        <p:anim calcmode="lin" valueType="num">
                                          <p:cBhvr>
                                            <p:cTn id="34" dur="500" fill="hold"/>
                                            <p:tgtEl>
                                              <p:spTgt spid="55"/>
                                            </p:tgtEl>
                                            <p:attrNameLst>
                                              <p:attrName>style.rotation</p:attrName>
                                            </p:attrNameLst>
                                          </p:cBhvr>
                                          <p:tavLst>
                                            <p:tav tm="0">
                                              <p:val>
                                                <p:fltVal val="90"/>
                                              </p:val>
                                            </p:tav>
                                            <p:tav tm="100000">
                                              <p:val>
                                                <p:fltVal val="0"/>
                                              </p:val>
                                            </p:tav>
                                          </p:tavLst>
                                        </p:anim>
                                        <p:animEffect transition="in" filter="fade">
                                          <p:cBhvr>
                                            <p:cTn id="35" dur="500"/>
                                            <p:tgtEl>
                                              <p:spTgt spid="55"/>
                                            </p:tgtEl>
                                          </p:cBhvr>
                                        </p:animEffect>
                                      </p:childTnLst>
                                    </p:cTn>
                                  </p:par>
                                </p:childTnLst>
                              </p:cTn>
                            </p:par>
                            <p:par>
                              <p:cTn id="36" fill="hold">
                                <p:stCondLst>
                                  <p:cond delay="2000"/>
                                </p:stCondLst>
                                <p:childTnLst>
                                  <p:par>
                                    <p:cTn id="37" presetID="42"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anim calcmode="lin" valueType="num">
                                          <p:cBhvr>
                                            <p:cTn id="40" dur="500" fill="hold"/>
                                            <p:tgtEl>
                                              <p:spTgt spid="10"/>
                                            </p:tgtEl>
                                            <p:attrNameLst>
                                              <p:attrName>ppt_x</p:attrName>
                                            </p:attrNameLst>
                                          </p:cBhvr>
                                          <p:tavLst>
                                            <p:tav tm="0">
                                              <p:val>
                                                <p:strVal val="#ppt_x"/>
                                              </p:val>
                                            </p:tav>
                                            <p:tav tm="100000">
                                              <p:val>
                                                <p:strVal val="#ppt_x"/>
                                              </p:val>
                                            </p:tav>
                                          </p:tavLst>
                                        </p:anim>
                                        <p:anim calcmode="lin" valueType="num">
                                          <p:cBhvr>
                                            <p:cTn id="41" dur="500" fill="hold"/>
                                            <p:tgtEl>
                                              <p:spTgt spid="1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anim calcmode="lin" valueType="num">
                                          <p:cBhvr>
                                            <p:cTn id="45" dur="500" fill="hold"/>
                                            <p:tgtEl>
                                              <p:spTgt spid="11"/>
                                            </p:tgtEl>
                                            <p:attrNameLst>
                                              <p:attrName>ppt_x</p:attrName>
                                            </p:attrNameLst>
                                          </p:cBhvr>
                                          <p:tavLst>
                                            <p:tav tm="0">
                                              <p:val>
                                                <p:strVal val="#ppt_x"/>
                                              </p:val>
                                            </p:tav>
                                            <p:tav tm="100000">
                                              <p:val>
                                                <p:strVal val="#ppt_x"/>
                                              </p:val>
                                            </p:tav>
                                          </p:tavLst>
                                        </p:anim>
                                        <p:anim calcmode="lin" valueType="num">
                                          <p:cBhvr>
                                            <p:cTn id="46" dur="500" fill="hold"/>
                                            <p:tgtEl>
                                              <p:spTgt spid="1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500"/>
                                            <p:tgtEl>
                                              <p:spTgt spid="57"/>
                                            </p:tgtEl>
                                          </p:cBhvr>
                                        </p:animEffect>
                                        <p:anim calcmode="lin" valueType="num">
                                          <p:cBhvr>
                                            <p:cTn id="50" dur="500" fill="hold"/>
                                            <p:tgtEl>
                                              <p:spTgt spid="57"/>
                                            </p:tgtEl>
                                            <p:attrNameLst>
                                              <p:attrName>ppt_x</p:attrName>
                                            </p:attrNameLst>
                                          </p:cBhvr>
                                          <p:tavLst>
                                            <p:tav tm="0">
                                              <p:val>
                                                <p:strVal val="#ppt_x"/>
                                              </p:val>
                                            </p:tav>
                                            <p:tav tm="100000">
                                              <p:val>
                                                <p:strVal val="#ppt_x"/>
                                              </p:val>
                                            </p:tav>
                                          </p:tavLst>
                                        </p:anim>
                                        <p:anim calcmode="lin" valueType="num">
                                          <p:cBhvr>
                                            <p:cTn id="51" dur="500" fill="hold"/>
                                            <p:tgtEl>
                                              <p:spTgt spid="57"/>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anim calcmode="lin" valueType="num">
                                          <p:cBhvr>
                                            <p:cTn id="55" dur="500" fill="hold"/>
                                            <p:tgtEl>
                                              <p:spTgt spid="18"/>
                                            </p:tgtEl>
                                            <p:attrNameLst>
                                              <p:attrName>ppt_x</p:attrName>
                                            </p:attrNameLst>
                                          </p:cBhvr>
                                          <p:tavLst>
                                            <p:tav tm="0">
                                              <p:val>
                                                <p:strVal val="#ppt_x"/>
                                              </p:val>
                                            </p:tav>
                                            <p:tav tm="100000">
                                              <p:val>
                                                <p:strVal val="#ppt_x"/>
                                              </p:val>
                                            </p:tav>
                                          </p:tavLst>
                                        </p:anim>
                                        <p:anim calcmode="lin" valueType="num">
                                          <p:cBhvr>
                                            <p:cTn id="56" dur="500" fill="hold"/>
                                            <p:tgtEl>
                                              <p:spTgt spid="1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fade">
                                          <p:cBhvr>
                                            <p:cTn id="59" dur="500"/>
                                            <p:tgtEl>
                                              <p:spTgt spid="58"/>
                                            </p:tgtEl>
                                          </p:cBhvr>
                                        </p:animEffect>
                                        <p:anim calcmode="lin" valueType="num">
                                          <p:cBhvr>
                                            <p:cTn id="60" dur="500" fill="hold"/>
                                            <p:tgtEl>
                                              <p:spTgt spid="58"/>
                                            </p:tgtEl>
                                            <p:attrNameLst>
                                              <p:attrName>ppt_x</p:attrName>
                                            </p:attrNameLst>
                                          </p:cBhvr>
                                          <p:tavLst>
                                            <p:tav tm="0">
                                              <p:val>
                                                <p:strVal val="#ppt_x"/>
                                              </p:val>
                                            </p:tav>
                                            <p:tav tm="100000">
                                              <p:val>
                                                <p:strVal val="#ppt_x"/>
                                              </p:val>
                                            </p:tav>
                                          </p:tavLst>
                                        </p:anim>
                                        <p:anim calcmode="lin" valueType="num">
                                          <p:cBhvr>
                                            <p:cTn id="61" dur="500" fill="hold"/>
                                            <p:tgtEl>
                                              <p:spTgt spid="58"/>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anim calcmode="lin" valueType="num">
                                          <p:cBhvr>
                                            <p:cTn id="65" dur="500" fill="hold"/>
                                            <p:tgtEl>
                                              <p:spTgt spid="59"/>
                                            </p:tgtEl>
                                            <p:attrNameLst>
                                              <p:attrName>ppt_x</p:attrName>
                                            </p:attrNameLst>
                                          </p:cBhvr>
                                          <p:tavLst>
                                            <p:tav tm="0">
                                              <p:val>
                                                <p:strVal val="#ppt_x"/>
                                              </p:val>
                                            </p:tav>
                                            <p:tav tm="100000">
                                              <p:val>
                                                <p:strVal val="#ppt_x"/>
                                              </p:val>
                                            </p:tav>
                                          </p:tavLst>
                                        </p:anim>
                                        <p:anim calcmode="lin" valueType="num">
                                          <p:cBhvr>
                                            <p:cTn id="66" dur="500" fill="hold"/>
                                            <p:tgtEl>
                                              <p:spTgt spid="59"/>
                                            </p:tgtEl>
                                            <p:attrNameLst>
                                              <p:attrName>ppt_y</p:attrName>
                                            </p:attrNameLst>
                                          </p:cBhvr>
                                          <p:tavLst>
                                            <p:tav tm="0">
                                              <p:val>
                                                <p:strVal val="#ppt_y+.1"/>
                                              </p:val>
                                            </p:tav>
                                            <p:tav tm="100000">
                                              <p:val>
                                                <p:strVal val="#ppt_y"/>
                                              </p:val>
                                            </p:tav>
                                          </p:tavLst>
                                        </p:anim>
                                      </p:childTnLst>
                                    </p:cTn>
                                  </p:par>
                                </p:childTnLst>
                              </p:cTn>
                            </p:par>
                            <p:par>
                              <p:cTn id="67" fill="hold">
                                <p:stCondLst>
                                  <p:cond delay="2500"/>
                                </p:stCondLst>
                                <p:childTnLst>
                                  <p:par>
                                    <p:cTn id="68" presetID="2" presetClass="entr" presetSubtype="2"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500" fill="hold"/>
                                            <p:tgtEl>
                                              <p:spTgt spid="7"/>
                                            </p:tgtEl>
                                            <p:attrNameLst>
                                              <p:attrName>ppt_x</p:attrName>
                                            </p:attrNameLst>
                                          </p:cBhvr>
                                          <p:tavLst>
                                            <p:tav tm="0">
                                              <p:val>
                                                <p:strVal val="1+#ppt_w/2"/>
                                              </p:val>
                                            </p:tav>
                                            <p:tav tm="100000">
                                              <p:val>
                                                <p:strVal val="#ppt_x"/>
                                              </p:val>
                                            </p:tav>
                                          </p:tavLst>
                                        </p:anim>
                                        <p:anim calcmode="lin" valueType="num">
                                          <p:cBhvr additive="base">
                                            <p:cTn id="71" dur="500" fill="hold"/>
                                            <p:tgtEl>
                                              <p:spTgt spid="7"/>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100"/>
                                      </p:stCondLst>
                                      <p:childTnLst>
                                        <p:set>
                                          <p:cBhvr>
                                            <p:cTn id="73" dur="1" fill="hold">
                                              <p:stCondLst>
                                                <p:cond delay="0"/>
                                              </p:stCondLst>
                                            </p:cTn>
                                            <p:tgtEl>
                                              <p:spTgt spid="8"/>
                                            </p:tgtEl>
                                            <p:attrNameLst>
                                              <p:attrName>style.visibility</p:attrName>
                                            </p:attrNameLst>
                                          </p:cBhvr>
                                          <p:to>
                                            <p:strVal val="visible"/>
                                          </p:to>
                                        </p:set>
                                        <p:anim calcmode="lin" valueType="num">
                                          <p:cBhvr additive="base">
                                            <p:cTn id="74" dur="500" fill="hold"/>
                                            <p:tgtEl>
                                              <p:spTgt spid="8"/>
                                            </p:tgtEl>
                                            <p:attrNameLst>
                                              <p:attrName>ppt_x</p:attrName>
                                            </p:attrNameLst>
                                          </p:cBhvr>
                                          <p:tavLst>
                                            <p:tav tm="0">
                                              <p:val>
                                                <p:strVal val="1+#ppt_w/2"/>
                                              </p:val>
                                            </p:tav>
                                            <p:tav tm="100000">
                                              <p:val>
                                                <p:strVal val="#ppt_x"/>
                                              </p:val>
                                            </p:tav>
                                          </p:tavLst>
                                        </p:anim>
                                        <p:anim calcmode="lin" valueType="num">
                                          <p:cBhvr additive="base">
                                            <p:cTn id="75" dur="500" fill="hold"/>
                                            <p:tgtEl>
                                              <p:spTgt spid="8"/>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200"/>
                                      </p:stCondLst>
                                      <p:childTnLst>
                                        <p:set>
                                          <p:cBhvr>
                                            <p:cTn id="77" dur="1" fill="hold">
                                              <p:stCondLst>
                                                <p:cond delay="0"/>
                                              </p:stCondLst>
                                            </p:cTn>
                                            <p:tgtEl>
                                              <p:spTgt spid="9"/>
                                            </p:tgtEl>
                                            <p:attrNameLst>
                                              <p:attrName>style.visibility</p:attrName>
                                            </p:attrNameLst>
                                          </p:cBhvr>
                                          <p:to>
                                            <p:strVal val="visible"/>
                                          </p:to>
                                        </p:set>
                                        <p:anim calcmode="lin" valueType="num">
                                          <p:cBhvr additive="base">
                                            <p:cTn id="78" dur="500" fill="hold"/>
                                            <p:tgtEl>
                                              <p:spTgt spid="9"/>
                                            </p:tgtEl>
                                            <p:attrNameLst>
                                              <p:attrName>ppt_x</p:attrName>
                                            </p:attrNameLst>
                                          </p:cBhvr>
                                          <p:tavLst>
                                            <p:tav tm="0">
                                              <p:val>
                                                <p:strVal val="1+#ppt_w/2"/>
                                              </p:val>
                                            </p:tav>
                                            <p:tav tm="100000">
                                              <p:val>
                                                <p:strVal val="#ppt_x"/>
                                              </p:val>
                                            </p:tav>
                                          </p:tavLst>
                                        </p:anim>
                                        <p:anim calcmode="lin" valueType="num">
                                          <p:cBhvr additive="base">
                                            <p:cTn id="79" dur="500" fill="hold"/>
                                            <p:tgtEl>
                                              <p:spTgt spid="9"/>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300"/>
                                      </p:stCondLst>
                                      <p:childTnLst>
                                        <p:set>
                                          <p:cBhvr>
                                            <p:cTn id="81" dur="1" fill="hold">
                                              <p:stCondLst>
                                                <p:cond delay="0"/>
                                              </p:stCondLst>
                                            </p:cTn>
                                            <p:tgtEl>
                                              <p:spTgt spid="56"/>
                                            </p:tgtEl>
                                            <p:attrNameLst>
                                              <p:attrName>style.visibility</p:attrName>
                                            </p:attrNameLst>
                                          </p:cBhvr>
                                          <p:to>
                                            <p:strVal val="visible"/>
                                          </p:to>
                                        </p:set>
                                        <p:anim calcmode="lin" valueType="num">
                                          <p:cBhvr additive="base">
                                            <p:cTn id="82" dur="500" fill="hold"/>
                                            <p:tgtEl>
                                              <p:spTgt spid="56"/>
                                            </p:tgtEl>
                                            <p:attrNameLst>
                                              <p:attrName>ppt_x</p:attrName>
                                            </p:attrNameLst>
                                          </p:cBhvr>
                                          <p:tavLst>
                                            <p:tav tm="0">
                                              <p:val>
                                                <p:strVal val="1+#ppt_w/2"/>
                                              </p:val>
                                            </p:tav>
                                            <p:tav tm="100000">
                                              <p:val>
                                                <p:strVal val="#ppt_x"/>
                                              </p:val>
                                            </p:tav>
                                          </p:tavLst>
                                        </p:anim>
                                        <p:anim calcmode="lin" valueType="num">
                                          <p:cBhvr additive="base">
                                            <p:cTn id="83"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 grpId="0"/>
          <p:bldP spid="55" grpId="0"/>
          <p:bldP spid="7" grpId="0"/>
          <p:bldP spid="8" grpId="0"/>
          <p:bldP spid="9" grpId="0"/>
          <p:bldP spid="56" grpId="0"/>
          <p:bldP spid="10" grpId="0" animBg="1"/>
          <p:bldP spid="11" grpId="0" animBg="1"/>
          <p:bldP spid="57" grpId="0" animBg="1"/>
          <p:bldP spid="58"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bwMode="auto">
          <a:xfrm>
            <a:off x="0" y="4150896"/>
            <a:ext cx="12196763" cy="2277104"/>
          </a:xfrm>
          <a:prstGeom prst="rect">
            <a:avLst/>
          </a:prstGeom>
          <a:gradFill>
            <a:gsLst>
              <a:gs pos="58000">
                <a:schemeClr val="accent2"/>
              </a:gs>
              <a:gs pos="100000">
                <a:srgbClr val="C80000"/>
              </a:gs>
              <a:gs pos="0">
                <a:srgbClr val="F20000"/>
              </a:gs>
            </a:gsLst>
            <a:lin ang="5400000" scaled="0"/>
          </a:gradFill>
          <a:ln w="12700" cap="flat">
            <a:noFill/>
            <a:prstDash val="solid"/>
            <a:miter lim="800000"/>
          </a:ln>
          <a:effectLst/>
        </p:spPr>
        <p:txBody>
          <a:bodyPr vert="horz" wrap="square" lIns="0" tIns="0" rIns="0" bIns="0" numCol="1" anchor="ctr" anchorCtr="0" compatLnSpc="1"/>
          <a:lstStyle/>
          <a:p>
            <a:pPr algn="ctr"/>
            <a:endParaRPr lang="zh-CN" altLang="en-US">
              <a:solidFill>
                <a:schemeClr val="bg1"/>
              </a:solidFill>
              <a:latin typeface="+mj-ea"/>
              <a:ea typeface="+mj-ea"/>
              <a:cs typeface="+mn-ea"/>
            </a:endParaRPr>
          </a:p>
        </p:txBody>
      </p:sp>
      <p:sp>
        <p:nvSpPr>
          <p:cNvPr id="4" name="矩形 3"/>
          <p:cNvSpPr/>
          <p:nvPr/>
        </p:nvSpPr>
        <p:spPr>
          <a:xfrm>
            <a:off x="3248461" y="2455297"/>
            <a:ext cx="7921831" cy="1249188"/>
          </a:xfrm>
          <a:prstGeom prst="rect">
            <a:avLst/>
          </a:prstGeom>
        </p:spPr>
        <p:txBody>
          <a:bodyPr wrap="square">
            <a:spAutoFit/>
          </a:bodyPr>
          <a:lstStyle/>
          <a:p>
            <a:pPr marL="285750" indent="-285750" algn="just" eaLnBrk="1" hangingPunct="1">
              <a:lnSpc>
                <a:spcPct val="120000"/>
              </a:lnSpc>
              <a:spcAft>
                <a:spcPts val="0"/>
              </a:spcAft>
              <a:buFont typeface="Wingdings" panose="05000000000000000000" pitchFamily="2" charset="2"/>
              <a:buChar char="l"/>
            </a:pPr>
            <a:r>
              <a:rPr lang="zh-CN" altLang="zh-CN" sz="1600" kern="0">
                <a:latin typeface="+mj-ea"/>
                <a:ea typeface="+mj-ea"/>
              </a:rPr>
              <a:t>具备良好政治素质，热爱党的工作</a:t>
            </a:r>
            <a:r>
              <a:rPr lang="zh-CN" altLang="en-US" sz="1600" kern="0">
                <a:latin typeface="+mj-ea"/>
                <a:ea typeface="+mj-ea"/>
              </a:rPr>
              <a:t>；</a:t>
            </a:r>
            <a:endParaRPr lang="en-US" altLang="zh-CN" sz="1600" kern="0">
              <a:latin typeface="+mj-ea"/>
              <a:ea typeface="+mj-ea"/>
            </a:endParaRPr>
          </a:p>
          <a:p>
            <a:pPr marL="285750" indent="-285750" algn="just" eaLnBrk="1" hangingPunct="1">
              <a:lnSpc>
                <a:spcPct val="120000"/>
              </a:lnSpc>
              <a:spcAft>
                <a:spcPts val="0"/>
              </a:spcAft>
              <a:buFont typeface="Wingdings" panose="05000000000000000000" pitchFamily="2" charset="2"/>
              <a:buChar char="l"/>
            </a:pPr>
            <a:r>
              <a:rPr lang="zh-CN" altLang="zh-CN" sz="1600" kern="0">
                <a:latin typeface="+mj-ea"/>
                <a:ea typeface="+mj-ea"/>
              </a:rPr>
              <a:t>具有一定的政策理论水平、组织协调能力和群众工作本领</a:t>
            </a:r>
            <a:r>
              <a:rPr lang="zh-CN" altLang="en-US" sz="1600" kern="0">
                <a:latin typeface="+mj-ea"/>
                <a:ea typeface="+mj-ea"/>
              </a:rPr>
              <a:t>；</a:t>
            </a:r>
            <a:endParaRPr lang="en-US" altLang="zh-CN" sz="1600" kern="0">
              <a:latin typeface="+mj-ea"/>
              <a:ea typeface="+mj-ea"/>
            </a:endParaRPr>
          </a:p>
          <a:p>
            <a:pPr marL="285750" indent="-285750" algn="just" eaLnBrk="1" hangingPunct="1">
              <a:lnSpc>
                <a:spcPct val="120000"/>
              </a:lnSpc>
              <a:spcAft>
                <a:spcPts val="0"/>
              </a:spcAft>
              <a:buFont typeface="Wingdings" panose="05000000000000000000" pitchFamily="2" charset="2"/>
              <a:buChar char="l"/>
            </a:pPr>
            <a:r>
              <a:rPr lang="zh-CN" altLang="zh-CN" sz="1600" kern="0">
                <a:latin typeface="+mj-ea"/>
                <a:ea typeface="+mj-ea"/>
              </a:rPr>
              <a:t>敢于担当、乐于奉献，带头发挥先锋模范作用，在党员、群众中有较高威信</a:t>
            </a:r>
            <a:r>
              <a:rPr lang="zh-CN" altLang="en-US" sz="1600" kern="0">
                <a:latin typeface="+mj-ea"/>
                <a:ea typeface="+mj-ea"/>
              </a:rPr>
              <a:t>；</a:t>
            </a:r>
            <a:endParaRPr lang="en-US" altLang="zh-CN" sz="1600" kern="0">
              <a:latin typeface="+mj-ea"/>
              <a:ea typeface="+mj-ea"/>
            </a:endParaRPr>
          </a:p>
          <a:p>
            <a:pPr marL="285750" indent="-285750" algn="just" eaLnBrk="1" hangingPunct="1">
              <a:lnSpc>
                <a:spcPct val="120000"/>
              </a:lnSpc>
              <a:spcAft>
                <a:spcPts val="0"/>
              </a:spcAft>
              <a:buFont typeface="Wingdings" panose="05000000000000000000" pitchFamily="2" charset="2"/>
              <a:buChar char="l"/>
            </a:pPr>
            <a:r>
              <a:rPr lang="zh-CN" altLang="zh-CN" sz="1600" kern="0">
                <a:latin typeface="+mj-ea"/>
                <a:ea typeface="+mj-ea"/>
              </a:rPr>
              <a:t>一般应当具有</a:t>
            </a:r>
            <a:r>
              <a:rPr lang="en-US" altLang="zh-CN" sz="1600" kern="0">
                <a:latin typeface="+mj-ea"/>
                <a:ea typeface="+mj-ea"/>
              </a:rPr>
              <a:t>1</a:t>
            </a:r>
            <a:r>
              <a:rPr lang="zh-CN" altLang="zh-CN" sz="1600" kern="0">
                <a:latin typeface="+mj-ea"/>
                <a:ea typeface="+mj-ea"/>
              </a:rPr>
              <a:t>年以上党龄。</a:t>
            </a:r>
            <a:r>
              <a:rPr lang="en-US" altLang="zh-CN" sz="1600" kern="0">
                <a:latin typeface="+mj-ea"/>
                <a:ea typeface="+mj-ea"/>
              </a:rPr>
              <a:t> </a:t>
            </a:r>
            <a:endParaRPr lang="zh-CN" altLang="en-US" sz="1600" kern="0">
              <a:latin typeface="+mj-ea"/>
              <a:ea typeface="+mj-ea"/>
            </a:endParaRPr>
          </a:p>
        </p:txBody>
      </p:sp>
      <p:sp>
        <p:nvSpPr>
          <p:cNvPr id="39" name="Freeform 10"/>
          <p:cNvSpPr/>
          <p:nvPr/>
        </p:nvSpPr>
        <p:spPr bwMode="auto">
          <a:xfrm>
            <a:off x="1365251" y="1171575"/>
            <a:ext cx="4998765" cy="476250"/>
          </a:xfrm>
          <a:custGeom>
            <a:avLst/>
            <a:gdLst>
              <a:gd name="T0" fmla="*/ 0 w 5900"/>
              <a:gd name="T1" fmla="*/ 0 h 538"/>
              <a:gd name="T2" fmla="*/ 5900 w 5900"/>
              <a:gd name="T3" fmla="*/ 0 h 538"/>
              <a:gd name="T4" fmla="*/ 5706 w 5900"/>
              <a:gd name="T5" fmla="*/ 265 h 538"/>
              <a:gd name="T6" fmla="*/ 5900 w 5900"/>
              <a:gd name="T7" fmla="*/ 538 h 538"/>
              <a:gd name="T8" fmla="*/ 0 w 5900"/>
              <a:gd name="T9" fmla="*/ 538 h 538"/>
              <a:gd name="T10" fmla="*/ 0 w 5900"/>
              <a:gd name="T11" fmla="*/ 0 h 538"/>
            </a:gdLst>
            <a:ahLst/>
            <a:cxnLst>
              <a:cxn ang="0">
                <a:pos x="T0" y="T1"/>
              </a:cxn>
              <a:cxn ang="0">
                <a:pos x="T2" y="T3"/>
              </a:cxn>
              <a:cxn ang="0">
                <a:pos x="T4" y="T5"/>
              </a:cxn>
              <a:cxn ang="0">
                <a:pos x="T6" y="T7"/>
              </a:cxn>
              <a:cxn ang="0">
                <a:pos x="T8" y="T9"/>
              </a:cxn>
              <a:cxn ang="0">
                <a:pos x="T10" y="T11"/>
              </a:cxn>
            </a:cxnLst>
            <a:rect l="0" t="0" r="r" b="b"/>
            <a:pathLst>
              <a:path w="5900" h="538">
                <a:moveTo>
                  <a:pt x="0" y="0"/>
                </a:moveTo>
                <a:lnTo>
                  <a:pt x="5900" y="0"/>
                </a:lnTo>
                <a:lnTo>
                  <a:pt x="5706" y="265"/>
                </a:lnTo>
                <a:lnTo>
                  <a:pt x="5900" y="538"/>
                </a:lnTo>
                <a:lnTo>
                  <a:pt x="0" y="538"/>
                </a:lnTo>
                <a:lnTo>
                  <a:pt x="0" y="0"/>
                </a:lnTo>
                <a:close/>
              </a:path>
            </a:pathLst>
          </a:cu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540000" tIns="0" rIns="0" bIns="0" numCol="1" anchor="ctr" anchorCtr="0" compatLnSpc="1"/>
          <a:lstStyle/>
          <a:p>
            <a:r>
              <a:rPr lang="zh-CN" altLang="en-US" sz="2400">
                <a:solidFill>
                  <a:schemeClr val="accent3"/>
                </a:solidFill>
                <a:latin typeface="+mj-ea"/>
                <a:ea typeface="+mj-ea"/>
                <a:cs typeface="+mn-ea"/>
              </a:rPr>
              <a:t>党支部书记</a:t>
            </a:r>
          </a:p>
        </p:txBody>
      </p:sp>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621" y="952500"/>
            <a:ext cx="1086941" cy="905784"/>
          </a:xfrm>
          <a:prstGeom prst="rect">
            <a:avLst/>
          </a:prstGeom>
        </p:spPr>
      </p:pic>
      <p:sp>
        <p:nvSpPr>
          <p:cNvPr id="41" name="Freeform 8"/>
          <p:cNvSpPr>
            <a:spLocks noEditPoints="1"/>
          </p:cNvSpPr>
          <p:nvPr/>
        </p:nvSpPr>
        <p:spPr bwMode="auto">
          <a:xfrm>
            <a:off x="819076" y="2024395"/>
            <a:ext cx="2120436" cy="1975714"/>
          </a:xfrm>
          <a:custGeom>
            <a:avLst/>
            <a:gdLst>
              <a:gd name="T0" fmla="*/ 580 w 872"/>
              <a:gd name="T1" fmla="*/ 513 h 811"/>
              <a:gd name="T2" fmla="*/ 503 w 872"/>
              <a:gd name="T3" fmla="*/ 571 h 811"/>
              <a:gd name="T4" fmla="*/ 548 w 872"/>
              <a:gd name="T5" fmla="*/ 657 h 811"/>
              <a:gd name="T6" fmla="*/ 612 w 872"/>
              <a:gd name="T7" fmla="*/ 699 h 811"/>
              <a:gd name="T8" fmla="*/ 443 w 872"/>
              <a:gd name="T9" fmla="*/ 763 h 811"/>
              <a:gd name="T10" fmla="*/ 430 w 872"/>
              <a:gd name="T11" fmla="*/ 762 h 811"/>
              <a:gd name="T12" fmla="*/ 275 w 872"/>
              <a:gd name="T13" fmla="*/ 720 h 811"/>
              <a:gd name="T14" fmla="*/ 260 w 872"/>
              <a:gd name="T15" fmla="*/ 672 h 811"/>
              <a:gd name="T16" fmla="*/ 326 w 872"/>
              <a:gd name="T17" fmla="*/ 655 h 811"/>
              <a:gd name="T18" fmla="*/ 295 w 872"/>
              <a:gd name="T19" fmla="*/ 513 h 811"/>
              <a:gd name="T20" fmla="*/ 260 w 872"/>
              <a:gd name="T21" fmla="*/ 521 h 811"/>
              <a:gd name="T22" fmla="*/ 268 w 872"/>
              <a:gd name="T23" fmla="*/ 432 h 811"/>
              <a:gd name="T24" fmla="*/ 438 w 872"/>
              <a:gd name="T25" fmla="*/ 469 h 811"/>
              <a:gd name="T26" fmla="*/ 603 w 872"/>
              <a:gd name="T27" fmla="*/ 433 h 811"/>
              <a:gd name="T28" fmla="*/ 612 w 872"/>
              <a:gd name="T29" fmla="*/ 521 h 811"/>
              <a:gd name="T30" fmla="*/ 850 w 872"/>
              <a:gd name="T31" fmla="*/ 591 h 811"/>
              <a:gd name="T32" fmla="*/ 662 w 872"/>
              <a:gd name="T33" fmla="*/ 389 h 811"/>
              <a:gd name="T34" fmla="*/ 626 w 872"/>
              <a:gd name="T35" fmla="*/ 373 h 811"/>
              <a:gd name="T36" fmla="*/ 245 w 872"/>
              <a:gd name="T37" fmla="*/ 374 h 811"/>
              <a:gd name="T38" fmla="*/ 206 w 872"/>
              <a:gd name="T39" fmla="*/ 392 h 811"/>
              <a:gd name="T40" fmla="*/ 19 w 872"/>
              <a:gd name="T41" fmla="*/ 594 h 811"/>
              <a:gd name="T42" fmla="*/ 72 w 872"/>
              <a:gd name="T43" fmla="*/ 716 h 811"/>
              <a:gd name="T44" fmla="*/ 84 w 872"/>
              <a:gd name="T45" fmla="*/ 714 h 811"/>
              <a:gd name="T46" fmla="*/ 227 w 872"/>
              <a:gd name="T47" fmla="*/ 791 h 811"/>
              <a:gd name="T48" fmla="*/ 626 w 872"/>
              <a:gd name="T49" fmla="*/ 811 h 811"/>
              <a:gd name="T50" fmla="*/ 646 w 872"/>
              <a:gd name="T51" fmla="*/ 680 h 811"/>
              <a:gd name="T52" fmla="*/ 791 w 872"/>
              <a:gd name="T53" fmla="*/ 715 h 811"/>
              <a:gd name="T54" fmla="*/ 853 w 872"/>
              <a:gd name="T55" fmla="*/ 683 h 811"/>
              <a:gd name="T56" fmla="*/ 436 w 872"/>
              <a:gd name="T57" fmla="*/ 362 h 811"/>
              <a:gd name="T58" fmla="*/ 436 w 872"/>
              <a:gd name="T59" fmla="*/ 0 h 811"/>
              <a:gd name="T60" fmla="*/ 436 w 872"/>
              <a:gd name="T61" fmla="*/ 362 h 811"/>
              <a:gd name="T62" fmla="*/ 385 w 872"/>
              <a:gd name="T63" fmla="*/ 580 h 811"/>
              <a:gd name="T64" fmla="*/ 410 w 872"/>
              <a:gd name="T65" fmla="*/ 555 h 811"/>
              <a:gd name="T66" fmla="*/ 384 w 872"/>
              <a:gd name="T67" fmla="*/ 549 h 811"/>
              <a:gd name="T68" fmla="*/ 429 w 872"/>
              <a:gd name="T69" fmla="*/ 519 h 811"/>
              <a:gd name="T70" fmla="*/ 423 w 872"/>
              <a:gd name="T71" fmla="*/ 541 h 811"/>
              <a:gd name="T72" fmla="*/ 431 w 872"/>
              <a:gd name="T73" fmla="*/ 505 h 811"/>
              <a:gd name="T74" fmla="*/ 484 w 872"/>
              <a:gd name="T75" fmla="*/ 602 h 811"/>
              <a:gd name="T76" fmla="*/ 460 w 872"/>
              <a:gd name="T77" fmla="*/ 605 h 811"/>
              <a:gd name="T78" fmla="*/ 387 w 872"/>
              <a:gd name="T79" fmla="*/ 612 h 811"/>
              <a:gd name="T80" fmla="*/ 385 w 872"/>
              <a:gd name="T81" fmla="*/ 597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2" h="811">
                <a:moveTo>
                  <a:pt x="612" y="521"/>
                </a:moveTo>
                <a:lnTo>
                  <a:pt x="580" y="513"/>
                </a:lnTo>
                <a:cubicBezTo>
                  <a:pt x="578" y="513"/>
                  <a:pt x="577" y="513"/>
                  <a:pt x="575" y="513"/>
                </a:cubicBezTo>
                <a:cubicBezTo>
                  <a:pt x="542" y="508"/>
                  <a:pt x="511" y="534"/>
                  <a:pt x="503" y="571"/>
                </a:cubicBezTo>
                <a:cubicBezTo>
                  <a:pt x="495" y="608"/>
                  <a:pt x="513" y="644"/>
                  <a:pt x="544" y="655"/>
                </a:cubicBezTo>
                <a:cubicBezTo>
                  <a:pt x="546" y="656"/>
                  <a:pt x="547" y="656"/>
                  <a:pt x="548" y="657"/>
                </a:cubicBezTo>
                <a:lnTo>
                  <a:pt x="612" y="672"/>
                </a:lnTo>
                <a:lnTo>
                  <a:pt x="612" y="699"/>
                </a:lnTo>
                <a:cubicBezTo>
                  <a:pt x="612" y="709"/>
                  <a:pt x="605" y="718"/>
                  <a:pt x="596" y="721"/>
                </a:cubicBezTo>
                <a:lnTo>
                  <a:pt x="443" y="763"/>
                </a:lnTo>
                <a:cubicBezTo>
                  <a:pt x="442" y="763"/>
                  <a:pt x="440" y="763"/>
                  <a:pt x="438" y="763"/>
                </a:cubicBezTo>
                <a:cubicBezTo>
                  <a:pt x="435" y="763"/>
                  <a:pt x="433" y="763"/>
                  <a:pt x="430" y="762"/>
                </a:cubicBezTo>
                <a:cubicBezTo>
                  <a:pt x="429" y="762"/>
                  <a:pt x="429" y="762"/>
                  <a:pt x="428" y="761"/>
                </a:cubicBezTo>
                <a:lnTo>
                  <a:pt x="275" y="720"/>
                </a:lnTo>
                <a:cubicBezTo>
                  <a:pt x="266" y="717"/>
                  <a:pt x="260" y="708"/>
                  <a:pt x="260" y="698"/>
                </a:cubicBezTo>
                <a:lnTo>
                  <a:pt x="260" y="672"/>
                </a:lnTo>
                <a:lnTo>
                  <a:pt x="322" y="657"/>
                </a:lnTo>
                <a:cubicBezTo>
                  <a:pt x="323" y="656"/>
                  <a:pt x="325" y="656"/>
                  <a:pt x="326" y="655"/>
                </a:cubicBezTo>
                <a:cubicBezTo>
                  <a:pt x="357" y="644"/>
                  <a:pt x="375" y="608"/>
                  <a:pt x="368" y="571"/>
                </a:cubicBezTo>
                <a:cubicBezTo>
                  <a:pt x="360" y="534"/>
                  <a:pt x="328" y="508"/>
                  <a:pt x="295" y="513"/>
                </a:cubicBezTo>
                <a:cubicBezTo>
                  <a:pt x="294" y="513"/>
                  <a:pt x="292" y="513"/>
                  <a:pt x="291" y="513"/>
                </a:cubicBezTo>
                <a:lnTo>
                  <a:pt x="260" y="521"/>
                </a:lnTo>
                <a:lnTo>
                  <a:pt x="260" y="450"/>
                </a:lnTo>
                <a:cubicBezTo>
                  <a:pt x="260" y="443"/>
                  <a:pt x="263" y="436"/>
                  <a:pt x="268" y="432"/>
                </a:cubicBezTo>
                <a:cubicBezTo>
                  <a:pt x="273" y="427"/>
                  <a:pt x="280" y="426"/>
                  <a:pt x="286" y="428"/>
                </a:cubicBezTo>
                <a:lnTo>
                  <a:pt x="438" y="469"/>
                </a:lnTo>
                <a:lnTo>
                  <a:pt x="585" y="429"/>
                </a:lnTo>
                <a:cubicBezTo>
                  <a:pt x="591" y="427"/>
                  <a:pt x="598" y="429"/>
                  <a:pt x="603" y="433"/>
                </a:cubicBezTo>
                <a:cubicBezTo>
                  <a:pt x="609" y="437"/>
                  <a:pt x="612" y="444"/>
                  <a:pt x="612" y="451"/>
                </a:cubicBezTo>
                <a:lnTo>
                  <a:pt x="612" y="521"/>
                </a:lnTo>
                <a:close/>
                <a:moveTo>
                  <a:pt x="852" y="594"/>
                </a:moveTo>
                <a:cubicBezTo>
                  <a:pt x="852" y="593"/>
                  <a:pt x="851" y="592"/>
                  <a:pt x="850" y="591"/>
                </a:cubicBezTo>
                <a:lnTo>
                  <a:pt x="665" y="392"/>
                </a:lnTo>
                <a:cubicBezTo>
                  <a:pt x="664" y="391"/>
                  <a:pt x="663" y="390"/>
                  <a:pt x="662" y="389"/>
                </a:cubicBezTo>
                <a:cubicBezTo>
                  <a:pt x="654" y="382"/>
                  <a:pt x="644" y="378"/>
                  <a:pt x="635" y="375"/>
                </a:cubicBezTo>
                <a:cubicBezTo>
                  <a:pt x="632" y="374"/>
                  <a:pt x="629" y="373"/>
                  <a:pt x="626" y="373"/>
                </a:cubicBezTo>
                <a:lnTo>
                  <a:pt x="247" y="373"/>
                </a:lnTo>
                <a:cubicBezTo>
                  <a:pt x="246" y="373"/>
                  <a:pt x="246" y="374"/>
                  <a:pt x="245" y="374"/>
                </a:cubicBezTo>
                <a:cubicBezTo>
                  <a:pt x="232" y="375"/>
                  <a:pt x="219" y="380"/>
                  <a:pt x="209" y="389"/>
                </a:cubicBezTo>
                <a:cubicBezTo>
                  <a:pt x="208" y="390"/>
                  <a:pt x="207" y="391"/>
                  <a:pt x="206" y="392"/>
                </a:cubicBezTo>
                <a:lnTo>
                  <a:pt x="21" y="591"/>
                </a:lnTo>
                <a:cubicBezTo>
                  <a:pt x="20" y="592"/>
                  <a:pt x="20" y="593"/>
                  <a:pt x="19" y="594"/>
                </a:cubicBezTo>
                <a:cubicBezTo>
                  <a:pt x="1" y="617"/>
                  <a:pt x="0" y="648"/>
                  <a:pt x="12" y="673"/>
                </a:cubicBezTo>
                <a:cubicBezTo>
                  <a:pt x="24" y="699"/>
                  <a:pt x="47" y="716"/>
                  <a:pt x="72" y="716"/>
                </a:cubicBezTo>
                <a:cubicBezTo>
                  <a:pt x="74" y="716"/>
                  <a:pt x="77" y="715"/>
                  <a:pt x="79" y="715"/>
                </a:cubicBezTo>
                <a:cubicBezTo>
                  <a:pt x="81" y="715"/>
                  <a:pt x="82" y="715"/>
                  <a:pt x="84" y="714"/>
                </a:cubicBezTo>
                <a:lnTo>
                  <a:pt x="227" y="680"/>
                </a:lnTo>
                <a:lnTo>
                  <a:pt x="227" y="791"/>
                </a:lnTo>
                <a:cubicBezTo>
                  <a:pt x="227" y="802"/>
                  <a:pt x="236" y="811"/>
                  <a:pt x="247" y="811"/>
                </a:cubicBezTo>
                <a:lnTo>
                  <a:pt x="626" y="811"/>
                </a:lnTo>
                <a:cubicBezTo>
                  <a:pt x="637" y="811"/>
                  <a:pt x="646" y="802"/>
                  <a:pt x="646" y="791"/>
                </a:cubicBezTo>
                <a:lnTo>
                  <a:pt x="646" y="680"/>
                </a:lnTo>
                <a:lnTo>
                  <a:pt x="787" y="714"/>
                </a:lnTo>
                <a:cubicBezTo>
                  <a:pt x="788" y="715"/>
                  <a:pt x="790" y="715"/>
                  <a:pt x="791" y="715"/>
                </a:cubicBezTo>
                <a:cubicBezTo>
                  <a:pt x="794" y="715"/>
                  <a:pt x="796" y="716"/>
                  <a:pt x="799" y="716"/>
                </a:cubicBezTo>
                <a:cubicBezTo>
                  <a:pt x="820" y="716"/>
                  <a:pt x="840" y="703"/>
                  <a:pt x="853" y="683"/>
                </a:cubicBezTo>
                <a:cubicBezTo>
                  <a:pt x="872" y="657"/>
                  <a:pt x="872" y="620"/>
                  <a:pt x="852" y="594"/>
                </a:cubicBezTo>
                <a:close/>
                <a:moveTo>
                  <a:pt x="436" y="362"/>
                </a:moveTo>
                <a:cubicBezTo>
                  <a:pt x="529" y="362"/>
                  <a:pt x="605" y="281"/>
                  <a:pt x="605" y="181"/>
                </a:cubicBezTo>
                <a:cubicBezTo>
                  <a:pt x="605" y="81"/>
                  <a:pt x="529" y="0"/>
                  <a:pt x="436" y="0"/>
                </a:cubicBezTo>
                <a:cubicBezTo>
                  <a:pt x="342" y="0"/>
                  <a:pt x="266" y="81"/>
                  <a:pt x="266" y="181"/>
                </a:cubicBezTo>
                <a:cubicBezTo>
                  <a:pt x="266" y="281"/>
                  <a:pt x="342" y="362"/>
                  <a:pt x="436" y="362"/>
                </a:cubicBezTo>
                <a:close/>
                <a:moveTo>
                  <a:pt x="377" y="588"/>
                </a:moveTo>
                <a:lnTo>
                  <a:pt x="385" y="580"/>
                </a:lnTo>
                <a:cubicBezTo>
                  <a:pt x="402" y="594"/>
                  <a:pt x="421" y="603"/>
                  <a:pt x="446" y="591"/>
                </a:cubicBezTo>
                <a:lnTo>
                  <a:pt x="410" y="555"/>
                </a:lnTo>
                <a:lnTo>
                  <a:pt x="400" y="565"/>
                </a:lnTo>
                <a:lnTo>
                  <a:pt x="384" y="549"/>
                </a:lnTo>
                <a:lnTo>
                  <a:pt x="411" y="522"/>
                </a:lnTo>
                <a:cubicBezTo>
                  <a:pt x="415" y="524"/>
                  <a:pt x="422" y="524"/>
                  <a:pt x="429" y="519"/>
                </a:cubicBezTo>
                <a:lnTo>
                  <a:pt x="437" y="527"/>
                </a:lnTo>
                <a:lnTo>
                  <a:pt x="423" y="541"/>
                </a:lnTo>
                <a:lnTo>
                  <a:pt x="460" y="578"/>
                </a:lnTo>
                <a:cubicBezTo>
                  <a:pt x="474" y="555"/>
                  <a:pt x="462" y="520"/>
                  <a:pt x="431" y="505"/>
                </a:cubicBezTo>
                <a:cubicBezTo>
                  <a:pt x="462" y="506"/>
                  <a:pt x="502" y="542"/>
                  <a:pt x="474" y="591"/>
                </a:cubicBezTo>
                <a:lnTo>
                  <a:pt x="484" y="602"/>
                </a:lnTo>
                <a:lnTo>
                  <a:pt x="471" y="614"/>
                </a:lnTo>
                <a:lnTo>
                  <a:pt x="460" y="605"/>
                </a:lnTo>
                <a:cubicBezTo>
                  <a:pt x="434" y="619"/>
                  <a:pt x="410" y="617"/>
                  <a:pt x="391" y="602"/>
                </a:cubicBezTo>
                <a:cubicBezTo>
                  <a:pt x="392" y="606"/>
                  <a:pt x="390" y="610"/>
                  <a:pt x="387" y="612"/>
                </a:cubicBezTo>
                <a:cubicBezTo>
                  <a:pt x="383" y="615"/>
                  <a:pt x="378" y="614"/>
                  <a:pt x="375" y="610"/>
                </a:cubicBezTo>
                <a:cubicBezTo>
                  <a:pt x="371" y="604"/>
                  <a:pt x="378" y="596"/>
                  <a:pt x="385" y="597"/>
                </a:cubicBezTo>
                <a:cubicBezTo>
                  <a:pt x="382" y="594"/>
                  <a:pt x="380" y="591"/>
                  <a:pt x="377" y="588"/>
                </a:cubicBezTo>
                <a:close/>
              </a:path>
            </a:pathLst>
          </a:custGeom>
          <a:gradFill>
            <a:gsLst>
              <a:gs pos="58000">
                <a:schemeClr val="accent2"/>
              </a:gs>
              <a:gs pos="100000">
                <a:srgbClr val="C80000"/>
              </a:gs>
              <a:gs pos="0">
                <a:srgbClr val="F20000"/>
              </a:gs>
            </a:gsLst>
            <a:lin ang="5400000" scaled="0"/>
          </a:gradFill>
          <a:ln w="12700" cap="flat">
            <a:no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endParaRPr lang="zh-CN" altLang="en-US">
              <a:solidFill>
                <a:schemeClr val="bg1"/>
              </a:solidFill>
              <a:latin typeface="+mj-ea"/>
              <a:ea typeface="+mj-ea"/>
              <a:cs typeface="+mn-ea"/>
            </a:endParaRPr>
          </a:p>
        </p:txBody>
      </p:sp>
      <p:sp>
        <p:nvSpPr>
          <p:cNvPr id="5" name="文本框 4"/>
          <p:cNvSpPr txBox="1"/>
          <p:nvPr/>
        </p:nvSpPr>
        <p:spPr>
          <a:xfrm>
            <a:off x="3201024" y="2081633"/>
            <a:ext cx="2400588" cy="396583"/>
          </a:xfrm>
          <a:prstGeom prst="rect">
            <a:avLst/>
          </a:prstGeom>
        </p:spPr>
        <p:txBody>
          <a:bodyPr wrap="square">
            <a:spAutoFit/>
          </a:bodyPr>
          <a:lstStyle>
            <a:defPPr>
              <a:defRPr lang="zh-CN"/>
            </a:defPPr>
            <a:lvl1pPr algn="just" eaLnBrk="1" hangingPunct="1">
              <a:lnSpc>
                <a:spcPct val="120000"/>
              </a:lnSpc>
              <a:spcAft>
                <a:spcPts val="1000"/>
              </a:spcAft>
              <a:defRPr sz="1600" kern="0">
                <a:latin typeface="+mj-ea"/>
                <a:ea typeface="+mj-ea"/>
              </a:defRPr>
            </a:lvl1pPr>
          </a:lstStyle>
          <a:p>
            <a:pPr algn="l"/>
            <a:r>
              <a:rPr lang="zh-CN" altLang="en-US" sz="1800" b="1">
                <a:solidFill>
                  <a:schemeClr val="accent1"/>
                </a:solidFill>
              </a:rPr>
              <a:t>对党支部书记的要求</a:t>
            </a:r>
          </a:p>
        </p:txBody>
      </p:sp>
      <p:sp>
        <p:nvSpPr>
          <p:cNvPr id="42" name="矩形 41"/>
          <p:cNvSpPr/>
          <p:nvPr/>
        </p:nvSpPr>
        <p:spPr>
          <a:xfrm>
            <a:off x="3248461" y="4723472"/>
            <a:ext cx="7921831" cy="658257"/>
          </a:xfrm>
          <a:prstGeom prst="rect">
            <a:avLst/>
          </a:prstGeom>
        </p:spPr>
        <p:txBody>
          <a:bodyPr wrap="square">
            <a:spAutoFit/>
          </a:bodyPr>
          <a:lstStyle/>
          <a:p>
            <a:pPr marL="285750" indent="-285750" algn="just" eaLnBrk="1" hangingPunct="1">
              <a:lnSpc>
                <a:spcPct val="120000"/>
              </a:lnSpc>
              <a:spcAft>
                <a:spcPts val="0"/>
              </a:spcAft>
              <a:buFont typeface="Wingdings" panose="05000000000000000000" pitchFamily="2" charset="2"/>
              <a:buChar char="l"/>
            </a:pPr>
            <a:r>
              <a:rPr lang="zh-CN" altLang="en-US" sz="1600" kern="0">
                <a:solidFill>
                  <a:schemeClr val="accent4"/>
                </a:solidFill>
                <a:latin typeface="+mj-ea"/>
                <a:ea typeface="+mj-ea"/>
              </a:rPr>
              <a:t>村、社区应当注重从带富能力强的村民、</a:t>
            </a:r>
            <a:r>
              <a:rPr lang="zh-CN" altLang="zh-CN" sz="1600" kern="0">
                <a:solidFill>
                  <a:schemeClr val="accent4"/>
                </a:solidFill>
                <a:latin typeface="+mj-ea"/>
                <a:ea typeface="+mj-ea"/>
              </a:rPr>
              <a:t>复员退伍军人</a:t>
            </a:r>
            <a:r>
              <a:rPr lang="zh-CN" altLang="en-US" sz="1600" kern="0">
                <a:solidFill>
                  <a:schemeClr val="accent4"/>
                </a:solidFill>
                <a:latin typeface="+mj-ea"/>
                <a:ea typeface="+mj-ea"/>
              </a:rPr>
              <a:t>等等群体中选拔，没有合适人选，上级组织可以选派；；</a:t>
            </a:r>
          </a:p>
        </p:txBody>
      </p:sp>
      <p:sp>
        <p:nvSpPr>
          <p:cNvPr id="43" name="文本框 42"/>
          <p:cNvSpPr txBox="1"/>
          <p:nvPr/>
        </p:nvSpPr>
        <p:spPr>
          <a:xfrm>
            <a:off x="3201024" y="4201001"/>
            <a:ext cx="2400588" cy="396583"/>
          </a:xfrm>
          <a:prstGeom prst="rect">
            <a:avLst/>
          </a:prstGeom>
        </p:spPr>
        <p:txBody>
          <a:bodyPr wrap="square">
            <a:spAutoFit/>
          </a:bodyPr>
          <a:lstStyle>
            <a:defPPr>
              <a:defRPr lang="zh-CN"/>
            </a:defPPr>
            <a:lvl1pPr algn="just" eaLnBrk="1" hangingPunct="1">
              <a:lnSpc>
                <a:spcPct val="120000"/>
              </a:lnSpc>
              <a:spcAft>
                <a:spcPts val="1000"/>
              </a:spcAft>
              <a:defRPr sz="1600" kern="0">
                <a:latin typeface="+mj-ea"/>
                <a:ea typeface="+mj-ea"/>
              </a:defRPr>
            </a:lvl1pPr>
          </a:lstStyle>
          <a:p>
            <a:pPr algn="l"/>
            <a:r>
              <a:rPr lang="zh-CN" altLang="en-US" sz="1800" b="1">
                <a:solidFill>
                  <a:schemeClr val="accent4"/>
                </a:solidFill>
              </a:rPr>
              <a:t>对党支部书记的选拔</a:t>
            </a:r>
          </a:p>
        </p:txBody>
      </p:sp>
      <p:sp>
        <p:nvSpPr>
          <p:cNvPr id="44" name="矩形 43"/>
          <p:cNvSpPr/>
          <p:nvPr/>
        </p:nvSpPr>
        <p:spPr>
          <a:xfrm>
            <a:off x="3248461" y="5468710"/>
            <a:ext cx="7921831" cy="362792"/>
          </a:xfrm>
          <a:prstGeom prst="rect">
            <a:avLst/>
          </a:prstGeom>
        </p:spPr>
        <p:txBody>
          <a:bodyPr wrap="square">
            <a:spAutoFit/>
          </a:bodyPr>
          <a:lstStyle/>
          <a:p>
            <a:pPr marL="285750" indent="-285750" algn="just" eaLnBrk="1" hangingPunct="1">
              <a:lnSpc>
                <a:spcPct val="120000"/>
              </a:lnSpc>
              <a:spcAft>
                <a:spcPts val="0"/>
              </a:spcAft>
              <a:buFont typeface="Wingdings" panose="05000000000000000000" pitchFamily="2" charset="2"/>
              <a:buChar char="l"/>
            </a:pPr>
            <a:r>
              <a:rPr lang="zh-CN" altLang="en-US" sz="1600" kern="0">
                <a:solidFill>
                  <a:schemeClr val="accent4"/>
                </a:solidFill>
                <a:latin typeface="+mj-ea"/>
                <a:ea typeface="+mj-ea"/>
              </a:rPr>
              <a:t>机关、国有企业、事业单位，党支部书记一般由本部门本单位主要负责人担任；</a:t>
            </a:r>
          </a:p>
        </p:txBody>
      </p:sp>
      <p:sp>
        <p:nvSpPr>
          <p:cNvPr id="45" name="矩形 44"/>
          <p:cNvSpPr/>
          <p:nvPr/>
        </p:nvSpPr>
        <p:spPr>
          <a:xfrm>
            <a:off x="3248461" y="5918483"/>
            <a:ext cx="7921831" cy="362792"/>
          </a:xfrm>
          <a:prstGeom prst="rect">
            <a:avLst/>
          </a:prstGeom>
        </p:spPr>
        <p:txBody>
          <a:bodyPr wrap="square">
            <a:spAutoFit/>
          </a:bodyPr>
          <a:lstStyle/>
          <a:p>
            <a:pPr marL="285750" indent="-285750" algn="just" eaLnBrk="1" hangingPunct="1">
              <a:lnSpc>
                <a:spcPct val="120000"/>
              </a:lnSpc>
              <a:spcAft>
                <a:spcPts val="0"/>
              </a:spcAft>
              <a:buFont typeface="Wingdings" panose="05000000000000000000" pitchFamily="2" charset="2"/>
              <a:buChar char="l"/>
            </a:pPr>
            <a:r>
              <a:rPr lang="zh-CN" altLang="en-US" sz="1600" kern="0">
                <a:solidFill>
                  <a:schemeClr val="accent4"/>
                </a:solidFill>
                <a:latin typeface="+mj-ea"/>
                <a:ea typeface="+mj-ea"/>
              </a:rPr>
              <a:t>非公有制经济组织、社会组织，一般从管理层中选任党支部书记；</a:t>
            </a:r>
          </a:p>
        </p:txBody>
      </p:sp>
      <p:sp>
        <p:nvSpPr>
          <p:cNvPr id="2" name="TextBox 42"/>
          <p:cNvSpPr txBox="1"/>
          <p:nvPr/>
        </p:nvSpPr>
        <p:spPr>
          <a:xfrm>
            <a:off x="1088788" y="234279"/>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第六章：党支部委员会建设</a:t>
            </a:r>
          </a:p>
        </p:txBody>
      </p:sp>
    </p:spTree>
  </p:cSld>
  <p:clrMapOvr>
    <a:masterClrMapping/>
  </p:clrMapOvr>
  <mc:AlternateContent xmlns:mc="http://schemas.openxmlformats.org/markup-compatibility/2006" xmlns:p14="http://schemas.microsoft.com/office/powerpoint/2010/main">
    <mc:Choice Requires="p14">
      <p:transition p14:dur="0" advClick="0" advTm="4545"/>
    </mc:Choice>
    <mc:Fallback xmlns="">
      <p:transition advClick="0" advTm="45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300" fill="hold"/>
                                        <p:tgtEl>
                                          <p:spTgt spid="40"/>
                                        </p:tgtEl>
                                        <p:attrNameLst>
                                          <p:attrName>ppt_w</p:attrName>
                                        </p:attrNameLst>
                                      </p:cBhvr>
                                      <p:tavLst>
                                        <p:tav tm="0">
                                          <p:val>
                                            <p:fltVal val="0"/>
                                          </p:val>
                                        </p:tav>
                                        <p:tav tm="100000">
                                          <p:val>
                                            <p:strVal val="#ppt_w"/>
                                          </p:val>
                                        </p:tav>
                                      </p:tavLst>
                                    </p:anim>
                                    <p:anim calcmode="lin" valueType="num">
                                      <p:cBhvr>
                                        <p:cTn id="8" dur="300" fill="hold"/>
                                        <p:tgtEl>
                                          <p:spTgt spid="40"/>
                                        </p:tgtEl>
                                        <p:attrNameLst>
                                          <p:attrName>ppt_h</p:attrName>
                                        </p:attrNameLst>
                                      </p:cBhvr>
                                      <p:tavLst>
                                        <p:tav tm="0">
                                          <p:val>
                                            <p:fltVal val="0"/>
                                          </p:val>
                                        </p:tav>
                                        <p:tav tm="100000">
                                          <p:val>
                                            <p:strVal val="#ppt_h"/>
                                          </p:val>
                                        </p:tav>
                                      </p:tavLst>
                                    </p:anim>
                                    <p:animEffect transition="in" filter="fade">
                                      <p:cBhvr>
                                        <p:cTn id="9" dur="300"/>
                                        <p:tgtEl>
                                          <p:spTgt spid="40"/>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400"/>
                                        <p:tgtEl>
                                          <p:spTgt spid="39"/>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500" fill="hold"/>
                                        <p:tgtEl>
                                          <p:spTgt spid="41"/>
                                        </p:tgtEl>
                                        <p:attrNameLst>
                                          <p:attrName>ppt_w</p:attrName>
                                        </p:attrNameLst>
                                      </p:cBhvr>
                                      <p:tavLst>
                                        <p:tav tm="0">
                                          <p:val>
                                            <p:fltVal val="0"/>
                                          </p:val>
                                        </p:tav>
                                        <p:tav tm="100000">
                                          <p:val>
                                            <p:strVal val="#ppt_w"/>
                                          </p:val>
                                        </p:tav>
                                      </p:tavLst>
                                    </p:anim>
                                    <p:anim calcmode="lin" valueType="num">
                                      <p:cBhvr>
                                        <p:cTn id="18" dur="500" fill="hold"/>
                                        <p:tgtEl>
                                          <p:spTgt spid="41"/>
                                        </p:tgtEl>
                                        <p:attrNameLst>
                                          <p:attrName>ppt_h</p:attrName>
                                        </p:attrNameLst>
                                      </p:cBhvr>
                                      <p:tavLst>
                                        <p:tav tm="0">
                                          <p:val>
                                            <p:fltVal val="0"/>
                                          </p:val>
                                        </p:tav>
                                        <p:tav tm="100000">
                                          <p:val>
                                            <p:strVal val="#ppt_h"/>
                                          </p:val>
                                        </p:tav>
                                      </p:tavLst>
                                    </p:anim>
                                    <p:animEffect transition="in" filter="fade">
                                      <p:cBhvr>
                                        <p:cTn id="19" dur="500"/>
                                        <p:tgtEl>
                                          <p:spTgt spid="41"/>
                                        </p:tgtEl>
                                      </p:cBhvr>
                                    </p:animEffect>
                                  </p:childTnLst>
                                </p:cTn>
                              </p:par>
                            </p:childTnLst>
                          </p:cTn>
                        </p:par>
                        <p:par>
                          <p:cTn id="20" fill="hold">
                            <p:stCondLst>
                              <p:cond delay="1500"/>
                            </p:stCondLst>
                            <p:childTnLst>
                              <p:par>
                                <p:cTn id="21" presetID="31"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 calcmode="lin" valueType="num">
                                      <p:cBhvr>
                                        <p:cTn id="25" dur="500" fill="hold"/>
                                        <p:tgtEl>
                                          <p:spTgt spid="5"/>
                                        </p:tgtEl>
                                        <p:attrNameLst>
                                          <p:attrName>style.rotation</p:attrName>
                                        </p:attrNameLst>
                                      </p:cBhvr>
                                      <p:tavLst>
                                        <p:tav tm="0">
                                          <p:val>
                                            <p:fltVal val="90"/>
                                          </p:val>
                                        </p:tav>
                                        <p:tav tm="100000">
                                          <p:val>
                                            <p:fltVal val="0"/>
                                          </p:val>
                                        </p:tav>
                                      </p:tavLst>
                                    </p:anim>
                                    <p:animEffect transition="in" filter="fade">
                                      <p:cBhvr>
                                        <p:cTn id="26" dur="500"/>
                                        <p:tgtEl>
                                          <p:spTgt spid="5"/>
                                        </p:tgtEl>
                                      </p:cBhvr>
                                    </p:animEffect>
                                  </p:childTnLst>
                                </p:cTn>
                              </p:par>
                            </p:childTnLst>
                          </p:cTn>
                        </p:par>
                        <p:par>
                          <p:cTn id="27" fill="hold">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500"/>
                                        <p:tgtEl>
                                          <p:spTgt spid="4"/>
                                        </p:tgtEl>
                                      </p:cBhvr>
                                    </p:animEffect>
                                  </p:childTnLst>
                                </p:cTn>
                              </p:par>
                            </p:childTnLst>
                          </p:cTn>
                        </p:par>
                        <p:par>
                          <p:cTn id="31" fill="hold">
                            <p:stCondLst>
                              <p:cond delay="2500"/>
                            </p:stCondLst>
                            <p:childTnLst>
                              <p:par>
                                <p:cTn id="32" presetID="16" presetClass="entr" presetSubtype="2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barn(inVertical)">
                                      <p:cBhvr>
                                        <p:cTn id="34" dur="500"/>
                                        <p:tgtEl>
                                          <p:spTgt spid="6"/>
                                        </p:tgtEl>
                                      </p:cBhvr>
                                    </p:animEffect>
                                  </p:childTnLst>
                                </p:cTn>
                              </p:par>
                            </p:childTnLst>
                          </p:cTn>
                        </p:par>
                        <p:par>
                          <p:cTn id="35" fill="hold">
                            <p:stCondLst>
                              <p:cond delay="3000"/>
                            </p:stCondLst>
                            <p:childTnLst>
                              <p:par>
                                <p:cTn id="36" presetID="31"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p:cTn id="38" dur="500" fill="hold"/>
                                        <p:tgtEl>
                                          <p:spTgt spid="43"/>
                                        </p:tgtEl>
                                        <p:attrNameLst>
                                          <p:attrName>ppt_w</p:attrName>
                                        </p:attrNameLst>
                                      </p:cBhvr>
                                      <p:tavLst>
                                        <p:tav tm="0">
                                          <p:val>
                                            <p:fltVal val="0"/>
                                          </p:val>
                                        </p:tav>
                                        <p:tav tm="100000">
                                          <p:val>
                                            <p:strVal val="#ppt_w"/>
                                          </p:val>
                                        </p:tav>
                                      </p:tavLst>
                                    </p:anim>
                                    <p:anim calcmode="lin" valueType="num">
                                      <p:cBhvr>
                                        <p:cTn id="39" dur="500" fill="hold"/>
                                        <p:tgtEl>
                                          <p:spTgt spid="43"/>
                                        </p:tgtEl>
                                        <p:attrNameLst>
                                          <p:attrName>ppt_h</p:attrName>
                                        </p:attrNameLst>
                                      </p:cBhvr>
                                      <p:tavLst>
                                        <p:tav tm="0">
                                          <p:val>
                                            <p:fltVal val="0"/>
                                          </p:val>
                                        </p:tav>
                                        <p:tav tm="100000">
                                          <p:val>
                                            <p:strVal val="#ppt_h"/>
                                          </p:val>
                                        </p:tav>
                                      </p:tavLst>
                                    </p:anim>
                                    <p:anim calcmode="lin" valueType="num">
                                      <p:cBhvr>
                                        <p:cTn id="40" dur="500" fill="hold"/>
                                        <p:tgtEl>
                                          <p:spTgt spid="43"/>
                                        </p:tgtEl>
                                        <p:attrNameLst>
                                          <p:attrName>style.rotation</p:attrName>
                                        </p:attrNameLst>
                                      </p:cBhvr>
                                      <p:tavLst>
                                        <p:tav tm="0">
                                          <p:val>
                                            <p:fltVal val="90"/>
                                          </p:val>
                                        </p:tav>
                                        <p:tav tm="100000">
                                          <p:val>
                                            <p:fltVal val="0"/>
                                          </p:val>
                                        </p:tav>
                                      </p:tavLst>
                                    </p:anim>
                                    <p:animEffect transition="in" filter="fade">
                                      <p:cBhvr>
                                        <p:cTn id="41" dur="500"/>
                                        <p:tgtEl>
                                          <p:spTgt spid="43"/>
                                        </p:tgtEl>
                                      </p:cBhvr>
                                    </p:animEffect>
                                  </p:childTnLst>
                                </p:cTn>
                              </p:par>
                            </p:childTnLst>
                          </p:cTn>
                        </p:par>
                        <p:par>
                          <p:cTn id="42" fill="hold">
                            <p:stCondLst>
                              <p:cond delay="3500"/>
                            </p:stCondLst>
                            <p:childTnLst>
                              <p:par>
                                <p:cTn id="43" presetID="2" presetClass="entr" presetSubtype="2"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additive="base">
                                        <p:cTn id="45" dur="500" fill="hold"/>
                                        <p:tgtEl>
                                          <p:spTgt spid="42"/>
                                        </p:tgtEl>
                                        <p:attrNameLst>
                                          <p:attrName>ppt_x</p:attrName>
                                        </p:attrNameLst>
                                      </p:cBhvr>
                                      <p:tavLst>
                                        <p:tav tm="0">
                                          <p:val>
                                            <p:strVal val="1+#ppt_w/2"/>
                                          </p:val>
                                        </p:tav>
                                        <p:tav tm="100000">
                                          <p:val>
                                            <p:strVal val="#ppt_x"/>
                                          </p:val>
                                        </p:tav>
                                      </p:tavLst>
                                    </p:anim>
                                    <p:anim calcmode="lin" valueType="num">
                                      <p:cBhvr additive="base">
                                        <p:cTn id="46" dur="500" fill="hold"/>
                                        <p:tgtEl>
                                          <p:spTgt spid="42"/>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1+#ppt_w/2"/>
                                          </p:val>
                                        </p:tav>
                                        <p:tav tm="100000">
                                          <p:val>
                                            <p:strVal val="#ppt_x"/>
                                          </p:val>
                                        </p:tav>
                                      </p:tavLst>
                                    </p:anim>
                                    <p:anim calcmode="lin" valueType="num">
                                      <p:cBhvr additive="base">
                                        <p:cTn id="50" dur="500" fill="hold"/>
                                        <p:tgtEl>
                                          <p:spTgt spid="4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500" fill="hold"/>
                                        <p:tgtEl>
                                          <p:spTgt spid="45"/>
                                        </p:tgtEl>
                                        <p:attrNameLst>
                                          <p:attrName>ppt_x</p:attrName>
                                        </p:attrNameLst>
                                      </p:cBhvr>
                                      <p:tavLst>
                                        <p:tav tm="0">
                                          <p:val>
                                            <p:strVal val="1+#ppt_w/2"/>
                                          </p:val>
                                        </p:tav>
                                        <p:tav tm="100000">
                                          <p:val>
                                            <p:strVal val="#ppt_x"/>
                                          </p:val>
                                        </p:tav>
                                      </p:tavLst>
                                    </p:anim>
                                    <p:anim calcmode="lin" valueType="num">
                                      <p:cBhvr additive="base">
                                        <p:cTn id="54"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39" grpId="0" animBg="1"/>
      <p:bldP spid="41" grpId="0" animBg="1"/>
      <p:bldP spid="5" grpId="0"/>
      <p:bldP spid="42" grpId="0"/>
      <p:bldP spid="43" grpId="0"/>
      <p:bldP spid="44" grpId="0"/>
      <p:bldP spid="4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10"/>
          <p:cNvSpPr/>
          <p:nvPr/>
        </p:nvSpPr>
        <p:spPr bwMode="auto">
          <a:xfrm>
            <a:off x="1365251" y="1171575"/>
            <a:ext cx="4998765" cy="476250"/>
          </a:xfrm>
          <a:custGeom>
            <a:avLst/>
            <a:gdLst>
              <a:gd name="T0" fmla="*/ 0 w 5900"/>
              <a:gd name="T1" fmla="*/ 0 h 538"/>
              <a:gd name="T2" fmla="*/ 5900 w 5900"/>
              <a:gd name="T3" fmla="*/ 0 h 538"/>
              <a:gd name="T4" fmla="*/ 5706 w 5900"/>
              <a:gd name="T5" fmla="*/ 265 h 538"/>
              <a:gd name="T6" fmla="*/ 5900 w 5900"/>
              <a:gd name="T7" fmla="*/ 538 h 538"/>
              <a:gd name="T8" fmla="*/ 0 w 5900"/>
              <a:gd name="T9" fmla="*/ 538 h 538"/>
              <a:gd name="T10" fmla="*/ 0 w 5900"/>
              <a:gd name="T11" fmla="*/ 0 h 538"/>
            </a:gdLst>
            <a:ahLst/>
            <a:cxnLst>
              <a:cxn ang="0">
                <a:pos x="T0" y="T1"/>
              </a:cxn>
              <a:cxn ang="0">
                <a:pos x="T2" y="T3"/>
              </a:cxn>
              <a:cxn ang="0">
                <a:pos x="T4" y="T5"/>
              </a:cxn>
              <a:cxn ang="0">
                <a:pos x="T6" y="T7"/>
              </a:cxn>
              <a:cxn ang="0">
                <a:pos x="T8" y="T9"/>
              </a:cxn>
              <a:cxn ang="0">
                <a:pos x="T10" y="T11"/>
              </a:cxn>
            </a:cxnLst>
            <a:rect l="0" t="0" r="r" b="b"/>
            <a:pathLst>
              <a:path w="5900" h="538">
                <a:moveTo>
                  <a:pt x="0" y="0"/>
                </a:moveTo>
                <a:lnTo>
                  <a:pt x="5900" y="0"/>
                </a:lnTo>
                <a:lnTo>
                  <a:pt x="5706" y="265"/>
                </a:lnTo>
                <a:lnTo>
                  <a:pt x="5900" y="538"/>
                </a:lnTo>
                <a:lnTo>
                  <a:pt x="0" y="538"/>
                </a:lnTo>
                <a:lnTo>
                  <a:pt x="0" y="0"/>
                </a:lnTo>
                <a:close/>
              </a:path>
            </a:pathLst>
          </a:custGeom>
          <a:gradFill>
            <a:gsLst>
              <a:gs pos="58000">
                <a:schemeClr val="accent2"/>
              </a:gs>
              <a:gs pos="100000">
                <a:srgbClr val="C80000"/>
              </a:gs>
              <a:gs pos="0">
                <a:srgbClr val="F20000"/>
              </a:gs>
            </a:gsLst>
            <a:lin ang="5400000" scaled="0"/>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540000" tIns="0" rIns="0" bIns="0" numCol="1" anchor="ctr" anchorCtr="0" compatLnSpc="1"/>
          <a:lstStyle/>
          <a:p>
            <a:r>
              <a:rPr lang="zh-CN" altLang="en-US" sz="2400">
                <a:solidFill>
                  <a:schemeClr val="accent3"/>
                </a:solidFill>
                <a:latin typeface="+mj-ea"/>
                <a:ea typeface="+mj-ea"/>
                <a:cs typeface="+mn-ea"/>
              </a:rPr>
              <a:t>党支部委员的管理</a:t>
            </a:r>
          </a:p>
        </p:txBody>
      </p:sp>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621" y="952500"/>
            <a:ext cx="1086941" cy="905784"/>
          </a:xfrm>
          <a:prstGeom prst="rect">
            <a:avLst/>
          </a:prstGeom>
        </p:spPr>
      </p:pic>
      <p:sp>
        <p:nvSpPr>
          <p:cNvPr id="4" name="矩形 3"/>
          <p:cNvSpPr/>
          <p:nvPr/>
        </p:nvSpPr>
        <p:spPr>
          <a:xfrm>
            <a:off x="2588778" y="2032993"/>
            <a:ext cx="8458061" cy="953723"/>
          </a:xfrm>
          <a:prstGeom prst="rect">
            <a:avLst/>
          </a:prstGeom>
        </p:spPr>
        <p:txBody>
          <a:bodyPr wrap="square">
            <a:spAutoFit/>
          </a:bodyPr>
          <a:lstStyle/>
          <a:p>
            <a:pPr algn="just" eaLnBrk="1" hangingPunct="1">
              <a:lnSpc>
                <a:spcPct val="120000"/>
              </a:lnSpc>
              <a:spcAft>
                <a:spcPts val="0"/>
              </a:spcAft>
            </a:pPr>
            <a:r>
              <a:rPr lang="zh-CN" altLang="zh-CN" sz="1600" kern="0">
                <a:latin typeface="+mj-ea"/>
                <a:ea typeface="+mj-ea"/>
              </a:rPr>
              <a:t>上级党组织应当经常对党支部书记、副书记和其他委员进行培训</a:t>
            </a:r>
            <a:r>
              <a:rPr lang="zh-CN" altLang="en-US" sz="1600" kern="0">
                <a:latin typeface="+mj-ea"/>
                <a:ea typeface="+mj-ea"/>
              </a:rPr>
              <a:t>。培训应当突出党的基本理论、基本政策、基本知识及党务工作基本要求，党的优良传统和作风，党规党纪等内容。注重发挥优秀党支部书记传帮带作用。 </a:t>
            </a:r>
            <a:r>
              <a:rPr lang="en-US" altLang="zh-CN" sz="1600" kern="0">
                <a:latin typeface="+mj-ea"/>
                <a:ea typeface="+mj-ea"/>
              </a:rPr>
              <a:t> </a:t>
            </a:r>
            <a:endParaRPr lang="zh-CN" altLang="zh-CN" sz="1600" kern="0">
              <a:latin typeface="+mj-ea"/>
              <a:ea typeface="+mj-ea"/>
            </a:endParaRPr>
          </a:p>
        </p:txBody>
      </p:sp>
      <p:grpSp>
        <p:nvGrpSpPr>
          <p:cNvPr id="8" name="组合 7"/>
          <p:cNvGrpSpPr/>
          <p:nvPr/>
        </p:nvGrpSpPr>
        <p:grpSpPr>
          <a:xfrm>
            <a:off x="1471124" y="1962438"/>
            <a:ext cx="995350" cy="995348"/>
            <a:chOff x="3500125" y="3525254"/>
            <a:chExt cx="1275868" cy="1275866"/>
          </a:xfrm>
        </p:grpSpPr>
        <p:sp>
          <p:nvSpPr>
            <p:cNvPr id="6" name="椭圆 5"/>
            <p:cNvSpPr/>
            <p:nvPr/>
          </p:nvSpPr>
          <p:spPr bwMode="auto">
            <a:xfrm>
              <a:off x="3500125" y="3525254"/>
              <a:ext cx="1275868" cy="1275866"/>
            </a:xfrm>
            <a:prstGeom prst="ellipse">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endParaRPr lang="zh-CN" altLang="en-US" sz="1600">
                <a:solidFill>
                  <a:schemeClr val="bg1"/>
                </a:solidFill>
                <a:latin typeface="+mj-ea"/>
                <a:ea typeface="+mj-ea"/>
                <a:cs typeface="+mn-ea"/>
              </a:endParaRPr>
            </a:p>
          </p:txBody>
        </p:sp>
        <p:sp>
          <p:nvSpPr>
            <p:cNvPr id="41" name="instructor-lecture-with-sceen-projection-tool_43155"/>
            <p:cNvSpPr>
              <a:spLocks noChangeAspect="1"/>
            </p:cNvSpPr>
            <p:nvPr/>
          </p:nvSpPr>
          <p:spPr bwMode="auto">
            <a:xfrm>
              <a:off x="3864633" y="3705854"/>
              <a:ext cx="609685" cy="535733"/>
            </a:xfrm>
            <a:custGeom>
              <a:avLst/>
              <a:gdLst>
                <a:gd name="connsiteX0" fmla="*/ 209538 w 597041"/>
                <a:gd name="connsiteY0" fmla="*/ 117542 h 524623"/>
                <a:gd name="connsiteX1" fmla="*/ 209538 w 597041"/>
                <a:gd name="connsiteY1" fmla="*/ 179177 h 524623"/>
                <a:gd name="connsiteX2" fmla="*/ 281298 w 597041"/>
                <a:gd name="connsiteY2" fmla="*/ 213579 h 524623"/>
                <a:gd name="connsiteX3" fmla="*/ 281298 w 597041"/>
                <a:gd name="connsiteY3" fmla="*/ 258014 h 524623"/>
                <a:gd name="connsiteX4" fmla="*/ 209538 w 597041"/>
                <a:gd name="connsiteY4" fmla="*/ 225046 h 524623"/>
                <a:gd name="connsiteX5" fmla="*/ 209538 w 597041"/>
                <a:gd name="connsiteY5" fmla="*/ 341150 h 524623"/>
                <a:gd name="connsiteX6" fmla="*/ 367410 w 597041"/>
                <a:gd name="connsiteY6" fmla="*/ 341150 h 524623"/>
                <a:gd name="connsiteX7" fmla="*/ 394679 w 597041"/>
                <a:gd name="connsiteY7" fmla="*/ 341150 h 524623"/>
                <a:gd name="connsiteX8" fmla="*/ 571207 w 597041"/>
                <a:gd name="connsiteY8" fmla="*/ 341150 h 524623"/>
                <a:gd name="connsiteX9" fmla="*/ 571207 w 597041"/>
                <a:gd name="connsiteY9" fmla="*/ 117542 h 524623"/>
                <a:gd name="connsiteX10" fmla="*/ 363104 w 597041"/>
                <a:gd name="connsiteY10" fmla="*/ 73107 h 524623"/>
                <a:gd name="connsiteX11" fmla="*/ 410466 w 597041"/>
                <a:gd name="connsiteY11" fmla="*/ 73107 h 524623"/>
                <a:gd name="connsiteX12" fmla="*/ 410466 w 597041"/>
                <a:gd name="connsiteY12" fmla="*/ 93174 h 524623"/>
                <a:gd name="connsiteX13" fmla="*/ 588430 w 597041"/>
                <a:gd name="connsiteY13" fmla="*/ 93174 h 524623"/>
                <a:gd name="connsiteX14" fmla="*/ 597041 w 597041"/>
                <a:gd name="connsiteY14" fmla="*/ 93174 h 524623"/>
                <a:gd name="connsiteX15" fmla="*/ 597041 w 597041"/>
                <a:gd name="connsiteY15" fmla="*/ 117542 h 524623"/>
                <a:gd name="connsiteX16" fmla="*/ 588430 w 597041"/>
                <a:gd name="connsiteY16" fmla="*/ 117542 h 524623"/>
                <a:gd name="connsiteX17" fmla="*/ 588430 w 597041"/>
                <a:gd name="connsiteY17" fmla="*/ 358350 h 524623"/>
                <a:gd name="connsiteX18" fmla="*/ 394679 w 597041"/>
                <a:gd name="connsiteY18" fmla="*/ 358350 h 524623"/>
                <a:gd name="connsiteX19" fmla="*/ 394679 w 597041"/>
                <a:gd name="connsiteY19" fmla="*/ 402785 h 524623"/>
                <a:gd name="connsiteX20" fmla="*/ 490837 w 597041"/>
                <a:gd name="connsiteY20" fmla="*/ 511723 h 524623"/>
                <a:gd name="connsiteX21" fmla="*/ 456392 w 597041"/>
                <a:gd name="connsiteY21" fmla="*/ 511723 h 524623"/>
                <a:gd name="connsiteX22" fmla="*/ 390373 w 597041"/>
                <a:gd name="connsiteY22" fmla="*/ 438620 h 524623"/>
                <a:gd name="connsiteX23" fmla="*/ 390373 w 597041"/>
                <a:gd name="connsiteY23" fmla="*/ 511723 h 524623"/>
                <a:gd name="connsiteX24" fmla="*/ 370280 w 597041"/>
                <a:gd name="connsiteY24" fmla="*/ 511723 h 524623"/>
                <a:gd name="connsiteX25" fmla="*/ 370280 w 597041"/>
                <a:gd name="connsiteY25" fmla="*/ 438620 h 524623"/>
                <a:gd name="connsiteX26" fmla="*/ 305696 w 597041"/>
                <a:gd name="connsiteY26" fmla="*/ 511723 h 524623"/>
                <a:gd name="connsiteX27" fmla="*/ 271252 w 597041"/>
                <a:gd name="connsiteY27" fmla="*/ 511723 h 524623"/>
                <a:gd name="connsiteX28" fmla="*/ 367410 w 597041"/>
                <a:gd name="connsiteY28" fmla="*/ 402785 h 524623"/>
                <a:gd name="connsiteX29" fmla="*/ 367410 w 597041"/>
                <a:gd name="connsiteY29" fmla="*/ 358350 h 524623"/>
                <a:gd name="connsiteX30" fmla="*/ 192316 w 597041"/>
                <a:gd name="connsiteY30" fmla="*/ 358350 h 524623"/>
                <a:gd name="connsiteX31" fmla="*/ 192316 w 597041"/>
                <a:gd name="connsiteY31" fmla="*/ 217879 h 524623"/>
                <a:gd name="connsiteX32" fmla="*/ 169353 w 597041"/>
                <a:gd name="connsiteY32" fmla="*/ 207845 h 524623"/>
                <a:gd name="connsiteX33" fmla="*/ 163612 w 597041"/>
                <a:gd name="connsiteY33" fmla="*/ 329683 h 524623"/>
                <a:gd name="connsiteX34" fmla="*/ 159307 w 597041"/>
                <a:gd name="connsiteY34" fmla="*/ 329683 h 524623"/>
                <a:gd name="connsiteX35" fmla="*/ 159307 w 597041"/>
                <a:gd name="connsiteY35" fmla="*/ 346883 h 524623"/>
                <a:gd name="connsiteX36" fmla="*/ 159307 w 597041"/>
                <a:gd name="connsiteY36" fmla="*/ 359784 h 524623"/>
                <a:gd name="connsiteX37" fmla="*/ 159307 w 597041"/>
                <a:gd name="connsiteY37" fmla="*/ 490222 h 524623"/>
                <a:gd name="connsiteX38" fmla="*/ 165047 w 597041"/>
                <a:gd name="connsiteY38" fmla="*/ 490222 h 524623"/>
                <a:gd name="connsiteX39" fmla="*/ 193751 w 597041"/>
                <a:gd name="connsiteY39" fmla="*/ 497389 h 524623"/>
                <a:gd name="connsiteX40" fmla="*/ 193751 w 597041"/>
                <a:gd name="connsiteY40" fmla="*/ 524623 h 524623"/>
                <a:gd name="connsiteX41" fmla="*/ 169353 w 597041"/>
                <a:gd name="connsiteY41" fmla="*/ 524623 h 524623"/>
                <a:gd name="connsiteX42" fmla="*/ 139214 w 597041"/>
                <a:gd name="connsiteY42" fmla="*/ 520323 h 524623"/>
                <a:gd name="connsiteX43" fmla="*/ 139214 w 597041"/>
                <a:gd name="connsiteY43" fmla="*/ 524623 h 524623"/>
                <a:gd name="connsiteX44" fmla="*/ 106204 w 597041"/>
                <a:gd name="connsiteY44" fmla="*/ 524623 h 524623"/>
                <a:gd name="connsiteX45" fmla="*/ 106204 w 597041"/>
                <a:gd name="connsiteY45" fmla="*/ 494522 h 524623"/>
                <a:gd name="connsiteX46" fmla="*/ 106204 w 597041"/>
                <a:gd name="connsiteY46" fmla="*/ 490222 h 524623"/>
                <a:gd name="connsiteX47" fmla="*/ 106204 w 597041"/>
                <a:gd name="connsiteY47" fmla="*/ 359784 h 524623"/>
                <a:gd name="connsiteX48" fmla="*/ 87547 w 597041"/>
                <a:gd name="connsiteY48" fmla="*/ 359784 h 524623"/>
                <a:gd name="connsiteX49" fmla="*/ 87547 w 597041"/>
                <a:gd name="connsiteY49" fmla="*/ 490222 h 524623"/>
                <a:gd name="connsiteX50" fmla="*/ 87547 w 597041"/>
                <a:gd name="connsiteY50" fmla="*/ 494522 h 524623"/>
                <a:gd name="connsiteX51" fmla="*/ 87547 w 597041"/>
                <a:gd name="connsiteY51" fmla="*/ 524623 h 524623"/>
                <a:gd name="connsiteX52" fmla="*/ 54537 w 597041"/>
                <a:gd name="connsiteY52" fmla="*/ 524623 h 524623"/>
                <a:gd name="connsiteX53" fmla="*/ 54537 w 597041"/>
                <a:gd name="connsiteY53" fmla="*/ 520323 h 524623"/>
                <a:gd name="connsiteX54" fmla="*/ 25834 w 597041"/>
                <a:gd name="connsiteY54" fmla="*/ 524623 h 524623"/>
                <a:gd name="connsiteX55" fmla="*/ 0 w 597041"/>
                <a:gd name="connsiteY55" fmla="*/ 524623 h 524623"/>
                <a:gd name="connsiteX56" fmla="*/ 0 w 597041"/>
                <a:gd name="connsiteY56" fmla="*/ 497389 h 524623"/>
                <a:gd name="connsiteX57" fmla="*/ 30139 w 597041"/>
                <a:gd name="connsiteY57" fmla="*/ 490222 h 524623"/>
                <a:gd name="connsiteX58" fmla="*/ 34445 w 597041"/>
                <a:gd name="connsiteY58" fmla="*/ 490222 h 524623"/>
                <a:gd name="connsiteX59" fmla="*/ 34445 w 597041"/>
                <a:gd name="connsiteY59" fmla="*/ 359784 h 524623"/>
                <a:gd name="connsiteX60" fmla="*/ 34445 w 597041"/>
                <a:gd name="connsiteY60" fmla="*/ 346883 h 524623"/>
                <a:gd name="connsiteX61" fmla="*/ 34445 w 597041"/>
                <a:gd name="connsiteY61" fmla="*/ 329683 h 524623"/>
                <a:gd name="connsiteX62" fmla="*/ 31574 w 597041"/>
                <a:gd name="connsiteY62" fmla="*/ 329683 h 524623"/>
                <a:gd name="connsiteX63" fmla="*/ 30139 w 597041"/>
                <a:gd name="connsiteY63" fmla="*/ 302448 h 524623"/>
                <a:gd name="connsiteX64" fmla="*/ 4306 w 597041"/>
                <a:gd name="connsiteY64" fmla="*/ 302448 h 524623"/>
                <a:gd name="connsiteX65" fmla="*/ 8611 w 597041"/>
                <a:gd name="connsiteY65" fmla="*/ 169144 h 524623"/>
                <a:gd name="connsiteX66" fmla="*/ 67454 w 597041"/>
                <a:gd name="connsiteY66" fmla="*/ 159110 h 524623"/>
                <a:gd name="connsiteX67" fmla="*/ 94723 w 597041"/>
                <a:gd name="connsiteY67" fmla="*/ 190645 h 524623"/>
                <a:gd name="connsiteX68" fmla="*/ 123427 w 597041"/>
                <a:gd name="connsiteY68" fmla="*/ 159110 h 524623"/>
                <a:gd name="connsiteX69" fmla="*/ 165047 w 597041"/>
                <a:gd name="connsiteY69" fmla="*/ 159110 h 524623"/>
                <a:gd name="connsiteX70" fmla="*/ 192316 w 597041"/>
                <a:gd name="connsiteY70" fmla="*/ 172011 h 524623"/>
                <a:gd name="connsiteX71" fmla="*/ 192316 w 597041"/>
                <a:gd name="connsiteY71" fmla="*/ 117542 h 524623"/>
                <a:gd name="connsiteX72" fmla="*/ 180835 w 597041"/>
                <a:gd name="connsiteY72" fmla="*/ 117542 h 524623"/>
                <a:gd name="connsiteX73" fmla="*/ 180835 w 597041"/>
                <a:gd name="connsiteY73" fmla="*/ 93174 h 524623"/>
                <a:gd name="connsiteX74" fmla="*/ 192316 w 597041"/>
                <a:gd name="connsiteY74" fmla="*/ 93174 h 524623"/>
                <a:gd name="connsiteX75" fmla="*/ 363104 w 597041"/>
                <a:gd name="connsiteY75" fmla="*/ 93174 h 524623"/>
                <a:gd name="connsiteX76" fmla="*/ 96902 w 597041"/>
                <a:gd name="connsiteY76" fmla="*/ 0 h 524623"/>
                <a:gd name="connsiteX77" fmla="*/ 170814 w 597041"/>
                <a:gd name="connsiteY77" fmla="*/ 73797 h 524623"/>
                <a:gd name="connsiteX78" fmla="*/ 96902 w 597041"/>
                <a:gd name="connsiteY78" fmla="*/ 147594 h 524623"/>
                <a:gd name="connsiteX79" fmla="*/ 22990 w 597041"/>
                <a:gd name="connsiteY79" fmla="*/ 73797 h 524623"/>
                <a:gd name="connsiteX80" fmla="*/ 96902 w 597041"/>
                <a:gd name="connsiteY80" fmla="*/ 0 h 524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97041" h="524623">
                  <a:moveTo>
                    <a:pt x="209538" y="117542"/>
                  </a:moveTo>
                  <a:lnTo>
                    <a:pt x="209538" y="179177"/>
                  </a:lnTo>
                  <a:lnTo>
                    <a:pt x="281298" y="213579"/>
                  </a:lnTo>
                  <a:lnTo>
                    <a:pt x="281298" y="258014"/>
                  </a:lnTo>
                  <a:lnTo>
                    <a:pt x="209538" y="225046"/>
                  </a:lnTo>
                  <a:lnTo>
                    <a:pt x="209538" y="341150"/>
                  </a:lnTo>
                  <a:lnTo>
                    <a:pt x="367410" y="341150"/>
                  </a:lnTo>
                  <a:lnTo>
                    <a:pt x="394679" y="341150"/>
                  </a:lnTo>
                  <a:lnTo>
                    <a:pt x="571207" y="341150"/>
                  </a:lnTo>
                  <a:lnTo>
                    <a:pt x="571207" y="117542"/>
                  </a:lnTo>
                  <a:close/>
                  <a:moveTo>
                    <a:pt x="363104" y="73107"/>
                  </a:moveTo>
                  <a:lnTo>
                    <a:pt x="410466" y="73107"/>
                  </a:lnTo>
                  <a:lnTo>
                    <a:pt x="410466" y="93174"/>
                  </a:lnTo>
                  <a:lnTo>
                    <a:pt x="588430" y="93174"/>
                  </a:lnTo>
                  <a:lnTo>
                    <a:pt x="597041" y="93174"/>
                  </a:lnTo>
                  <a:lnTo>
                    <a:pt x="597041" y="117542"/>
                  </a:lnTo>
                  <a:lnTo>
                    <a:pt x="588430" y="117542"/>
                  </a:lnTo>
                  <a:lnTo>
                    <a:pt x="588430" y="358350"/>
                  </a:lnTo>
                  <a:lnTo>
                    <a:pt x="394679" y="358350"/>
                  </a:lnTo>
                  <a:lnTo>
                    <a:pt x="394679" y="402785"/>
                  </a:lnTo>
                  <a:lnTo>
                    <a:pt x="490837" y="511723"/>
                  </a:lnTo>
                  <a:lnTo>
                    <a:pt x="456392" y="511723"/>
                  </a:lnTo>
                  <a:lnTo>
                    <a:pt x="390373" y="438620"/>
                  </a:lnTo>
                  <a:lnTo>
                    <a:pt x="390373" y="511723"/>
                  </a:lnTo>
                  <a:lnTo>
                    <a:pt x="370280" y="511723"/>
                  </a:lnTo>
                  <a:lnTo>
                    <a:pt x="370280" y="438620"/>
                  </a:lnTo>
                  <a:lnTo>
                    <a:pt x="305696" y="511723"/>
                  </a:lnTo>
                  <a:lnTo>
                    <a:pt x="271252" y="511723"/>
                  </a:lnTo>
                  <a:lnTo>
                    <a:pt x="367410" y="402785"/>
                  </a:lnTo>
                  <a:lnTo>
                    <a:pt x="367410" y="358350"/>
                  </a:lnTo>
                  <a:lnTo>
                    <a:pt x="192316" y="358350"/>
                  </a:lnTo>
                  <a:lnTo>
                    <a:pt x="192316" y="217879"/>
                  </a:lnTo>
                  <a:lnTo>
                    <a:pt x="169353" y="207845"/>
                  </a:lnTo>
                  <a:lnTo>
                    <a:pt x="163612" y="329683"/>
                  </a:lnTo>
                  <a:lnTo>
                    <a:pt x="159307" y="329683"/>
                  </a:lnTo>
                  <a:lnTo>
                    <a:pt x="159307" y="346883"/>
                  </a:lnTo>
                  <a:lnTo>
                    <a:pt x="159307" y="359784"/>
                  </a:lnTo>
                  <a:lnTo>
                    <a:pt x="159307" y="490222"/>
                  </a:lnTo>
                  <a:lnTo>
                    <a:pt x="165047" y="490222"/>
                  </a:lnTo>
                  <a:lnTo>
                    <a:pt x="193751" y="497389"/>
                  </a:lnTo>
                  <a:lnTo>
                    <a:pt x="193751" y="524623"/>
                  </a:lnTo>
                  <a:lnTo>
                    <a:pt x="169353" y="524623"/>
                  </a:lnTo>
                  <a:lnTo>
                    <a:pt x="139214" y="520323"/>
                  </a:lnTo>
                  <a:lnTo>
                    <a:pt x="139214" y="524623"/>
                  </a:lnTo>
                  <a:lnTo>
                    <a:pt x="106204" y="524623"/>
                  </a:lnTo>
                  <a:lnTo>
                    <a:pt x="106204" y="494522"/>
                  </a:lnTo>
                  <a:lnTo>
                    <a:pt x="106204" y="490222"/>
                  </a:lnTo>
                  <a:lnTo>
                    <a:pt x="106204" y="359784"/>
                  </a:lnTo>
                  <a:lnTo>
                    <a:pt x="87547" y="359784"/>
                  </a:lnTo>
                  <a:lnTo>
                    <a:pt x="87547" y="490222"/>
                  </a:lnTo>
                  <a:lnTo>
                    <a:pt x="87547" y="494522"/>
                  </a:lnTo>
                  <a:lnTo>
                    <a:pt x="87547" y="524623"/>
                  </a:lnTo>
                  <a:lnTo>
                    <a:pt x="54537" y="524623"/>
                  </a:lnTo>
                  <a:lnTo>
                    <a:pt x="54537" y="520323"/>
                  </a:lnTo>
                  <a:lnTo>
                    <a:pt x="25834" y="524623"/>
                  </a:lnTo>
                  <a:lnTo>
                    <a:pt x="0" y="524623"/>
                  </a:lnTo>
                  <a:lnTo>
                    <a:pt x="0" y="497389"/>
                  </a:lnTo>
                  <a:lnTo>
                    <a:pt x="30139" y="490222"/>
                  </a:lnTo>
                  <a:lnTo>
                    <a:pt x="34445" y="490222"/>
                  </a:lnTo>
                  <a:lnTo>
                    <a:pt x="34445" y="359784"/>
                  </a:lnTo>
                  <a:lnTo>
                    <a:pt x="34445" y="346883"/>
                  </a:lnTo>
                  <a:lnTo>
                    <a:pt x="34445" y="329683"/>
                  </a:lnTo>
                  <a:lnTo>
                    <a:pt x="31574" y="329683"/>
                  </a:lnTo>
                  <a:lnTo>
                    <a:pt x="30139" y="302448"/>
                  </a:lnTo>
                  <a:lnTo>
                    <a:pt x="4306" y="302448"/>
                  </a:lnTo>
                  <a:lnTo>
                    <a:pt x="8611" y="169144"/>
                  </a:lnTo>
                  <a:lnTo>
                    <a:pt x="67454" y="159110"/>
                  </a:lnTo>
                  <a:lnTo>
                    <a:pt x="94723" y="190645"/>
                  </a:lnTo>
                  <a:lnTo>
                    <a:pt x="123427" y="159110"/>
                  </a:lnTo>
                  <a:lnTo>
                    <a:pt x="165047" y="159110"/>
                  </a:lnTo>
                  <a:lnTo>
                    <a:pt x="192316" y="172011"/>
                  </a:lnTo>
                  <a:lnTo>
                    <a:pt x="192316" y="117542"/>
                  </a:lnTo>
                  <a:lnTo>
                    <a:pt x="180835" y="117542"/>
                  </a:lnTo>
                  <a:lnTo>
                    <a:pt x="180835" y="93174"/>
                  </a:lnTo>
                  <a:lnTo>
                    <a:pt x="192316" y="93174"/>
                  </a:lnTo>
                  <a:lnTo>
                    <a:pt x="363104" y="93174"/>
                  </a:lnTo>
                  <a:close/>
                  <a:moveTo>
                    <a:pt x="96902" y="0"/>
                  </a:moveTo>
                  <a:cubicBezTo>
                    <a:pt x="137722" y="0"/>
                    <a:pt x="170814" y="33040"/>
                    <a:pt x="170814" y="73797"/>
                  </a:cubicBezTo>
                  <a:cubicBezTo>
                    <a:pt x="170814" y="114554"/>
                    <a:pt x="137722" y="147594"/>
                    <a:pt x="96902" y="147594"/>
                  </a:cubicBezTo>
                  <a:cubicBezTo>
                    <a:pt x="56082" y="147594"/>
                    <a:pt x="22990" y="114554"/>
                    <a:pt x="22990" y="73797"/>
                  </a:cubicBezTo>
                  <a:cubicBezTo>
                    <a:pt x="22990" y="33040"/>
                    <a:pt x="56082" y="0"/>
                    <a:pt x="96902" y="0"/>
                  </a:cubicBezTo>
                  <a:close/>
                </a:path>
              </a:pathLst>
            </a:custGeom>
            <a:solidFill>
              <a:schemeClr val="bg1"/>
            </a:solidFill>
            <a:ln>
              <a:noFill/>
            </a:ln>
          </p:spPr>
        </p:sp>
        <p:sp>
          <p:nvSpPr>
            <p:cNvPr id="7" name="矩形 6"/>
            <p:cNvSpPr/>
            <p:nvPr/>
          </p:nvSpPr>
          <p:spPr>
            <a:xfrm>
              <a:off x="3733358" y="4203563"/>
              <a:ext cx="809401" cy="464216"/>
            </a:xfrm>
            <a:prstGeom prst="rect">
              <a:avLst/>
            </a:prstGeom>
          </p:spPr>
          <p:txBody>
            <a:bodyPr wrap="none">
              <a:spAutoFit/>
            </a:bodyPr>
            <a:lstStyle/>
            <a:p>
              <a:pPr algn="ctr"/>
              <a:r>
                <a:rPr lang="zh-CN" altLang="en-US" sz="2000">
                  <a:solidFill>
                    <a:schemeClr val="accent4"/>
                  </a:solidFill>
                  <a:latin typeface="+mj-ea"/>
                  <a:ea typeface="+mj-ea"/>
                </a:rPr>
                <a:t>培训</a:t>
              </a:r>
            </a:p>
          </p:txBody>
        </p:sp>
      </p:grpSp>
      <p:grpSp>
        <p:nvGrpSpPr>
          <p:cNvPr id="12" name="组合 11"/>
          <p:cNvGrpSpPr/>
          <p:nvPr/>
        </p:nvGrpSpPr>
        <p:grpSpPr>
          <a:xfrm>
            <a:off x="1471124" y="3098678"/>
            <a:ext cx="995350" cy="995348"/>
            <a:chOff x="1471124" y="3367874"/>
            <a:chExt cx="1099678" cy="1099676"/>
          </a:xfrm>
        </p:grpSpPr>
        <p:sp>
          <p:nvSpPr>
            <p:cNvPr id="46" name="椭圆 45"/>
            <p:cNvSpPr/>
            <p:nvPr/>
          </p:nvSpPr>
          <p:spPr bwMode="auto">
            <a:xfrm>
              <a:off x="1471124" y="3367874"/>
              <a:ext cx="1099678" cy="1099676"/>
            </a:xfrm>
            <a:prstGeom prst="ellipse">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endParaRPr lang="zh-CN" altLang="en-US" sz="1600">
                <a:solidFill>
                  <a:schemeClr val="bg1"/>
                </a:solidFill>
                <a:latin typeface="+mj-ea"/>
                <a:ea typeface="+mj-ea"/>
                <a:cs typeface="+mn-ea"/>
              </a:endParaRPr>
            </a:p>
          </p:txBody>
        </p:sp>
        <p:sp>
          <p:nvSpPr>
            <p:cNvPr id="48" name="矩形 47"/>
            <p:cNvSpPr/>
            <p:nvPr/>
          </p:nvSpPr>
          <p:spPr>
            <a:xfrm>
              <a:off x="1672149" y="3972427"/>
              <a:ext cx="697627" cy="400110"/>
            </a:xfrm>
            <a:prstGeom prst="rect">
              <a:avLst/>
            </a:prstGeom>
          </p:spPr>
          <p:txBody>
            <a:bodyPr wrap="none">
              <a:spAutoFit/>
            </a:bodyPr>
            <a:lstStyle/>
            <a:p>
              <a:pPr algn="ctr"/>
              <a:r>
                <a:rPr lang="zh-CN" altLang="en-US" sz="2000">
                  <a:solidFill>
                    <a:schemeClr val="accent4"/>
                  </a:solidFill>
                  <a:latin typeface="+mj-ea"/>
                  <a:ea typeface="+mj-ea"/>
                </a:rPr>
                <a:t>表彰</a:t>
              </a:r>
            </a:p>
          </p:txBody>
        </p:sp>
        <p:sp>
          <p:nvSpPr>
            <p:cNvPr id="42" name="medal_95306"/>
            <p:cNvSpPr>
              <a:spLocks noChangeAspect="1"/>
            </p:cNvSpPr>
            <p:nvPr/>
          </p:nvSpPr>
          <p:spPr bwMode="auto">
            <a:xfrm>
              <a:off x="1840184" y="3517504"/>
              <a:ext cx="333812" cy="479924"/>
            </a:xfrm>
            <a:custGeom>
              <a:avLst/>
              <a:gdLst>
                <a:gd name="connsiteX0" fmla="*/ 210186 w 421417"/>
                <a:gd name="connsiteY0" fmla="*/ 250860 h 605875"/>
                <a:gd name="connsiteX1" fmla="*/ 252739 w 421417"/>
                <a:gd name="connsiteY1" fmla="*/ 336915 h 605875"/>
                <a:gd name="connsiteX2" fmla="*/ 347676 w 421417"/>
                <a:gd name="connsiteY2" fmla="*/ 350567 h 605875"/>
                <a:gd name="connsiteX3" fmla="*/ 279008 w 421417"/>
                <a:gd name="connsiteY3" fmla="*/ 417601 h 605875"/>
                <a:gd name="connsiteX4" fmla="*/ 295138 w 421417"/>
                <a:gd name="connsiteY4" fmla="*/ 512093 h 605875"/>
                <a:gd name="connsiteX5" fmla="*/ 210186 w 421417"/>
                <a:gd name="connsiteY5" fmla="*/ 467455 h 605875"/>
                <a:gd name="connsiteX6" fmla="*/ 125080 w 421417"/>
                <a:gd name="connsiteY6" fmla="*/ 512093 h 605875"/>
                <a:gd name="connsiteX7" fmla="*/ 141363 w 421417"/>
                <a:gd name="connsiteY7" fmla="*/ 417601 h 605875"/>
                <a:gd name="connsiteX8" fmla="*/ 72541 w 421417"/>
                <a:gd name="connsiteY8" fmla="*/ 350567 h 605875"/>
                <a:gd name="connsiteX9" fmla="*/ 167633 w 421417"/>
                <a:gd name="connsiteY9" fmla="*/ 336915 h 605875"/>
                <a:gd name="connsiteX10" fmla="*/ 210171 w 421417"/>
                <a:gd name="connsiteY10" fmla="*/ 220158 h 605875"/>
                <a:gd name="connsiteX11" fmla="*/ 182517 w 421417"/>
                <a:gd name="connsiteY11" fmla="*/ 237188 h 605875"/>
                <a:gd name="connsiteX12" fmla="*/ 147181 w 421417"/>
                <a:gd name="connsiteY12" fmla="*/ 308839 h 605875"/>
                <a:gd name="connsiteX13" fmla="*/ 68213 w 421417"/>
                <a:gd name="connsiteY13" fmla="*/ 320346 h 605875"/>
                <a:gd name="connsiteX14" fmla="*/ 43324 w 421417"/>
                <a:gd name="connsiteY14" fmla="*/ 341213 h 605875"/>
                <a:gd name="connsiteX15" fmla="*/ 51160 w 421417"/>
                <a:gd name="connsiteY15" fmla="*/ 372665 h 605875"/>
                <a:gd name="connsiteX16" fmla="*/ 108312 w 421417"/>
                <a:gd name="connsiteY16" fmla="*/ 428359 h 605875"/>
                <a:gd name="connsiteX17" fmla="*/ 94792 w 421417"/>
                <a:gd name="connsiteY17" fmla="*/ 506914 h 605875"/>
                <a:gd name="connsiteX18" fmla="*/ 107083 w 421417"/>
                <a:gd name="connsiteY18" fmla="*/ 536986 h 605875"/>
                <a:gd name="connsiteX19" fmla="*/ 125058 w 421417"/>
                <a:gd name="connsiteY19" fmla="*/ 542816 h 605875"/>
                <a:gd name="connsiteX20" fmla="*/ 139346 w 421417"/>
                <a:gd name="connsiteY20" fmla="*/ 539288 h 605875"/>
                <a:gd name="connsiteX21" fmla="*/ 210171 w 421417"/>
                <a:gd name="connsiteY21" fmla="*/ 502158 h 605875"/>
                <a:gd name="connsiteX22" fmla="*/ 280842 w 421417"/>
                <a:gd name="connsiteY22" fmla="*/ 539288 h 605875"/>
                <a:gd name="connsiteX23" fmla="*/ 295130 w 421417"/>
                <a:gd name="connsiteY23" fmla="*/ 542816 h 605875"/>
                <a:gd name="connsiteX24" fmla="*/ 313259 w 421417"/>
                <a:gd name="connsiteY24" fmla="*/ 536986 h 605875"/>
                <a:gd name="connsiteX25" fmla="*/ 325396 w 421417"/>
                <a:gd name="connsiteY25" fmla="*/ 506914 h 605875"/>
                <a:gd name="connsiteX26" fmla="*/ 311876 w 421417"/>
                <a:gd name="connsiteY26" fmla="*/ 428359 h 605875"/>
                <a:gd name="connsiteX27" fmla="*/ 369182 w 421417"/>
                <a:gd name="connsiteY27" fmla="*/ 372665 h 605875"/>
                <a:gd name="connsiteX28" fmla="*/ 376863 w 421417"/>
                <a:gd name="connsiteY28" fmla="*/ 341213 h 605875"/>
                <a:gd name="connsiteX29" fmla="*/ 352128 w 421417"/>
                <a:gd name="connsiteY29" fmla="*/ 320346 h 605875"/>
                <a:gd name="connsiteX30" fmla="*/ 273007 w 421417"/>
                <a:gd name="connsiteY30" fmla="*/ 308839 h 605875"/>
                <a:gd name="connsiteX31" fmla="*/ 237671 w 421417"/>
                <a:gd name="connsiteY31" fmla="*/ 237188 h 605875"/>
                <a:gd name="connsiteX32" fmla="*/ 210171 w 421417"/>
                <a:gd name="connsiteY32" fmla="*/ 220158 h 605875"/>
                <a:gd name="connsiteX33" fmla="*/ 210786 w 421417"/>
                <a:gd name="connsiteY33" fmla="*/ 185023 h 605875"/>
                <a:gd name="connsiteX34" fmla="*/ 421417 w 421417"/>
                <a:gd name="connsiteY34" fmla="*/ 395526 h 605875"/>
                <a:gd name="connsiteX35" fmla="*/ 210786 w 421417"/>
                <a:gd name="connsiteY35" fmla="*/ 605875 h 605875"/>
                <a:gd name="connsiteX36" fmla="*/ 0 w 421417"/>
                <a:gd name="connsiteY36" fmla="*/ 395526 h 605875"/>
                <a:gd name="connsiteX37" fmla="*/ 210786 w 421417"/>
                <a:gd name="connsiteY37" fmla="*/ 185023 h 605875"/>
                <a:gd name="connsiteX38" fmla="*/ 224469 w 421417"/>
                <a:gd name="connsiteY38" fmla="*/ 0 h 605875"/>
                <a:gd name="connsiteX39" fmla="*/ 325391 w 421417"/>
                <a:gd name="connsiteY39" fmla="*/ 0 h 605875"/>
                <a:gd name="connsiteX40" fmla="*/ 345207 w 421417"/>
                <a:gd name="connsiteY40" fmla="*/ 20404 h 605875"/>
                <a:gd name="connsiteX41" fmla="*/ 345207 w 421417"/>
                <a:gd name="connsiteY41" fmla="*/ 195607 h 605875"/>
                <a:gd name="connsiteX42" fmla="*/ 224469 w 421417"/>
                <a:gd name="connsiteY42" fmla="*/ 154798 h 605875"/>
                <a:gd name="connsiteX43" fmla="*/ 94033 w 421417"/>
                <a:gd name="connsiteY43" fmla="*/ 0 h 605875"/>
                <a:gd name="connsiteX44" fmla="*/ 193773 w 421417"/>
                <a:gd name="connsiteY44" fmla="*/ 0 h 605875"/>
                <a:gd name="connsiteX45" fmla="*/ 193773 w 421417"/>
                <a:gd name="connsiteY45" fmla="*/ 154966 h 605875"/>
                <a:gd name="connsiteX46" fmla="*/ 72824 w 421417"/>
                <a:gd name="connsiteY46" fmla="*/ 197160 h 605875"/>
                <a:gd name="connsiteX47" fmla="*/ 72824 w 421417"/>
                <a:gd name="connsiteY47" fmla="*/ 20406 h 605875"/>
                <a:gd name="connsiteX48" fmla="*/ 94033 w 421417"/>
                <a:gd name="connsiteY48"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21417" h="605875">
                  <a:moveTo>
                    <a:pt x="210186" y="250860"/>
                  </a:moveTo>
                  <a:lnTo>
                    <a:pt x="252739" y="336915"/>
                  </a:lnTo>
                  <a:lnTo>
                    <a:pt x="347676" y="350567"/>
                  </a:lnTo>
                  <a:lnTo>
                    <a:pt x="279008" y="417601"/>
                  </a:lnTo>
                  <a:lnTo>
                    <a:pt x="295138" y="512093"/>
                  </a:lnTo>
                  <a:lnTo>
                    <a:pt x="210186" y="467455"/>
                  </a:lnTo>
                  <a:lnTo>
                    <a:pt x="125080" y="512093"/>
                  </a:lnTo>
                  <a:lnTo>
                    <a:pt x="141363" y="417601"/>
                  </a:lnTo>
                  <a:lnTo>
                    <a:pt x="72541" y="350567"/>
                  </a:lnTo>
                  <a:lnTo>
                    <a:pt x="167633" y="336915"/>
                  </a:lnTo>
                  <a:close/>
                  <a:moveTo>
                    <a:pt x="210171" y="220158"/>
                  </a:moveTo>
                  <a:cubicBezTo>
                    <a:pt x="198495" y="220158"/>
                    <a:pt x="187741" y="226755"/>
                    <a:pt x="182517" y="237188"/>
                  </a:cubicBezTo>
                  <a:lnTo>
                    <a:pt x="147181" y="308839"/>
                  </a:lnTo>
                  <a:lnTo>
                    <a:pt x="68213" y="320346"/>
                  </a:lnTo>
                  <a:cubicBezTo>
                    <a:pt x="56537" y="321881"/>
                    <a:pt x="47012" y="330012"/>
                    <a:pt x="43324" y="341213"/>
                  </a:cubicBezTo>
                  <a:cubicBezTo>
                    <a:pt x="39791" y="352259"/>
                    <a:pt x="42710" y="364534"/>
                    <a:pt x="51160" y="372665"/>
                  </a:cubicBezTo>
                  <a:lnTo>
                    <a:pt x="108312" y="428359"/>
                  </a:lnTo>
                  <a:lnTo>
                    <a:pt x="94792" y="506914"/>
                  </a:lnTo>
                  <a:cubicBezTo>
                    <a:pt x="92795" y="518421"/>
                    <a:pt x="97558" y="530082"/>
                    <a:pt x="107083" y="536986"/>
                  </a:cubicBezTo>
                  <a:cubicBezTo>
                    <a:pt x="112460" y="540822"/>
                    <a:pt x="118759" y="542816"/>
                    <a:pt x="125058" y="542816"/>
                  </a:cubicBezTo>
                  <a:cubicBezTo>
                    <a:pt x="129974" y="542816"/>
                    <a:pt x="134891" y="541742"/>
                    <a:pt x="139346" y="539288"/>
                  </a:cubicBezTo>
                  <a:lnTo>
                    <a:pt x="210171" y="502158"/>
                  </a:lnTo>
                  <a:lnTo>
                    <a:pt x="280842" y="539288"/>
                  </a:lnTo>
                  <a:cubicBezTo>
                    <a:pt x="285298" y="541742"/>
                    <a:pt x="290214" y="542816"/>
                    <a:pt x="295130" y="542816"/>
                  </a:cubicBezTo>
                  <a:cubicBezTo>
                    <a:pt x="301583" y="542816"/>
                    <a:pt x="307882" y="540822"/>
                    <a:pt x="313259" y="536986"/>
                  </a:cubicBezTo>
                  <a:cubicBezTo>
                    <a:pt x="322631" y="530082"/>
                    <a:pt x="327393" y="518421"/>
                    <a:pt x="325396" y="506914"/>
                  </a:cubicBezTo>
                  <a:lnTo>
                    <a:pt x="311876" y="428359"/>
                  </a:lnTo>
                  <a:lnTo>
                    <a:pt x="369182" y="372665"/>
                  </a:lnTo>
                  <a:cubicBezTo>
                    <a:pt x="377478" y="364534"/>
                    <a:pt x="380551" y="352259"/>
                    <a:pt x="376863" y="341213"/>
                  </a:cubicBezTo>
                  <a:cubicBezTo>
                    <a:pt x="373330" y="330012"/>
                    <a:pt x="363651" y="321881"/>
                    <a:pt x="352128" y="320346"/>
                  </a:cubicBezTo>
                  <a:lnTo>
                    <a:pt x="273007" y="308839"/>
                  </a:lnTo>
                  <a:lnTo>
                    <a:pt x="237671" y="237188"/>
                  </a:lnTo>
                  <a:cubicBezTo>
                    <a:pt x="232448" y="226755"/>
                    <a:pt x="221847" y="220158"/>
                    <a:pt x="210171" y="220158"/>
                  </a:cubicBezTo>
                  <a:close/>
                  <a:moveTo>
                    <a:pt x="210786" y="185023"/>
                  </a:moveTo>
                  <a:cubicBezTo>
                    <a:pt x="327086" y="185023"/>
                    <a:pt x="421417" y="279228"/>
                    <a:pt x="421417" y="395526"/>
                  </a:cubicBezTo>
                  <a:cubicBezTo>
                    <a:pt x="421417" y="511671"/>
                    <a:pt x="327086" y="605875"/>
                    <a:pt x="210786" y="605875"/>
                  </a:cubicBezTo>
                  <a:cubicBezTo>
                    <a:pt x="94331" y="605875"/>
                    <a:pt x="0" y="511671"/>
                    <a:pt x="0" y="395526"/>
                  </a:cubicBezTo>
                  <a:cubicBezTo>
                    <a:pt x="0" y="279228"/>
                    <a:pt x="94331" y="185023"/>
                    <a:pt x="210786" y="185023"/>
                  </a:cubicBezTo>
                  <a:close/>
                  <a:moveTo>
                    <a:pt x="224469" y="0"/>
                  </a:moveTo>
                  <a:lnTo>
                    <a:pt x="325391" y="0"/>
                  </a:lnTo>
                  <a:cubicBezTo>
                    <a:pt x="336759" y="0"/>
                    <a:pt x="345207" y="9205"/>
                    <a:pt x="345207" y="20404"/>
                  </a:cubicBezTo>
                  <a:lnTo>
                    <a:pt x="345207" y="195607"/>
                  </a:lnTo>
                  <a:cubicBezTo>
                    <a:pt x="310491" y="171520"/>
                    <a:pt x="269477" y="157406"/>
                    <a:pt x="224469" y="154798"/>
                  </a:cubicBezTo>
                  <a:close/>
                  <a:moveTo>
                    <a:pt x="94033" y="0"/>
                  </a:moveTo>
                  <a:lnTo>
                    <a:pt x="193773" y="0"/>
                  </a:lnTo>
                  <a:lnTo>
                    <a:pt x="193773" y="154966"/>
                  </a:lnTo>
                  <a:cubicBezTo>
                    <a:pt x="150742" y="157881"/>
                    <a:pt x="109708" y="172457"/>
                    <a:pt x="72824" y="197160"/>
                  </a:cubicBezTo>
                  <a:lnTo>
                    <a:pt x="72824" y="20406"/>
                  </a:lnTo>
                  <a:cubicBezTo>
                    <a:pt x="72824" y="9206"/>
                    <a:pt x="82660" y="0"/>
                    <a:pt x="94033" y="0"/>
                  </a:cubicBezTo>
                  <a:close/>
                </a:path>
              </a:pathLst>
            </a:custGeom>
            <a:solidFill>
              <a:schemeClr val="bg1"/>
            </a:solidFill>
            <a:ln>
              <a:noFill/>
            </a:ln>
          </p:spPr>
          <p:txBody>
            <a:bodyPr/>
            <a:lstStyle/>
            <a:p>
              <a:endParaRPr lang="zh-CN" altLang="en-US" sz="1600"/>
            </a:p>
          </p:txBody>
        </p:sp>
      </p:grpSp>
      <p:sp>
        <p:nvSpPr>
          <p:cNvPr id="49" name="矩形 48"/>
          <p:cNvSpPr/>
          <p:nvPr/>
        </p:nvSpPr>
        <p:spPr>
          <a:xfrm>
            <a:off x="2583095" y="3290778"/>
            <a:ext cx="8458061" cy="658257"/>
          </a:xfrm>
          <a:prstGeom prst="rect">
            <a:avLst/>
          </a:prstGeom>
        </p:spPr>
        <p:txBody>
          <a:bodyPr wrap="square">
            <a:spAutoFit/>
          </a:bodyPr>
          <a:lstStyle/>
          <a:p>
            <a:pPr marL="285750" indent="-285750" algn="just" eaLnBrk="1" hangingPunct="1">
              <a:lnSpc>
                <a:spcPct val="120000"/>
              </a:lnSpc>
              <a:spcAft>
                <a:spcPts val="0"/>
              </a:spcAft>
              <a:buFont typeface="Wingdings" panose="05000000000000000000" pitchFamily="2" charset="2"/>
              <a:buChar char="l"/>
            </a:pPr>
            <a:r>
              <a:rPr lang="zh-CN" altLang="en-US" sz="1600" kern="0">
                <a:latin typeface="+mj-ea"/>
                <a:ea typeface="+mj-ea"/>
              </a:rPr>
              <a:t>注重从优秀村、社区党支部书记中选拔领导干部，考录公务员和招聘事业单位人员。 </a:t>
            </a:r>
          </a:p>
          <a:p>
            <a:pPr marL="285750" indent="-285750" algn="just" eaLnBrk="1" hangingPunct="1">
              <a:lnSpc>
                <a:spcPct val="120000"/>
              </a:lnSpc>
              <a:spcAft>
                <a:spcPts val="0"/>
              </a:spcAft>
              <a:buFont typeface="Wingdings" panose="05000000000000000000" pitchFamily="2" charset="2"/>
              <a:buChar char="l"/>
            </a:pPr>
            <a:r>
              <a:rPr lang="zh-CN" altLang="en-US" sz="1600" kern="0">
                <a:latin typeface="+mj-ea"/>
                <a:ea typeface="+mj-ea"/>
              </a:rPr>
              <a:t>培养树立党支部书记先进典型，对优秀党支部书记给予表彰表扬。 </a:t>
            </a:r>
          </a:p>
        </p:txBody>
      </p:sp>
      <p:sp>
        <p:nvSpPr>
          <p:cNvPr id="51" name="矩形 50"/>
          <p:cNvSpPr/>
          <p:nvPr/>
        </p:nvSpPr>
        <p:spPr>
          <a:xfrm>
            <a:off x="2583095" y="4381334"/>
            <a:ext cx="8458061" cy="658257"/>
          </a:xfrm>
          <a:prstGeom prst="rect">
            <a:avLst/>
          </a:prstGeom>
        </p:spPr>
        <p:txBody>
          <a:bodyPr wrap="square">
            <a:spAutoFit/>
          </a:bodyPr>
          <a:lstStyle/>
          <a:p>
            <a:pPr marL="285750" indent="-285750" algn="just" eaLnBrk="1" hangingPunct="1">
              <a:lnSpc>
                <a:spcPct val="120000"/>
              </a:lnSpc>
              <a:spcAft>
                <a:spcPts val="0"/>
              </a:spcAft>
              <a:buFont typeface="Wingdings" panose="05000000000000000000" pitchFamily="2" charset="2"/>
              <a:buChar char="l"/>
            </a:pPr>
            <a:r>
              <a:rPr lang="zh-CN" altLang="en-US" sz="1600" kern="0">
                <a:latin typeface="+mj-ea"/>
                <a:ea typeface="+mj-ea"/>
              </a:rPr>
              <a:t>党支部委员会成员应当自觉接受上级党组织和党员、群众监督，加强互相监督。</a:t>
            </a:r>
            <a:endParaRPr lang="en-US" altLang="zh-CN" sz="1600" kern="0">
              <a:latin typeface="+mj-ea"/>
              <a:ea typeface="+mj-ea"/>
            </a:endParaRPr>
          </a:p>
          <a:p>
            <a:pPr marL="285750" indent="-285750" algn="just" eaLnBrk="1" hangingPunct="1">
              <a:lnSpc>
                <a:spcPct val="120000"/>
              </a:lnSpc>
              <a:spcAft>
                <a:spcPts val="0"/>
              </a:spcAft>
              <a:buFont typeface="Wingdings" panose="05000000000000000000" pitchFamily="2" charset="2"/>
              <a:buChar char="l"/>
            </a:pPr>
            <a:r>
              <a:rPr lang="zh-CN" altLang="zh-CN" sz="1600" kern="0">
                <a:latin typeface="+mj-ea"/>
                <a:ea typeface="+mj-ea"/>
              </a:rPr>
              <a:t>每年应当向上级党组织和党支部党员大会述职，接受评议考核</a:t>
            </a:r>
            <a:endParaRPr lang="zh-CN" altLang="en-US" sz="1600" kern="0">
              <a:latin typeface="+mj-ea"/>
              <a:ea typeface="+mj-ea"/>
            </a:endParaRPr>
          </a:p>
        </p:txBody>
      </p:sp>
      <p:grpSp>
        <p:nvGrpSpPr>
          <p:cNvPr id="11" name="组合 10"/>
          <p:cNvGrpSpPr/>
          <p:nvPr/>
        </p:nvGrpSpPr>
        <p:grpSpPr>
          <a:xfrm>
            <a:off x="1471124" y="4228606"/>
            <a:ext cx="995350" cy="995348"/>
            <a:chOff x="1471124" y="4727443"/>
            <a:chExt cx="1099678" cy="1099676"/>
          </a:xfrm>
        </p:grpSpPr>
        <p:sp>
          <p:nvSpPr>
            <p:cNvPr id="50" name="椭圆 49"/>
            <p:cNvSpPr/>
            <p:nvPr/>
          </p:nvSpPr>
          <p:spPr bwMode="auto">
            <a:xfrm>
              <a:off x="1471124" y="4727443"/>
              <a:ext cx="1099678" cy="1099676"/>
            </a:xfrm>
            <a:prstGeom prst="ellipse">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endParaRPr lang="zh-CN" altLang="en-US" sz="1600">
                <a:solidFill>
                  <a:schemeClr val="bg1"/>
                </a:solidFill>
                <a:latin typeface="+mj-ea"/>
                <a:ea typeface="+mj-ea"/>
                <a:cs typeface="+mn-ea"/>
              </a:endParaRPr>
            </a:p>
          </p:txBody>
        </p:sp>
        <p:sp>
          <p:nvSpPr>
            <p:cNvPr id="43" name="scan_99640"/>
            <p:cNvSpPr>
              <a:spLocks noChangeAspect="1"/>
            </p:cNvSpPr>
            <p:nvPr/>
          </p:nvSpPr>
          <p:spPr bwMode="auto">
            <a:xfrm>
              <a:off x="1781654" y="4849589"/>
              <a:ext cx="450224" cy="449396"/>
            </a:xfrm>
            <a:custGeom>
              <a:avLst/>
              <a:gdLst>
                <a:gd name="connsiteX0" fmla="*/ 383164 w 606193"/>
                <a:gd name="connsiteY0" fmla="*/ 351551 h 605080"/>
                <a:gd name="connsiteX1" fmla="*/ 352233 w 606193"/>
                <a:gd name="connsiteY1" fmla="*/ 382421 h 605080"/>
                <a:gd name="connsiteX2" fmla="*/ 530023 w 606193"/>
                <a:gd name="connsiteY2" fmla="*/ 559868 h 605080"/>
                <a:gd name="connsiteX3" fmla="*/ 545367 w 606193"/>
                <a:gd name="connsiteY3" fmla="*/ 566188 h 605080"/>
                <a:gd name="connsiteX4" fmla="*/ 560954 w 606193"/>
                <a:gd name="connsiteY4" fmla="*/ 559868 h 605080"/>
                <a:gd name="connsiteX5" fmla="*/ 560954 w 606193"/>
                <a:gd name="connsiteY5" fmla="*/ 528997 h 605080"/>
                <a:gd name="connsiteX6" fmla="*/ 350041 w 606193"/>
                <a:gd name="connsiteY6" fmla="*/ 318492 h 605080"/>
                <a:gd name="connsiteX7" fmla="*/ 335428 w 606193"/>
                <a:gd name="connsiteY7" fmla="*/ 334778 h 605080"/>
                <a:gd name="connsiteX8" fmla="*/ 319110 w 606193"/>
                <a:gd name="connsiteY8" fmla="*/ 349363 h 605080"/>
                <a:gd name="connsiteX9" fmla="*/ 333723 w 606193"/>
                <a:gd name="connsiteY9" fmla="*/ 364191 h 605080"/>
                <a:gd name="connsiteX10" fmla="*/ 364897 w 606193"/>
                <a:gd name="connsiteY10" fmla="*/ 333077 h 605080"/>
                <a:gd name="connsiteX11" fmla="*/ 109617 w 606193"/>
                <a:gd name="connsiteY11" fmla="*/ 269970 h 605080"/>
                <a:gd name="connsiteX12" fmla="*/ 118658 w 606193"/>
                <a:gd name="connsiteY12" fmla="*/ 273798 h 605080"/>
                <a:gd name="connsiteX13" fmla="*/ 274280 w 606193"/>
                <a:gd name="connsiteY13" fmla="*/ 273798 h 605080"/>
                <a:gd name="connsiteX14" fmla="*/ 292546 w 606193"/>
                <a:gd name="connsiteY14" fmla="*/ 273798 h 605080"/>
                <a:gd name="connsiteX15" fmla="*/ 292546 w 606193"/>
                <a:gd name="connsiteY15" fmla="*/ 292025 h 605080"/>
                <a:gd name="connsiteX16" fmla="*/ 196591 w 606193"/>
                <a:gd name="connsiteY16" fmla="*/ 331638 h 605080"/>
                <a:gd name="connsiteX17" fmla="*/ 100393 w 606193"/>
                <a:gd name="connsiteY17" fmla="*/ 292025 h 605080"/>
                <a:gd name="connsiteX18" fmla="*/ 100393 w 606193"/>
                <a:gd name="connsiteY18" fmla="*/ 273798 h 605080"/>
                <a:gd name="connsiteX19" fmla="*/ 109617 w 606193"/>
                <a:gd name="connsiteY19" fmla="*/ 269970 h 605080"/>
                <a:gd name="connsiteX20" fmla="*/ 196584 w 606193"/>
                <a:gd name="connsiteY20" fmla="*/ 60440 h 605080"/>
                <a:gd name="connsiteX21" fmla="*/ 292576 w 606193"/>
                <a:gd name="connsiteY21" fmla="*/ 100190 h 605080"/>
                <a:gd name="connsiteX22" fmla="*/ 332032 w 606193"/>
                <a:gd name="connsiteY22" fmla="*/ 186741 h 605080"/>
                <a:gd name="connsiteX23" fmla="*/ 320098 w 606193"/>
                <a:gd name="connsiteY23" fmla="*/ 200599 h 605080"/>
                <a:gd name="connsiteX24" fmla="*/ 319124 w 606193"/>
                <a:gd name="connsiteY24" fmla="*/ 200599 h 605080"/>
                <a:gd name="connsiteX25" fmla="*/ 306215 w 606193"/>
                <a:gd name="connsiteY25" fmla="*/ 188686 h 605080"/>
                <a:gd name="connsiteX26" fmla="*/ 274309 w 606193"/>
                <a:gd name="connsiteY26" fmla="*/ 118424 h 605080"/>
                <a:gd name="connsiteX27" fmla="*/ 118675 w 606193"/>
                <a:gd name="connsiteY27" fmla="*/ 118424 h 605080"/>
                <a:gd name="connsiteX28" fmla="*/ 102357 w 606193"/>
                <a:gd name="connsiteY28" fmla="*/ 139576 h 605080"/>
                <a:gd name="connsiteX29" fmla="*/ 84334 w 606193"/>
                <a:gd name="connsiteY29" fmla="*/ 143952 h 605080"/>
                <a:gd name="connsiteX30" fmla="*/ 79950 w 606193"/>
                <a:gd name="connsiteY30" fmla="*/ 126204 h 605080"/>
                <a:gd name="connsiteX31" fmla="*/ 100408 w 606193"/>
                <a:gd name="connsiteY31" fmla="*/ 100190 h 605080"/>
                <a:gd name="connsiteX32" fmla="*/ 196584 w 606193"/>
                <a:gd name="connsiteY32" fmla="*/ 60440 h 605080"/>
                <a:gd name="connsiteX33" fmla="*/ 196605 w 606193"/>
                <a:gd name="connsiteY33" fmla="*/ 38953 h 605080"/>
                <a:gd name="connsiteX34" fmla="*/ 85060 w 606193"/>
                <a:gd name="connsiteY34" fmla="*/ 84895 h 605080"/>
                <a:gd name="connsiteX35" fmla="*/ 85060 w 606193"/>
                <a:gd name="connsiteY35" fmla="*/ 307311 h 605080"/>
                <a:gd name="connsiteX36" fmla="*/ 307907 w 606193"/>
                <a:gd name="connsiteY36" fmla="*/ 307311 h 605080"/>
                <a:gd name="connsiteX37" fmla="*/ 307907 w 606193"/>
                <a:gd name="connsiteY37" fmla="*/ 84895 h 605080"/>
                <a:gd name="connsiteX38" fmla="*/ 196605 w 606193"/>
                <a:gd name="connsiteY38" fmla="*/ 38953 h 605080"/>
                <a:gd name="connsiteX39" fmla="*/ 196575 w 606193"/>
                <a:gd name="connsiteY39" fmla="*/ 0 h 605080"/>
                <a:gd name="connsiteX40" fmla="*/ 335428 w 606193"/>
                <a:gd name="connsiteY40" fmla="*/ 57427 h 605080"/>
                <a:gd name="connsiteX41" fmla="*/ 371717 w 606193"/>
                <a:gd name="connsiteY41" fmla="*/ 284947 h 605080"/>
                <a:gd name="connsiteX42" fmla="*/ 588475 w 606193"/>
                <a:gd name="connsiteY42" fmla="*/ 501286 h 605080"/>
                <a:gd name="connsiteX43" fmla="*/ 588475 w 606193"/>
                <a:gd name="connsiteY43" fmla="*/ 587335 h 605080"/>
                <a:gd name="connsiteX44" fmla="*/ 545367 w 606193"/>
                <a:gd name="connsiteY44" fmla="*/ 605080 h 605080"/>
                <a:gd name="connsiteX45" fmla="*/ 502259 w 606193"/>
                <a:gd name="connsiteY45" fmla="*/ 587335 h 605080"/>
                <a:gd name="connsiteX46" fmla="*/ 285501 w 606193"/>
                <a:gd name="connsiteY46" fmla="*/ 370997 h 605080"/>
                <a:gd name="connsiteX47" fmla="*/ 196605 w 606193"/>
                <a:gd name="connsiteY47" fmla="*/ 392144 h 605080"/>
                <a:gd name="connsiteX48" fmla="*/ 57539 w 606193"/>
                <a:gd name="connsiteY48" fmla="*/ 334778 h 605080"/>
                <a:gd name="connsiteX49" fmla="*/ 57539 w 606193"/>
                <a:gd name="connsiteY49" fmla="*/ 57427 h 605080"/>
                <a:gd name="connsiteX50" fmla="*/ 196575 w 606193"/>
                <a:gd name="connsiteY50" fmla="*/ 0 h 605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06193" h="605080">
                  <a:moveTo>
                    <a:pt x="383164" y="351551"/>
                  </a:moveTo>
                  <a:lnTo>
                    <a:pt x="352233" y="382421"/>
                  </a:lnTo>
                  <a:lnTo>
                    <a:pt x="530023" y="559868"/>
                  </a:lnTo>
                  <a:cubicBezTo>
                    <a:pt x="534164" y="564000"/>
                    <a:pt x="539522" y="566188"/>
                    <a:pt x="545367" y="566188"/>
                  </a:cubicBezTo>
                  <a:cubicBezTo>
                    <a:pt x="551212" y="566188"/>
                    <a:pt x="556814" y="564000"/>
                    <a:pt x="560954" y="559868"/>
                  </a:cubicBezTo>
                  <a:cubicBezTo>
                    <a:pt x="569478" y="551360"/>
                    <a:pt x="569478" y="537505"/>
                    <a:pt x="560954" y="528997"/>
                  </a:cubicBezTo>
                  <a:close/>
                  <a:moveTo>
                    <a:pt x="350041" y="318492"/>
                  </a:moveTo>
                  <a:cubicBezTo>
                    <a:pt x="345657" y="324083"/>
                    <a:pt x="340786" y="329674"/>
                    <a:pt x="335428" y="334778"/>
                  </a:cubicBezTo>
                  <a:cubicBezTo>
                    <a:pt x="330313" y="340126"/>
                    <a:pt x="324712" y="344987"/>
                    <a:pt x="319110" y="349363"/>
                  </a:cubicBezTo>
                  <a:lnTo>
                    <a:pt x="333723" y="364191"/>
                  </a:lnTo>
                  <a:lnTo>
                    <a:pt x="364897" y="333077"/>
                  </a:lnTo>
                  <a:close/>
                  <a:moveTo>
                    <a:pt x="109617" y="269970"/>
                  </a:moveTo>
                  <a:cubicBezTo>
                    <a:pt x="112935" y="269970"/>
                    <a:pt x="116223" y="271246"/>
                    <a:pt x="118658" y="273798"/>
                  </a:cubicBezTo>
                  <a:cubicBezTo>
                    <a:pt x="161521" y="316570"/>
                    <a:pt x="231417" y="316570"/>
                    <a:pt x="274280" y="273798"/>
                  </a:cubicBezTo>
                  <a:cubicBezTo>
                    <a:pt x="279395" y="268694"/>
                    <a:pt x="287432" y="268694"/>
                    <a:pt x="292546" y="273798"/>
                  </a:cubicBezTo>
                  <a:cubicBezTo>
                    <a:pt x="297660" y="278901"/>
                    <a:pt x="297660" y="286921"/>
                    <a:pt x="292546" y="292025"/>
                  </a:cubicBezTo>
                  <a:cubicBezTo>
                    <a:pt x="266000" y="318515"/>
                    <a:pt x="231417" y="331638"/>
                    <a:pt x="196591" y="331638"/>
                  </a:cubicBezTo>
                  <a:cubicBezTo>
                    <a:pt x="161765" y="331638"/>
                    <a:pt x="126938" y="318515"/>
                    <a:pt x="100393" y="292025"/>
                  </a:cubicBezTo>
                  <a:cubicBezTo>
                    <a:pt x="95278" y="286921"/>
                    <a:pt x="95278" y="278901"/>
                    <a:pt x="100393" y="273798"/>
                  </a:cubicBezTo>
                  <a:cubicBezTo>
                    <a:pt x="102950" y="271246"/>
                    <a:pt x="106298" y="269970"/>
                    <a:pt x="109617" y="269970"/>
                  </a:cubicBezTo>
                  <a:close/>
                  <a:moveTo>
                    <a:pt x="196584" y="60440"/>
                  </a:moveTo>
                  <a:cubicBezTo>
                    <a:pt x="231382" y="60440"/>
                    <a:pt x="266150" y="73690"/>
                    <a:pt x="292576" y="100190"/>
                  </a:cubicBezTo>
                  <a:cubicBezTo>
                    <a:pt x="315957" y="123287"/>
                    <a:pt x="329840" y="154163"/>
                    <a:pt x="332032" y="186741"/>
                  </a:cubicBezTo>
                  <a:cubicBezTo>
                    <a:pt x="332519" y="194035"/>
                    <a:pt x="327161" y="200113"/>
                    <a:pt x="320098" y="200599"/>
                  </a:cubicBezTo>
                  <a:cubicBezTo>
                    <a:pt x="319854" y="200599"/>
                    <a:pt x="319367" y="200599"/>
                    <a:pt x="319124" y="200599"/>
                  </a:cubicBezTo>
                  <a:cubicBezTo>
                    <a:pt x="312304" y="200599"/>
                    <a:pt x="306702" y="195493"/>
                    <a:pt x="306215" y="188686"/>
                  </a:cubicBezTo>
                  <a:cubicBezTo>
                    <a:pt x="304267" y="162186"/>
                    <a:pt x="293063" y="137388"/>
                    <a:pt x="274309" y="118424"/>
                  </a:cubicBezTo>
                  <a:cubicBezTo>
                    <a:pt x="231443" y="75635"/>
                    <a:pt x="161542" y="75635"/>
                    <a:pt x="118675" y="118424"/>
                  </a:cubicBezTo>
                  <a:cubicBezTo>
                    <a:pt x="112343" y="124989"/>
                    <a:pt x="106741" y="132039"/>
                    <a:pt x="102357" y="139576"/>
                  </a:cubicBezTo>
                  <a:cubicBezTo>
                    <a:pt x="98460" y="145654"/>
                    <a:pt x="90666" y="147842"/>
                    <a:pt x="84334" y="143952"/>
                  </a:cubicBezTo>
                  <a:cubicBezTo>
                    <a:pt x="78245" y="140305"/>
                    <a:pt x="76296" y="132282"/>
                    <a:pt x="79950" y="126204"/>
                  </a:cubicBezTo>
                  <a:cubicBezTo>
                    <a:pt x="85795" y="116722"/>
                    <a:pt x="92615" y="107970"/>
                    <a:pt x="100408" y="100190"/>
                  </a:cubicBezTo>
                  <a:cubicBezTo>
                    <a:pt x="126956" y="73690"/>
                    <a:pt x="161785" y="60440"/>
                    <a:pt x="196584" y="60440"/>
                  </a:cubicBezTo>
                  <a:close/>
                  <a:moveTo>
                    <a:pt x="196605" y="38953"/>
                  </a:moveTo>
                  <a:cubicBezTo>
                    <a:pt x="156176" y="38953"/>
                    <a:pt x="115747" y="54267"/>
                    <a:pt x="85060" y="84895"/>
                  </a:cubicBezTo>
                  <a:cubicBezTo>
                    <a:pt x="23686" y="146150"/>
                    <a:pt x="23686" y="246055"/>
                    <a:pt x="85060" y="307311"/>
                  </a:cubicBezTo>
                  <a:cubicBezTo>
                    <a:pt x="146434" y="368566"/>
                    <a:pt x="246533" y="368566"/>
                    <a:pt x="307907" y="307311"/>
                  </a:cubicBezTo>
                  <a:cubicBezTo>
                    <a:pt x="369281" y="246055"/>
                    <a:pt x="369281" y="146150"/>
                    <a:pt x="307907" y="84895"/>
                  </a:cubicBezTo>
                  <a:cubicBezTo>
                    <a:pt x="277220" y="54267"/>
                    <a:pt x="236791" y="38953"/>
                    <a:pt x="196605" y="38953"/>
                  </a:cubicBezTo>
                  <a:close/>
                  <a:moveTo>
                    <a:pt x="196575" y="0"/>
                  </a:moveTo>
                  <a:cubicBezTo>
                    <a:pt x="246898" y="0"/>
                    <a:pt x="297191" y="19143"/>
                    <a:pt x="335428" y="57427"/>
                  </a:cubicBezTo>
                  <a:cubicBezTo>
                    <a:pt x="397046" y="118926"/>
                    <a:pt x="409223" y="211295"/>
                    <a:pt x="371717" y="284947"/>
                  </a:cubicBezTo>
                  <a:lnTo>
                    <a:pt x="588475" y="501286"/>
                  </a:lnTo>
                  <a:cubicBezTo>
                    <a:pt x="612099" y="525108"/>
                    <a:pt x="612099" y="563514"/>
                    <a:pt x="588475" y="587335"/>
                  </a:cubicBezTo>
                  <a:cubicBezTo>
                    <a:pt x="577028" y="598760"/>
                    <a:pt x="561685" y="605080"/>
                    <a:pt x="545367" y="605080"/>
                  </a:cubicBezTo>
                  <a:cubicBezTo>
                    <a:pt x="529049" y="605080"/>
                    <a:pt x="513949" y="598760"/>
                    <a:pt x="502259" y="587335"/>
                  </a:cubicBezTo>
                  <a:lnTo>
                    <a:pt x="285501" y="370997"/>
                  </a:lnTo>
                  <a:cubicBezTo>
                    <a:pt x="257736" y="385095"/>
                    <a:pt x="227049" y="392144"/>
                    <a:pt x="196605" y="392144"/>
                  </a:cubicBezTo>
                  <a:cubicBezTo>
                    <a:pt x="146191" y="392144"/>
                    <a:pt x="95776" y="372941"/>
                    <a:pt x="57539" y="334778"/>
                  </a:cubicBezTo>
                  <a:cubicBezTo>
                    <a:pt x="-19179" y="258452"/>
                    <a:pt x="-19179" y="133997"/>
                    <a:pt x="57539" y="57427"/>
                  </a:cubicBezTo>
                  <a:cubicBezTo>
                    <a:pt x="95898" y="19143"/>
                    <a:pt x="146252" y="0"/>
                    <a:pt x="196575" y="0"/>
                  </a:cubicBezTo>
                  <a:close/>
                </a:path>
              </a:pathLst>
            </a:custGeom>
            <a:solidFill>
              <a:schemeClr val="bg1"/>
            </a:solidFill>
            <a:ln>
              <a:noFill/>
            </a:ln>
          </p:spPr>
        </p:sp>
        <p:sp>
          <p:nvSpPr>
            <p:cNvPr id="52" name="矩形 51"/>
            <p:cNvSpPr/>
            <p:nvPr/>
          </p:nvSpPr>
          <p:spPr>
            <a:xfrm>
              <a:off x="1672149" y="5259806"/>
              <a:ext cx="697627" cy="400110"/>
            </a:xfrm>
            <a:prstGeom prst="rect">
              <a:avLst/>
            </a:prstGeom>
          </p:spPr>
          <p:txBody>
            <a:bodyPr wrap="none">
              <a:spAutoFit/>
            </a:bodyPr>
            <a:lstStyle/>
            <a:p>
              <a:pPr algn="ctr"/>
              <a:r>
                <a:rPr lang="zh-CN" altLang="en-US" sz="2000">
                  <a:solidFill>
                    <a:schemeClr val="accent4"/>
                  </a:solidFill>
                  <a:latin typeface="+mj-ea"/>
                  <a:ea typeface="+mj-ea"/>
                </a:rPr>
                <a:t>监督</a:t>
              </a:r>
            </a:p>
          </p:txBody>
        </p:sp>
      </p:grpSp>
      <p:sp>
        <p:nvSpPr>
          <p:cNvPr id="54" name="矩形 53"/>
          <p:cNvSpPr/>
          <p:nvPr/>
        </p:nvSpPr>
        <p:spPr>
          <a:xfrm>
            <a:off x="2583095" y="5553415"/>
            <a:ext cx="8458061" cy="658257"/>
          </a:xfrm>
          <a:prstGeom prst="rect">
            <a:avLst/>
          </a:prstGeom>
        </p:spPr>
        <p:txBody>
          <a:bodyPr wrap="square">
            <a:spAutoFit/>
          </a:bodyPr>
          <a:lstStyle/>
          <a:p>
            <a:pPr marL="285750" indent="-285750" algn="just" eaLnBrk="1" hangingPunct="1">
              <a:lnSpc>
                <a:spcPct val="120000"/>
              </a:lnSpc>
              <a:spcAft>
                <a:spcPts val="0"/>
              </a:spcAft>
              <a:buFont typeface="Wingdings" panose="05000000000000000000" pitchFamily="2" charset="2"/>
              <a:buChar char="l"/>
            </a:pPr>
            <a:r>
              <a:rPr lang="zh-CN" altLang="en-US" sz="1600" kern="0">
                <a:latin typeface="+mj-ea"/>
                <a:ea typeface="+mj-ea"/>
              </a:rPr>
              <a:t>建立持续整顿软弱涣散党支部工作机制。对不适宜担任支委会职务的，及时作出调整。</a:t>
            </a:r>
            <a:endParaRPr lang="en-US" altLang="zh-CN" sz="1600" kern="0">
              <a:latin typeface="+mj-ea"/>
              <a:ea typeface="+mj-ea"/>
            </a:endParaRPr>
          </a:p>
          <a:p>
            <a:pPr marL="285750" indent="-285750" algn="just" eaLnBrk="1" hangingPunct="1">
              <a:lnSpc>
                <a:spcPct val="120000"/>
              </a:lnSpc>
              <a:spcAft>
                <a:spcPts val="0"/>
              </a:spcAft>
              <a:buFont typeface="Wingdings" panose="05000000000000000000" pitchFamily="2" charset="2"/>
              <a:buChar char="l"/>
            </a:pPr>
            <a:r>
              <a:rPr lang="zh-CN" altLang="en-US" sz="1600" kern="0">
                <a:latin typeface="+mj-ea"/>
                <a:ea typeface="+mj-ea"/>
              </a:rPr>
              <a:t>对存在选举拉票贿选、宗族宗教和黑恶势力等问题的，及时严肃处理。 </a:t>
            </a:r>
          </a:p>
        </p:txBody>
      </p:sp>
      <p:grpSp>
        <p:nvGrpSpPr>
          <p:cNvPr id="10" name="组合 9"/>
          <p:cNvGrpSpPr/>
          <p:nvPr/>
        </p:nvGrpSpPr>
        <p:grpSpPr>
          <a:xfrm>
            <a:off x="1471124" y="5355838"/>
            <a:ext cx="995350" cy="995348"/>
            <a:chOff x="1471124" y="6002791"/>
            <a:chExt cx="1099678" cy="1099676"/>
          </a:xfrm>
        </p:grpSpPr>
        <p:sp>
          <p:nvSpPr>
            <p:cNvPr id="53" name="椭圆 52"/>
            <p:cNvSpPr/>
            <p:nvPr/>
          </p:nvSpPr>
          <p:spPr bwMode="auto">
            <a:xfrm>
              <a:off x="1471124" y="6002791"/>
              <a:ext cx="1099678" cy="1099676"/>
            </a:xfrm>
            <a:prstGeom prst="ellipse">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endParaRPr lang="zh-CN" altLang="en-US" sz="1600">
                <a:solidFill>
                  <a:schemeClr val="bg1"/>
                </a:solidFill>
                <a:latin typeface="+mj-ea"/>
                <a:ea typeface="+mj-ea"/>
                <a:cs typeface="+mn-ea"/>
              </a:endParaRPr>
            </a:p>
          </p:txBody>
        </p:sp>
        <p:sp>
          <p:nvSpPr>
            <p:cNvPr id="56" name="矩形 55"/>
            <p:cNvSpPr/>
            <p:nvPr/>
          </p:nvSpPr>
          <p:spPr>
            <a:xfrm>
              <a:off x="1672150" y="6608933"/>
              <a:ext cx="697627" cy="400110"/>
            </a:xfrm>
            <a:prstGeom prst="rect">
              <a:avLst/>
            </a:prstGeom>
          </p:spPr>
          <p:txBody>
            <a:bodyPr wrap="none">
              <a:spAutoFit/>
            </a:bodyPr>
            <a:lstStyle/>
            <a:p>
              <a:pPr algn="ctr"/>
              <a:r>
                <a:rPr lang="zh-CN" altLang="en-US" sz="2000">
                  <a:solidFill>
                    <a:schemeClr val="accent4"/>
                  </a:solidFill>
                  <a:latin typeface="+mj-ea"/>
                  <a:ea typeface="+mj-ea"/>
                </a:rPr>
                <a:t>整顿</a:t>
              </a:r>
            </a:p>
          </p:txBody>
        </p:sp>
        <p:sp>
          <p:nvSpPr>
            <p:cNvPr id="44" name="waiting-arrow_15688"/>
            <p:cNvSpPr>
              <a:spLocks noChangeAspect="1"/>
            </p:cNvSpPr>
            <p:nvPr/>
          </p:nvSpPr>
          <p:spPr bwMode="auto">
            <a:xfrm>
              <a:off x="1846928" y="6123746"/>
              <a:ext cx="432673" cy="448782"/>
            </a:xfrm>
            <a:custGeom>
              <a:avLst/>
              <a:gdLst>
                <a:gd name="T0" fmla="*/ 313 w 651"/>
                <a:gd name="T1" fmla="*/ 0 h 676"/>
                <a:gd name="T2" fmla="*/ 88 w 651"/>
                <a:gd name="T3" fmla="*/ 86 h 676"/>
                <a:gd name="T4" fmla="*/ 66 w 651"/>
                <a:gd name="T5" fmla="*/ 132 h 676"/>
                <a:gd name="T6" fmla="*/ 83 w 651"/>
                <a:gd name="T7" fmla="*/ 181 h 676"/>
                <a:gd name="T8" fmla="*/ 133 w 651"/>
                <a:gd name="T9" fmla="*/ 203 h 676"/>
                <a:gd name="T10" fmla="*/ 178 w 651"/>
                <a:gd name="T11" fmla="*/ 186 h 676"/>
                <a:gd name="T12" fmla="*/ 313 w 651"/>
                <a:gd name="T13" fmla="*/ 134 h 676"/>
                <a:gd name="T14" fmla="*/ 517 w 651"/>
                <a:gd name="T15" fmla="*/ 338 h 676"/>
                <a:gd name="T16" fmla="*/ 313 w 651"/>
                <a:gd name="T17" fmla="*/ 541 h 676"/>
                <a:gd name="T18" fmla="*/ 251 w 651"/>
                <a:gd name="T19" fmla="*/ 532 h 676"/>
                <a:gd name="T20" fmla="*/ 273 w 651"/>
                <a:gd name="T21" fmla="*/ 521 h 676"/>
                <a:gd name="T22" fmla="*/ 289 w 651"/>
                <a:gd name="T23" fmla="*/ 499 h 676"/>
                <a:gd name="T24" fmla="*/ 276 w 651"/>
                <a:gd name="T25" fmla="*/ 475 h 676"/>
                <a:gd name="T26" fmla="*/ 63 w 651"/>
                <a:gd name="T27" fmla="*/ 328 h 676"/>
                <a:gd name="T28" fmla="*/ 46 w 651"/>
                <a:gd name="T29" fmla="*/ 323 h 676"/>
                <a:gd name="T30" fmla="*/ 21 w 651"/>
                <a:gd name="T31" fmla="*/ 349 h 676"/>
                <a:gd name="T32" fmla="*/ 1 w 651"/>
                <a:gd name="T33" fmla="*/ 607 h 676"/>
                <a:gd name="T34" fmla="*/ 8 w 651"/>
                <a:gd name="T35" fmla="*/ 628 h 676"/>
                <a:gd name="T36" fmla="*/ 39 w 651"/>
                <a:gd name="T37" fmla="*/ 633 h 676"/>
                <a:gd name="T38" fmla="*/ 103 w 651"/>
                <a:gd name="T39" fmla="*/ 603 h 676"/>
                <a:gd name="T40" fmla="*/ 313 w 651"/>
                <a:gd name="T41" fmla="*/ 676 h 676"/>
                <a:gd name="T42" fmla="*/ 651 w 651"/>
                <a:gd name="T43" fmla="*/ 338 h 676"/>
                <a:gd name="T44" fmla="*/ 313 w 651"/>
                <a:gd name="T45" fmla="*/ 0 h 676"/>
                <a:gd name="T46" fmla="*/ 313 w 651"/>
                <a:gd name="T47" fmla="*/ 636 h 676"/>
                <a:gd name="T48" fmla="*/ 127 w 651"/>
                <a:gd name="T49" fmla="*/ 571 h 676"/>
                <a:gd name="T50" fmla="*/ 102 w 651"/>
                <a:gd name="T51" fmla="*/ 563 h 676"/>
                <a:gd name="T52" fmla="*/ 86 w 651"/>
                <a:gd name="T53" fmla="*/ 566 h 676"/>
                <a:gd name="T54" fmla="*/ 43 w 651"/>
                <a:gd name="T55" fmla="*/ 587 h 676"/>
                <a:gd name="T56" fmla="*/ 59 w 651"/>
                <a:gd name="T57" fmla="*/ 374 h 676"/>
                <a:gd name="T58" fmla="*/ 235 w 651"/>
                <a:gd name="T59" fmla="*/ 495 h 676"/>
                <a:gd name="T60" fmla="*/ 205 w 651"/>
                <a:gd name="T61" fmla="*/ 509 h 676"/>
                <a:gd name="T62" fmla="*/ 189 w 651"/>
                <a:gd name="T63" fmla="*/ 532 h 676"/>
                <a:gd name="T64" fmla="*/ 204 w 651"/>
                <a:gd name="T65" fmla="*/ 556 h 676"/>
                <a:gd name="T66" fmla="*/ 313 w 651"/>
                <a:gd name="T67" fmla="*/ 581 h 676"/>
                <a:gd name="T68" fmla="*/ 557 w 651"/>
                <a:gd name="T69" fmla="*/ 338 h 676"/>
                <a:gd name="T70" fmla="*/ 313 w 651"/>
                <a:gd name="T71" fmla="*/ 94 h 676"/>
                <a:gd name="T72" fmla="*/ 151 w 651"/>
                <a:gd name="T73" fmla="*/ 156 h 676"/>
                <a:gd name="T74" fmla="*/ 133 w 651"/>
                <a:gd name="T75" fmla="*/ 163 h 676"/>
                <a:gd name="T76" fmla="*/ 112 w 651"/>
                <a:gd name="T77" fmla="*/ 154 h 676"/>
                <a:gd name="T78" fmla="*/ 115 w 651"/>
                <a:gd name="T79" fmla="*/ 116 h 676"/>
                <a:gd name="T80" fmla="*/ 313 w 651"/>
                <a:gd name="T81" fmla="*/ 40 h 676"/>
                <a:gd name="T82" fmla="*/ 611 w 651"/>
                <a:gd name="T83" fmla="*/ 338 h 676"/>
                <a:gd name="T84" fmla="*/ 313 w 651"/>
                <a:gd name="T85" fmla="*/ 636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1" h="676">
                  <a:moveTo>
                    <a:pt x="313" y="0"/>
                  </a:moveTo>
                  <a:cubicBezTo>
                    <a:pt x="230" y="0"/>
                    <a:pt x="150" y="30"/>
                    <a:pt x="88" y="86"/>
                  </a:cubicBezTo>
                  <a:cubicBezTo>
                    <a:pt x="75" y="98"/>
                    <a:pt x="67" y="114"/>
                    <a:pt x="66" y="132"/>
                  </a:cubicBezTo>
                  <a:cubicBezTo>
                    <a:pt x="65" y="150"/>
                    <a:pt x="71" y="167"/>
                    <a:pt x="83" y="181"/>
                  </a:cubicBezTo>
                  <a:cubicBezTo>
                    <a:pt x="95" y="195"/>
                    <a:pt x="114" y="203"/>
                    <a:pt x="133" y="203"/>
                  </a:cubicBezTo>
                  <a:cubicBezTo>
                    <a:pt x="149" y="203"/>
                    <a:pt x="165" y="197"/>
                    <a:pt x="178" y="186"/>
                  </a:cubicBezTo>
                  <a:cubicBezTo>
                    <a:pt x="215" y="153"/>
                    <a:pt x="263" y="134"/>
                    <a:pt x="313" y="134"/>
                  </a:cubicBezTo>
                  <a:cubicBezTo>
                    <a:pt x="425" y="134"/>
                    <a:pt x="517" y="226"/>
                    <a:pt x="517" y="338"/>
                  </a:cubicBezTo>
                  <a:cubicBezTo>
                    <a:pt x="517" y="450"/>
                    <a:pt x="425" y="541"/>
                    <a:pt x="313" y="541"/>
                  </a:cubicBezTo>
                  <a:cubicBezTo>
                    <a:pt x="291" y="541"/>
                    <a:pt x="271" y="538"/>
                    <a:pt x="251" y="532"/>
                  </a:cubicBezTo>
                  <a:lnTo>
                    <a:pt x="273" y="521"/>
                  </a:lnTo>
                  <a:cubicBezTo>
                    <a:pt x="282" y="516"/>
                    <a:pt x="288" y="508"/>
                    <a:pt x="289" y="499"/>
                  </a:cubicBezTo>
                  <a:cubicBezTo>
                    <a:pt x="290" y="490"/>
                    <a:pt x="285" y="480"/>
                    <a:pt x="276" y="475"/>
                  </a:cubicBezTo>
                  <a:lnTo>
                    <a:pt x="63" y="328"/>
                  </a:lnTo>
                  <a:cubicBezTo>
                    <a:pt x="58" y="325"/>
                    <a:pt x="52" y="323"/>
                    <a:pt x="46" y="323"/>
                  </a:cubicBezTo>
                  <a:cubicBezTo>
                    <a:pt x="33" y="323"/>
                    <a:pt x="22" y="334"/>
                    <a:pt x="21" y="349"/>
                  </a:cubicBezTo>
                  <a:lnTo>
                    <a:pt x="1" y="607"/>
                  </a:lnTo>
                  <a:cubicBezTo>
                    <a:pt x="0" y="615"/>
                    <a:pt x="3" y="623"/>
                    <a:pt x="8" y="628"/>
                  </a:cubicBezTo>
                  <a:cubicBezTo>
                    <a:pt x="16" y="636"/>
                    <a:pt x="28" y="638"/>
                    <a:pt x="39" y="633"/>
                  </a:cubicBezTo>
                  <a:lnTo>
                    <a:pt x="103" y="603"/>
                  </a:lnTo>
                  <a:cubicBezTo>
                    <a:pt x="163" y="651"/>
                    <a:pt x="236" y="676"/>
                    <a:pt x="313" y="676"/>
                  </a:cubicBezTo>
                  <a:cubicBezTo>
                    <a:pt x="499" y="676"/>
                    <a:pt x="651" y="524"/>
                    <a:pt x="651" y="338"/>
                  </a:cubicBezTo>
                  <a:cubicBezTo>
                    <a:pt x="651" y="152"/>
                    <a:pt x="499" y="0"/>
                    <a:pt x="313" y="0"/>
                  </a:cubicBezTo>
                  <a:close/>
                  <a:moveTo>
                    <a:pt x="313" y="636"/>
                  </a:moveTo>
                  <a:cubicBezTo>
                    <a:pt x="245" y="636"/>
                    <a:pt x="180" y="613"/>
                    <a:pt x="127" y="571"/>
                  </a:cubicBezTo>
                  <a:cubicBezTo>
                    <a:pt x="121" y="566"/>
                    <a:pt x="112" y="563"/>
                    <a:pt x="102" y="563"/>
                  </a:cubicBezTo>
                  <a:cubicBezTo>
                    <a:pt x="97" y="563"/>
                    <a:pt x="91" y="564"/>
                    <a:pt x="86" y="566"/>
                  </a:cubicBezTo>
                  <a:lnTo>
                    <a:pt x="43" y="587"/>
                  </a:lnTo>
                  <a:lnTo>
                    <a:pt x="59" y="374"/>
                  </a:lnTo>
                  <a:lnTo>
                    <a:pt x="235" y="495"/>
                  </a:lnTo>
                  <a:lnTo>
                    <a:pt x="205" y="509"/>
                  </a:lnTo>
                  <a:cubicBezTo>
                    <a:pt x="195" y="514"/>
                    <a:pt x="189" y="523"/>
                    <a:pt x="189" y="532"/>
                  </a:cubicBezTo>
                  <a:cubicBezTo>
                    <a:pt x="189" y="542"/>
                    <a:pt x="195" y="551"/>
                    <a:pt x="204" y="556"/>
                  </a:cubicBezTo>
                  <a:cubicBezTo>
                    <a:pt x="238" y="573"/>
                    <a:pt x="275" y="581"/>
                    <a:pt x="313" y="581"/>
                  </a:cubicBezTo>
                  <a:cubicBezTo>
                    <a:pt x="447" y="581"/>
                    <a:pt x="557" y="472"/>
                    <a:pt x="557" y="338"/>
                  </a:cubicBezTo>
                  <a:cubicBezTo>
                    <a:pt x="557" y="204"/>
                    <a:pt x="447" y="94"/>
                    <a:pt x="313" y="94"/>
                  </a:cubicBezTo>
                  <a:cubicBezTo>
                    <a:pt x="253" y="94"/>
                    <a:pt x="196" y="116"/>
                    <a:pt x="151" y="156"/>
                  </a:cubicBezTo>
                  <a:cubicBezTo>
                    <a:pt x="146" y="161"/>
                    <a:pt x="140" y="163"/>
                    <a:pt x="133" y="163"/>
                  </a:cubicBezTo>
                  <a:cubicBezTo>
                    <a:pt x="125" y="163"/>
                    <a:pt x="118" y="160"/>
                    <a:pt x="112" y="154"/>
                  </a:cubicBezTo>
                  <a:cubicBezTo>
                    <a:pt x="102" y="143"/>
                    <a:pt x="103" y="126"/>
                    <a:pt x="115" y="116"/>
                  </a:cubicBezTo>
                  <a:cubicBezTo>
                    <a:pt x="169" y="67"/>
                    <a:pt x="240" y="40"/>
                    <a:pt x="313" y="40"/>
                  </a:cubicBezTo>
                  <a:cubicBezTo>
                    <a:pt x="477" y="40"/>
                    <a:pt x="611" y="174"/>
                    <a:pt x="611" y="338"/>
                  </a:cubicBezTo>
                  <a:cubicBezTo>
                    <a:pt x="611" y="502"/>
                    <a:pt x="477" y="636"/>
                    <a:pt x="313" y="636"/>
                  </a:cubicBezTo>
                  <a:close/>
                </a:path>
              </a:pathLst>
            </a:custGeom>
            <a:solidFill>
              <a:schemeClr val="bg1"/>
            </a:solidFill>
            <a:ln>
              <a:noFill/>
            </a:ln>
          </p:spPr>
        </p:sp>
      </p:grpSp>
      <p:sp>
        <p:nvSpPr>
          <p:cNvPr id="2" name="TextBox 42"/>
          <p:cNvSpPr txBox="1"/>
          <p:nvPr/>
        </p:nvSpPr>
        <p:spPr>
          <a:xfrm>
            <a:off x="1088788" y="234279"/>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第六章：党支部委员会建设</a:t>
            </a:r>
          </a:p>
        </p:txBody>
      </p:sp>
    </p:spTree>
  </p:cSld>
  <p:clrMapOvr>
    <a:masterClrMapping/>
  </p:clrMapOvr>
  <mc:AlternateContent xmlns:mc="http://schemas.openxmlformats.org/markup-compatibility/2006" xmlns:p14="http://schemas.microsoft.com/office/powerpoint/2010/main">
    <mc:Choice Requires="p14">
      <p:transition p14:dur="0" advClick="0" advTm="5298"/>
    </mc:Choice>
    <mc:Fallback xmlns="">
      <p:transition advClick="0" advTm="52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300" fill="hold"/>
                                        <p:tgtEl>
                                          <p:spTgt spid="40"/>
                                        </p:tgtEl>
                                        <p:attrNameLst>
                                          <p:attrName>ppt_w</p:attrName>
                                        </p:attrNameLst>
                                      </p:cBhvr>
                                      <p:tavLst>
                                        <p:tav tm="0">
                                          <p:val>
                                            <p:fltVal val="0"/>
                                          </p:val>
                                        </p:tav>
                                        <p:tav tm="100000">
                                          <p:val>
                                            <p:strVal val="#ppt_w"/>
                                          </p:val>
                                        </p:tav>
                                      </p:tavLst>
                                    </p:anim>
                                    <p:anim calcmode="lin" valueType="num">
                                      <p:cBhvr>
                                        <p:cTn id="8" dur="300" fill="hold"/>
                                        <p:tgtEl>
                                          <p:spTgt spid="40"/>
                                        </p:tgtEl>
                                        <p:attrNameLst>
                                          <p:attrName>ppt_h</p:attrName>
                                        </p:attrNameLst>
                                      </p:cBhvr>
                                      <p:tavLst>
                                        <p:tav tm="0">
                                          <p:val>
                                            <p:fltVal val="0"/>
                                          </p:val>
                                        </p:tav>
                                        <p:tav tm="100000">
                                          <p:val>
                                            <p:strVal val="#ppt_h"/>
                                          </p:val>
                                        </p:tav>
                                      </p:tavLst>
                                    </p:anim>
                                    <p:animEffect transition="in" filter="fade">
                                      <p:cBhvr>
                                        <p:cTn id="9" dur="300"/>
                                        <p:tgtEl>
                                          <p:spTgt spid="40"/>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400"/>
                                        <p:tgtEl>
                                          <p:spTgt spid="3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left)">
                                      <p:cBhvr>
                                        <p:cTn id="33" dur="500"/>
                                        <p:tgtEl>
                                          <p:spTgt spid="49"/>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left)">
                                      <p:cBhvr>
                                        <p:cTn id="43" dur="500"/>
                                        <p:tgtEl>
                                          <p:spTgt spid="51"/>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wipe(left)">
                                      <p:cBhvr>
                                        <p:cTn id="5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 grpId="0"/>
      <p:bldP spid="49" grpId="0"/>
      <p:bldP spid="51" grpId="0"/>
      <p:bldP spid="5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2" descr="https://timgsa.baidu.com/timg?image&amp;quality=80&amp;size=b10000_10000&amp;sec=1522071240&amp;di=3451e775ed155b9df1c6143157afef46&amp;src=http%3A%2F%2Fn1.cmsfile.pg0.cn%2Fgroup1%2FM00%2F25%2FCF%2FCgqg11aCPwqAWNZNAAFemPuv2wU579.jpg"/>
          <p:cNvPicPr>
            <a:picLocks noChangeAspect="1" noChangeArrowheads="1"/>
          </p:cNvPicPr>
          <p:nvPr/>
        </p:nvPicPr>
        <p:blipFill rotWithShape="1">
          <a:blip r:embed="rId3" cstate="email"/>
          <a:srcRect/>
          <a:stretch>
            <a:fillRect/>
          </a:stretch>
        </p:blipFill>
        <p:spPr bwMode="auto">
          <a:xfrm>
            <a:off x="6830678" y="1412776"/>
            <a:ext cx="5366085" cy="4850517"/>
          </a:xfrm>
          <a:prstGeom prst="rect">
            <a:avLst/>
          </a:prstGeom>
          <a:noFill/>
          <a:extLst>
            <a:ext uri="{909E8E84-426E-40DD-AFC4-6F175D3DCCD1}">
              <a14:hiddenFill xmlns:a14="http://schemas.microsoft.com/office/drawing/2010/main">
                <a:solidFill>
                  <a:srgbClr val="FFFFFF"/>
                </a:solidFill>
              </a14:hiddenFill>
            </a:ext>
          </a:extLst>
        </p:spPr>
      </p:pic>
      <p:sp>
        <p:nvSpPr>
          <p:cNvPr id="51" name="矩形 50"/>
          <p:cNvSpPr/>
          <p:nvPr/>
        </p:nvSpPr>
        <p:spPr bwMode="auto">
          <a:xfrm>
            <a:off x="1150635" y="3324206"/>
            <a:ext cx="7062950" cy="2799867"/>
          </a:xfrm>
          <a:prstGeom prst="rect">
            <a:avLst/>
          </a:prstGeom>
          <a:solidFill>
            <a:schemeClr val="bg1"/>
          </a:solidFill>
          <a:ln w="9525" cap="flat" cmpd="sng" algn="ctr">
            <a:solidFill>
              <a:schemeClr val="tx2">
                <a:lumMod val="40000"/>
                <a:lumOff val="6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52" name="矩形 51"/>
          <p:cNvSpPr/>
          <p:nvPr/>
        </p:nvSpPr>
        <p:spPr bwMode="auto">
          <a:xfrm flipV="1">
            <a:off x="1383721" y="3336239"/>
            <a:ext cx="609124" cy="68661"/>
          </a:xfrm>
          <a:prstGeom prst="rect">
            <a:avLst/>
          </a:prstGeom>
          <a:solidFill>
            <a:schemeClr val="accent2"/>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7" name="TextBox 42"/>
          <p:cNvSpPr txBox="1"/>
          <p:nvPr/>
        </p:nvSpPr>
        <p:spPr>
          <a:xfrm>
            <a:off x="1101488" y="259679"/>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第七章：领导保障</a:t>
            </a:r>
          </a:p>
        </p:txBody>
      </p:sp>
      <p:sp>
        <p:nvSpPr>
          <p:cNvPr id="3" name="矩形 2"/>
          <p:cNvSpPr/>
          <p:nvPr/>
        </p:nvSpPr>
        <p:spPr>
          <a:xfrm>
            <a:off x="1137311" y="2809681"/>
            <a:ext cx="2911594" cy="497957"/>
          </a:xfrm>
          <a:prstGeom prst="rect">
            <a:avLst/>
          </a:prstGeom>
        </p:spPr>
        <p:txBody>
          <a:bodyPr wrap="square">
            <a:spAutoFit/>
          </a:bodyPr>
          <a:lstStyle/>
          <a:p>
            <a:pPr algn="just" eaLnBrk="1" hangingPunct="1">
              <a:lnSpc>
                <a:spcPct val="120000"/>
              </a:lnSpc>
              <a:spcAft>
                <a:spcPts val="1000"/>
              </a:spcAft>
            </a:pPr>
            <a:r>
              <a:rPr lang="zh-CN" altLang="en-US" sz="2400" b="1" kern="0">
                <a:solidFill>
                  <a:schemeClr val="accent2"/>
                </a:solidFill>
                <a:latin typeface="+mj-ea"/>
                <a:ea typeface="+mj-ea"/>
              </a:rPr>
              <a:t>党委（组）层面</a:t>
            </a:r>
          </a:p>
        </p:txBody>
      </p:sp>
      <p:sp>
        <p:nvSpPr>
          <p:cNvPr id="4" name="矩形 3"/>
          <p:cNvSpPr/>
          <p:nvPr/>
        </p:nvSpPr>
        <p:spPr>
          <a:xfrm>
            <a:off x="1289604" y="3576988"/>
            <a:ext cx="6608255" cy="2289473"/>
          </a:xfrm>
          <a:prstGeom prst="rect">
            <a:avLst/>
          </a:prstGeom>
        </p:spPr>
        <p:txBody>
          <a:bodyPr wrap="square">
            <a:spAutoFit/>
          </a:bodyPr>
          <a:lstStyle/>
          <a:p>
            <a:pPr marL="285750" indent="-285750" algn="just" eaLnBrk="1" hangingPunct="1">
              <a:lnSpc>
                <a:spcPct val="120000"/>
              </a:lnSpc>
              <a:spcAft>
                <a:spcPts val="400"/>
              </a:spcAft>
              <a:buFont typeface="Wingdings" panose="05000000000000000000" pitchFamily="2" charset="2"/>
              <a:buChar char="l"/>
            </a:pPr>
            <a:r>
              <a:rPr lang="zh-CN" altLang="zh-CN" sz="1600" kern="0">
                <a:latin typeface="+mj-ea"/>
                <a:ea typeface="+mj-ea"/>
              </a:rPr>
              <a:t>应当把党支部建设作为最重要的基本建设，定期研究讨论、加强领导指导，</a:t>
            </a:r>
            <a:r>
              <a:rPr lang="zh-CN" altLang="zh-CN" sz="1600" b="1" kern="0">
                <a:latin typeface="+mj-ea"/>
                <a:ea typeface="+mj-ea"/>
              </a:rPr>
              <a:t>切实履行主体责任</a:t>
            </a:r>
            <a:r>
              <a:rPr lang="zh-CN" altLang="zh-CN" sz="1600" kern="0">
                <a:latin typeface="+mj-ea"/>
                <a:ea typeface="+mj-ea"/>
              </a:rPr>
              <a:t>。</a:t>
            </a:r>
            <a:endParaRPr lang="en-US" altLang="zh-CN" sz="1600" kern="0">
              <a:latin typeface="+mj-ea"/>
              <a:ea typeface="+mj-ea"/>
            </a:endParaRPr>
          </a:p>
          <a:p>
            <a:pPr marL="285750" indent="-285750" algn="just" eaLnBrk="1" hangingPunct="1">
              <a:lnSpc>
                <a:spcPct val="120000"/>
              </a:lnSpc>
              <a:spcAft>
                <a:spcPts val="400"/>
              </a:spcAft>
              <a:buFont typeface="Wingdings" panose="05000000000000000000" pitchFamily="2" charset="2"/>
              <a:buChar char="l"/>
            </a:pPr>
            <a:r>
              <a:rPr lang="zh-CN" altLang="zh-CN" sz="1600" kern="0">
                <a:latin typeface="+mj-ea"/>
                <a:ea typeface="+mj-ea"/>
              </a:rPr>
              <a:t>各级党委</a:t>
            </a:r>
            <a:r>
              <a:rPr lang="en-US" altLang="zh-CN" sz="1600" kern="0">
                <a:latin typeface="+mj-ea"/>
                <a:ea typeface="+mj-ea"/>
              </a:rPr>
              <a:t>(</a:t>
            </a:r>
            <a:r>
              <a:rPr lang="zh-CN" altLang="zh-CN" sz="1600" kern="0">
                <a:latin typeface="+mj-ea"/>
                <a:ea typeface="+mj-ea"/>
              </a:rPr>
              <a:t>党组</a:t>
            </a:r>
            <a:r>
              <a:rPr lang="en-US" altLang="zh-CN" sz="1600" kern="0">
                <a:latin typeface="+mj-ea"/>
                <a:ea typeface="+mj-ea"/>
              </a:rPr>
              <a:t>)</a:t>
            </a:r>
            <a:r>
              <a:rPr lang="zh-CN" altLang="zh-CN" sz="1600" kern="0">
                <a:latin typeface="+mj-ea"/>
                <a:ea typeface="+mj-ea"/>
              </a:rPr>
              <a:t>书记应当带头建立党支部工作联系点，</a:t>
            </a:r>
            <a:r>
              <a:rPr lang="zh-CN" altLang="zh-CN" sz="1600" b="1" kern="0">
                <a:latin typeface="+mj-ea"/>
                <a:ea typeface="+mj-ea"/>
              </a:rPr>
              <a:t>带头深入基层</a:t>
            </a:r>
            <a:r>
              <a:rPr lang="zh-CN" altLang="zh-CN" sz="1600" kern="0">
                <a:latin typeface="+mj-ea"/>
                <a:ea typeface="+mj-ea"/>
              </a:rPr>
              <a:t>调查研究，发现和解决问题，总结推广经验。</a:t>
            </a:r>
            <a:endParaRPr lang="en-US" altLang="zh-CN" sz="1600" kern="0">
              <a:latin typeface="+mj-ea"/>
              <a:ea typeface="+mj-ea"/>
            </a:endParaRPr>
          </a:p>
          <a:p>
            <a:pPr marL="285750" indent="-285750" algn="just" eaLnBrk="1" hangingPunct="1">
              <a:lnSpc>
                <a:spcPct val="120000"/>
              </a:lnSpc>
              <a:spcAft>
                <a:spcPts val="400"/>
              </a:spcAft>
              <a:buFont typeface="Wingdings" panose="05000000000000000000" pitchFamily="2" charset="2"/>
              <a:buChar char="l"/>
            </a:pPr>
            <a:r>
              <a:rPr lang="zh-CN" altLang="zh-CN" sz="1600" kern="0">
                <a:latin typeface="+mj-ea"/>
                <a:ea typeface="+mj-ea"/>
              </a:rPr>
              <a:t>抓党支部建设情况</a:t>
            </a:r>
            <a:r>
              <a:rPr lang="zh-CN" altLang="zh-CN" sz="1600" b="1" kern="0">
                <a:latin typeface="+mj-ea"/>
                <a:ea typeface="+mj-ea"/>
              </a:rPr>
              <a:t>列入各级党委书记抓基层党建工作考核</a:t>
            </a:r>
            <a:r>
              <a:rPr lang="zh-CN" altLang="zh-CN" sz="1600" kern="0">
                <a:latin typeface="+mj-ea"/>
                <a:ea typeface="+mj-ea"/>
              </a:rPr>
              <a:t>。对抓党支部建设不力</a:t>
            </a:r>
            <a:r>
              <a:rPr lang="zh-CN" altLang="en-US" sz="1600" kern="0">
                <a:latin typeface="+mj-ea"/>
                <a:ea typeface="+mj-ea"/>
              </a:rPr>
              <a:t>，</a:t>
            </a:r>
            <a:r>
              <a:rPr lang="zh-CN" altLang="zh-CN" sz="1600" kern="0">
                <a:latin typeface="+mj-ea"/>
                <a:ea typeface="+mj-ea"/>
              </a:rPr>
              <a:t>应当进行约谈、严肃问责。</a:t>
            </a:r>
            <a:r>
              <a:rPr lang="en-US" altLang="zh-CN" sz="1600" kern="0">
                <a:latin typeface="+mj-ea"/>
                <a:ea typeface="+mj-ea"/>
              </a:rPr>
              <a:t> </a:t>
            </a:r>
          </a:p>
          <a:p>
            <a:pPr marL="285750" indent="-285750" algn="just" eaLnBrk="1" hangingPunct="1">
              <a:lnSpc>
                <a:spcPct val="120000"/>
              </a:lnSpc>
              <a:spcAft>
                <a:spcPts val="400"/>
              </a:spcAft>
              <a:buFont typeface="Wingdings" panose="05000000000000000000" pitchFamily="2" charset="2"/>
              <a:buChar char="l"/>
            </a:pPr>
            <a:r>
              <a:rPr lang="zh-CN" altLang="en-US" sz="1600" kern="0">
                <a:latin typeface="+mj-ea"/>
                <a:ea typeface="+mj-ea"/>
              </a:rPr>
              <a:t>村、社区党支部工作纳入</a:t>
            </a:r>
            <a:r>
              <a:rPr lang="zh-CN" altLang="en-US" sz="1600" b="1" kern="0">
                <a:latin typeface="+mj-ea"/>
                <a:ea typeface="+mj-ea"/>
              </a:rPr>
              <a:t>县级党委巡察监督工作</a:t>
            </a:r>
            <a:r>
              <a:rPr lang="zh-CN" altLang="en-US" sz="1600" kern="0">
                <a:latin typeface="+mj-ea"/>
                <a:ea typeface="+mj-ea"/>
              </a:rPr>
              <a:t>内容。 </a:t>
            </a:r>
          </a:p>
        </p:txBody>
      </p:sp>
      <p:sp>
        <p:nvSpPr>
          <p:cNvPr id="6" name="矩形 5"/>
          <p:cNvSpPr/>
          <p:nvPr/>
        </p:nvSpPr>
        <p:spPr>
          <a:xfrm>
            <a:off x="1101490" y="1639400"/>
            <a:ext cx="5371499" cy="799706"/>
          </a:xfrm>
          <a:prstGeom prst="rect">
            <a:avLst/>
          </a:prstGeom>
        </p:spPr>
        <p:txBody>
          <a:bodyPr wrap="square">
            <a:spAutoFit/>
          </a:bodyPr>
          <a:lstStyle/>
          <a:p>
            <a:pPr algn="just" eaLnBrk="1" hangingPunct="1">
              <a:lnSpc>
                <a:spcPct val="120000"/>
              </a:lnSpc>
              <a:spcAft>
                <a:spcPts val="1000"/>
              </a:spcAft>
            </a:pPr>
            <a:r>
              <a:rPr lang="zh-CN" altLang="en-US" sz="2000" kern="0">
                <a:latin typeface="+mj-ea"/>
                <a:ea typeface="+mj-ea"/>
              </a:rPr>
              <a:t>党支部工作的领导保障主要有三个方面：党委（组）层面、组织部门层面、经费保障层面</a:t>
            </a:r>
            <a:endParaRPr lang="zh-CN" altLang="en-US" sz="2000" kern="0" dirty="0">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600" advClick="0" advTm="4374">
        <p14:pan/>
      </p:transition>
    </mc:Choice>
    <mc:Fallback xmlns="">
      <p:transition advClick="0" advTm="437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randombar(horizontal)">
                                      <p:cBhvr>
                                        <p:cTn id="7" dur="500"/>
                                        <p:tgtEl>
                                          <p:spTgt spid="5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 calcmode="lin" valueType="num">
                                      <p:cBhvr>
                                        <p:cTn id="19" dur="500" fill="hold"/>
                                        <p:tgtEl>
                                          <p:spTgt spid="3"/>
                                        </p:tgtEl>
                                        <p:attrNameLst>
                                          <p:attrName>style.rotation</p:attrName>
                                        </p:attrNameLst>
                                      </p:cBhvr>
                                      <p:tavLst>
                                        <p:tav tm="0">
                                          <p:val>
                                            <p:fltVal val="90"/>
                                          </p:val>
                                        </p:tav>
                                        <p:tav tm="100000">
                                          <p:val>
                                            <p:fltVal val="0"/>
                                          </p:val>
                                        </p:tav>
                                      </p:tavLst>
                                    </p:anim>
                                    <p:animEffect transition="in" filter="fade">
                                      <p:cBhvr>
                                        <p:cTn id="20" dur="500"/>
                                        <p:tgtEl>
                                          <p:spTgt spid="3"/>
                                        </p:tgtEl>
                                      </p:cBhvr>
                                    </p:animEffect>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anim calcmode="lin" valueType="num">
                                      <p:cBhvr>
                                        <p:cTn id="25" dur="500" fill="hold"/>
                                        <p:tgtEl>
                                          <p:spTgt spid="52"/>
                                        </p:tgtEl>
                                        <p:attrNameLst>
                                          <p:attrName>ppt_x</p:attrName>
                                        </p:attrNameLst>
                                      </p:cBhvr>
                                      <p:tavLst>
                                        <p:tav tm="0">
                                          <p:val>
                                            <p:strVal val="#ppt_x"/>
                                          </p:val>
                                        </p:tav>
                                        <p:tav tm="100000">
                                          <p:val>
                                            <p:strVal val="#ppt_x"/>
                                          </p:val>
                                        </p:tav>
                                      </p:tavLst>
                                    </p:anim>
                                    <p:anim calcmode="lin" valueType="num">
                                      <p:cBhvr>
                                        <p:cTn id="26" dur="500" fill="hold"/>
                                        <p:tgtEl>
                                          <p:spTgt spid="5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anim calcmode="lin" valueType="num">
                                      <p:cBhvr>
                                        <p:cTn id="30" dur="500" fill="hold"/>
                                        <p:tgtEl>
                                          <p:spTgt spid="51"/>
                                        </p:tgtEl>
                                        <p:attrNameLst>
                                          <p:attrName>ppt_x</p:attrName>
                                        </p:attrNameLst>
                                      </p:cBhvr>
                                      <p:tavLst>
                                        <p:tav tm="0">
                                          <p:val>
                                            <p:strVal val="#ppt_x"/>
                                          </p:val>
                                        </p:tav>
                                        <p:tav tm="100000">
                                          <p:val>
                                            <p:strVal val="#ppt_x"/>
                                          </p:val>
                                        </p:tav>
                                      </p:tavLst>
                                    </p:anim>
                                    <p:anim calcmode="lin" valueType="num">
                                      <p:cBhvr>
                                        <p:cTn id="31" dur="500" fill="hold"/>
                                        <p:tgtEl>
                                          <p:spTgt spid="51"/>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3" grpId="0"/>
      <p:bldP spid="4"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45278" y="3941770"/>
            <a:ext cx="10064522" cy="2550216"/>
            <a:chOff x="945278" y="3941770"/>
            <a:chExt cx="10064522" cy="2550216"/>
          </a:xfrm>
        </p:grpSpPr>
        <p:sp>
          <p:nvSpPr>
            <p:cNvPr id="42" name="矩形 41"/>
            <p:cNvSpPr/>
            <p:nvPr/>
          </p:nvSpPr>
          <p:spPr bwMode="auto">
            <a:xfrm>
              <a:off x="945278" y="3941770"/>
              <a:ext cx="10064522" cy="2550216"/>
            </a:xfrm>
            <a:prstGeom prst="rect">
              <a:avLst/>
            </a:prstGeom>
            <a:solidFill>
              <a:schemeClr val="bg1"/>
            </a:solidFill>
            <a:ln w="9525" cap="flat" cmpd="sng" algn="ctr">
              <a:solidFill>
                <a:schemeClr val="tx2">
                  <a:lumMod val="40000"/>
                  <a:lumOff val="6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3" name="矩形 42"/>
            <p:cNvSpPr/>
            <p:nvPr/>
          </p:nvSpPr>
          <p:spPr bwMode="auto">
            <a:xfrm flipV="1">
              <a:off x="1178364" y="3953802"/>
              <a:ext cx="609124" cy="68661"/>
            </a:xfrm>
            <a:prstGeom prst="rect">
              <a:avLst/>
            </a:prstGeom>
            <a:solidFill>
              <a:schemeClr val="accent2"/>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44" name="矩形 43"/>
          <p:cNvSpPr/>
          <p:nvPr/>
        </p:nvSpPr>
        <p:spPr>
          <a:xfrm>
            <a:off x="931954" y="3427244"/>
            <a:ext cx="2963591" cy="497957"/>
          </a:xfrm>
          <a:prstGeom prst="rect">
            <a:avLst/>
          </a:prstGeom>
        </p:spPr>
        <p:txBody>
          <a:bodyPr wrap="square">
            <a:spAutoFit/>
          </a:bodyPr>
          <a:lstStyle/>
          <a:p>
            <a:pPr algn="just" eaLnBrk="1" hangingPunct="1">
              <a:lnSpc>
                <a:spcPct val="120000"/>
              </a:lnSpc>
              <a:spcAft>
                <a:spcPts val="1000"/>
              </a:spcAft>
            </a:pPr>
            <a:r>
              <a:rPr lang="zh-CN" altLang="en-US" sz="2400" b="1" kern="0">
                <a:solidFill>
                  <a:schemeClr val="accent2"/>
                </a:solidFill>
                <a:latin typeface="+mj-ea"/>
                <a:ea typeface="+mj-ea"/>
              </a:rPr>
              <a:t>经费保障</a:t>
            </a:r>
          </a:p>
        </p:txBody>
      </p:sp>
      <p:sp>
        <p:nvSpPr>
          <p:cNvPr id="45" name="矩形 44"/>
          <p:cNvSpPr/>
          <p:nvPr/>
        </p:nvSpPr>
        <p:spPr>
          <a:xfrm>
            <a:off x="2338600" y="3494826"/>
            <a:ext cx="6196299" cy="362792"/>
          </a:xfrm>
          <a:prstGeom prst="rect">
            <a:avLst/>
          </a:prstGeom>
        </p:spPr>
        <p:txBody>
          <a:bodyPr wrap="square">
            <a:spAutoFit/>
          </a:bodyPr>
          <a:lstStyle/>
          <a:p>
            <a:pPr algn="just" eaLnBrk="1" hangingPunct="1">
              <a:lnSpc>
                <a:spcPct val="120000"/>
              </a:lnSpc>
              <a:spcAft>
                <a:spcPts val="0"/>
              </a:spcAft>
            </a:pPr>
            <a:r>
              <a:rPr lang="zh-CN" altLang="en-US" sz="1600" kern="0">
                <a:latin typeface="+mj-ea"/>
                <a:ea typeface="+mj-ea"/>
              </a:rPr>
              <a:t>各级党组织应当为党支部开展工作提供必要条件，给予经费保障。</a:t>
            </a:r>
            <a:endParaRPr lang="zh-CN" altLang="zh-CN" sz="1600" kern="0">
              <a:latin typeface="+mj-ea"/>
              <a:ea typeface="+mj-ea"/>
            </a:endParaRPr>
          </a:p>
        </p:txBody>
      </p:sp>
      <p:sp>
        <p:nvSpPr>
          <p:cNvPr id="4" name="矩形 3"/>
          <p:cNvSpPr/>
          <p:nvPr/>
        </p:nvSpPr>
        <p:spPr>
          <a:xfrm>
            <a:off x="1342309" y="4318379"/>
            <a:ext cx="9421429" cy="1698542"/>
          </a:xfrm>
          <a:prstGeom prst="rect">
            <a:avLst/>
          </a:prstGeom>
        </p:spPr>
        <p:txBody>
          <a:bodyPr wrap="square">
            <a:spAutoFit/>
          </a:bodyPr>
          <a:lstStyle/>
          <a:p>
            <a:pPr marL="285750" indent="-285750" algn="just" eaLnBrk="1" hangingPunct="1">
              <a:lnSpc>
                <a:spcPct val="120000"/>
              </a:lnSpc>
              <a:spcAft>
                <a:spcPts val="400"/>
              </a:spcAft>
              <a:buFont typeface="Wingdings" panose="05000000000000000000" pitchFamily="2" charset="2"/>
              <a:buChar char="l"/>
            </a:pPr>
            <a:r>
              <a:rPr lang="zh-CN" altLang="zh-CN" sz="1600" kern="0">
                <a:latin typeface="+mj-ea"/>
                <a:ea typeface="+mj-ea"/>
              </a:rPr>
              <a:t>增强村、社区党支部经费保障，落实党支部书记报酬待遇。</a:t>
            </a:r>
            <a:endParaRPr lang="en-US" altLang="zh-CN" sz="1600" kern="0">
              <a:latin typeface="+mj-ea"/>
              <a:ea typeface="+mj-ea"/>
            </a:endParaRPr>
          </a:p>
          <a:p>
            <a:pPr marL="285750" indent="-285750" algn="just" eaLnBrk="1" hangingPunct="1">
              <a:lnSpc>
                <a:spcPct val="120000"/>
              </a:lnSpc>
              <a:spcAft>
                <a:spcPts val="400"/>
              </a:spcAft>
              <a:buFont typeface="Wingdings" panose="05000000000000000000" pitchFamily="2" charset="2"/>
              <a:buChar char="l"/>
            </a:pPr>
            <a:r>
              <a:rPr lang="zh-CN" altLang="zh-CN" sz="1600" kern="0">
                <a:latin typeface="+mj-ea"/>
                <a:ea typeface="+mj-ea"/>
              </a:rPr>
              <a:t>给予非公有制经济组织和社会组织党支部工作经费支持。</a:t>
            </a:r>
            <a:endParaRPr lang="en-US" altLang="zh-CN" sz="1600" kern="0">
              <a:latin typeface="+mj-ea"/>
              <a:ea typeface="+mj-ea"/>
            </a:endParaRPr>
          </a:p>
          <a:p>
            <a:pPr marL="285750" indent="-285750" algn="just" eaLnBrk="1" hangingPunct="1">
              <a:lnSpc>
                <a:spcPct val="120000"/>
              </a:lnSpc>
              <a:spcAft>
                <a:spcPts val="400"/>
              </a:spcAft>
              <a:buFont typeface="Wingdings" panose="05000000000000000000" pitchFamily="2" charset="2"/>
              <a:buChar char="l"/>
            </a:pPr>
            <a:r>
              <a:rPr lang="zh-CN" altLang="zh-CN" sz="1600" kern="0">
                <a:latin typeface="+mj-ea"/>
                <a:ea typeface="+mj-ea"/>
              </a:rPr>
              <a:t>加强村、社区和园区等领域基层党组织活动场所建设。</a:t>
            </a:r>
            <a:r>
              <a:rPr lang="en-US" altLang="zh-CN" sz="1600" kern="0">
                <a:latin typeface="+mj-ea"/>
                <a:ea typeface="+mj-ea"/>
              </a:rPr>
              <a:t> </a:t>
            </a:r>
          </a:p>
          <a:p>
            <a:pPr marL="285750" indent="-285750" algn="just" eaLnBrk="1" hangingPunct="1">
              <a:lnSpc>
                <a:spcPct val="120000"/>
              </a:lnSpc>
              <a:spcAft>
                <a:spcPts val="400"/>
              </a:spcAft>
              <a:buFont typeface="Wingdings" panose="05000000000000000000" pitchFamily="2" charset="2"/>
              <a:buChar char="l"/>
            </a:pPr>
            <a:r>
              <a:rPr lang="zh-CN" altLang="zh-CN" sz="1600" kern="0">
                <a:latin typeface="+mj-ea"/>
                <a:ea typeface="+mj-ea"/>
              </a:rPr>
              <a:t>县级以上党委管理的党费每年应当按照一定比例下拨到党支部，重点支持贫困村、困难国企、非公组织</a:t>
            </a:r>
            <a:r>
              <a:rPr lang="zh-CN" altLang="en-US" sz="1600" kern="0">
                <a:latin typeface="+mj-ea"/>
                <a:ea typeface="+mj-ea"/>
              </a:rPr>
              <a:t>等</a:t>
            </a:r>
            <a:r>
              <a:rPr lang="zh-CN" altLang="zh-CN" sz="1600" kern="0">
                <a:latin typeface="+mj-ea"/>
                <a:ea typeface="+mj-ea"/>
              </a:rPr>
              <a:t>党支部开展活动</a:t>
            </a:r>
          </a:p>
        </p:txBody>
      </p:sp>
      <p:grpSp>
        <p:nvGrpSpPr>
          <p:cNvPr id="5" name="组合 4"/>
          <p:cNvGrpSpPr/>
          <p:nvPr/>
        </p:nvGrpSpPr>
        <p:grpSpPr>
          <a:xfrm>
            <a:off x="953875" y="1464924"/>
            <a:ext cx="10055925" cy="1730563"/>
            <a:chOff x="953875" y="1464924"/>
            <a:chExt cx="10055925" cy="1730563"/>
          </a:xfrm>
        </p:grpSpPr>
        <p:sp>
          <p:nvSpPr>
            <p:cNvPr id="46" name="矩形 45"/>
            <p:cNvSpPr/>
            <p:nvPr/>
          </p:nvSpPr>
          <p:spPr bwMode="auto">
            <a:xfrm>
              <a:off x="953875" y="1464924"/>
              <a:ext cx="10055925" cy="1730563"/>
            </a:xfrm>
            <a:prstGeom prst="rect">
              <a:avLst/>
            </a:prstGeom>
            <a:solidFill>
              <a:schemeClr val="bg1"/>
            </a:solidFill>
            <a:ln w="9525" cap="flat" cmpd="sng" algn="ctr">
              <a:solidFill>
                <a:schemeClr val="tx2">
                  <a:lumMod val="40000"/>
                  <a:lumOff val="6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7" name="矩形 46"/>
            <p:cNvSpPr/>
            <p:nvPr/>
          </p:nvSpPr>
          <p:spPr bwMode="auto">
            <a:xfrm flipV="1">
              <a:off x="1186962" y="1476956"/>
              <a:ext cx="609124" cy="68661"/>
            </a:xfrm>
            <a:prstGeom prst="rect">
              <a:avLst/>
            </a:prstGeom>
            <a:solidFill>
              <a:schemeClr val="accent2"/>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49" name="矩形 48"/>
          <p:cNvSpPr/>
          <p:nvPr/>
        </p:nvSpPr>
        <p:spPr>
          <a:xfrm>
            <a:off x="1092845" y="1624711"/>
            <a:ext cx="9604006" cy="1403076"/>
          </a:xfrm>
          <a:prstGeom prst="rect">
            <a:avLst/>
          </a:prstGeom>
        </p:spPr>
        <p:txBody>
          <a:bodyPr wrap="square">
            <a:spAutoFit/>
          </a:bodyPr>
          <a:lstStyle/>
          <a:p>
            <a:pPr marL="285750" indent="-285750" algn="just" eaLnBrk="1" hangingPunct="1">
              <a:lnSpc>
                <a:spcPct val="120000"/>
              </a:lnSpc>
              <a:spcAft>
                <a:spcPts val="400"/>
              </a:spcAft>
              <a:buFont typeface="Wingdings" panose="05000000000000000000" pitchFamily="2" charset="2"/>
              <a:buChar char="l"/>
            </a:pPr>
            <a:r>
              <a:rPr lang="zh-CN" altLang="en-US" sz="1600" kern="0">
                <a:latin typeface="+mj-ea"/>
                <a:ea typeface="+mj-ea"/>
              </a:rPr>
              <a:t>经常对党支部建设情况进行分类指导，扩大先进党支部增量，提升中间党支部水平，整顿后进党支部。</a:t>
            </a:r>
            <a:endParaRPr lang="en-US" altLang="zh-CN" sz="1600" kern="0">
              <a:latin typeface="+mj-ea"/>
              <a:ea typeface="+mj-ea"/>
            </a:endParaRPr>
          </a:p>
          <a:p>
            <a:pPr marL="285750" indent="-285750" algn="just" eaLnBrk="1" hangingPunct="1">
              <a:lnSpc>
                <a:spcPct val="120000"/>
              </a:lnSpc>
              <a:spcAft>
                <a:spcPts val="400"/>
              </a:spcAft>
              <a:buFont typeface="Wingdings" panose="05000000000000000000" pitchFamily="2" charset="2"/>
              <a:buChar char="l"/>
            </a:pPr>
            <a:r>
              <a:rPr lang="zh-CN" altLang="en-US" sz="1600" b="1" kern="0">
                <a:latin typeface="+mj-ea"/>
                <a:ea typeface="+mj-ea"/>
              </a:rPr>
              <a:t>加强党支部标准化、规范化建设。</a:t>
            </a:r>
          </a:p>
          <a:p>
            <a:pPr marL="285750" indent="-285750" algn="just" eaLnBrk="1" hangingPunct="1">
              <a:lnSpc>
                <a:spcPct val="120000"/>
              </a:lnSpc>
              <a:spcAft>
                <a:spcPts val="400"/>
              </a:spcAft>
              <a:buFont typeface="Wingdings" panose="05000000000000000000" pitchFamily="2" charset="2"/>
              <a:buChar char="l"/>
            </a:pPr>
            <a:r>
              <a:rPr lang="zh-CN" altLang="en-US" sz="1600" kern="0">
                <a:latin typeface="+mj-ea"/>
                <a:ea typeface="+mj-ea"/>
              </a:rPr>
              <a:t>应当注意通过党支部了解掌握党员干部日常表现。 </a:t>
            </a:r>
          </a:p>
          <a:p>
            <a:pPr marL="285750" indent="-285750" algn="just" eaLnBrk="1" hangingPunct="1">
              <a:lnSpc>
                <a:spcPct val="120000"/>
              </a:lnSpc>
              <a:spcAft>
                <a:spcPts val="400"/>
              </a:spcAft>
              <a:buFont typeface="Wingdings" panose="05000000000000000000" pitchFamily="2" charset="2"/>
              <a:buChar char="l"/>
            </a:pPr>
            <a:r>
              <a:rPr lang="zh-CN" altLang="en-US" sz="1600" kern="0">
                <a:latin typeface="+mj-ea"/>
                <a:ea typeface="+mj-ea"/>
              </a:rPr>
              <a:t>村、社区党支部书记纳入县级党委组织部备案管理。</a:t>
            </a:r>
          </a:p>
        </p:txBody>
      </p:sp>
      <p:sp>
        <p:nvSpPr>
          <p:cNvPr id="2" name="TextBox 42"/>
          <p:cNvSpPr txBox="1"/>
          <p:nvPr/>
        </p:nvSpPr>
        <p:spPr>
          <a:xfrm>
            <a:off x="1101488" y="259679"/>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第七章：领导保障</a:t>
            </a:r>
          </a:p>
        </p:txBody>
      </p:sp>
    </p:spTree>
  </p:cSld>
  <p:clrMapOvr>
    <a:masterClrMapping/>
  </p:clrMapOvr>
  <mc:AlternateContent xmlns:mc="http://schemas.openxmlformats.org/markup-compatibility/2006" xmlns:p14="http://schemas.microsoft.com/office/powerpoint/2010/main">
    <mc:Choice Requires="p14">
      <p:transition p14:dur="0" advClick="0" advTm="4342"/>
    </mc:Choice>
    <mc:Fallback xmlns="">
      <p:transition advClick="0" advTm="43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wipe(up)">
                                      <p:cBhvr>
                                        <p:cTn id="13" dur="500"/>
                                        <p:tgtEl>
                                          <p:spTgt spid="49"/>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 calcmode="lin" valueType="num">
                                      <p:cBhvr>
                                        <p:cTn id="19" dur="500" fill="hold"/>
                                        <p:tgtEl>
                                          <p:spTgt spid="44"/>
                                        </p:tgtEl>
                                        <p:attrNameLst>
                                          <p:attrName>style.rotation</p:attrName>
                                        </p:attrNameLst>
                                      </p:cBhvr>
                                      <p:tavLst>
                                        <p:tav tm="0">
                                          <p:val>
                                            <p:fltVal val="90"/>
                                          </p:val>
                                        </p:tav>
                                        <p:tav tm="100000">
                                          <p:val>
                                            <p:fltVal val="0"/>
                                          </p:val>
                                        </p:tav>
                                      </p:tavLst>
                                    </p:anim>
                                    <p:animEffect transition="in" filter="fade">
                                      <p:cBhvr>
                                        <p:cTn id="20" dur="500"/>
                                        <p:tgtEl>
                                          <p:spTgt spid="44"/>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left)">
                                      <p:cBhvr>
                                        <p:cTn id="24" dur="500"/>
                                        <p:tgtEl>
                                          <p:spTgt spid="45"/>
                                        </p:tgtEl>
                                      </p:cBhvr>
                                    </p:animEffect>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anim calcmode="lin" valueType="num">
                                      <p:cBhvr>
                                        <p:cTn id="29" dur="500" fill="hold"/>
                                        <p:tgtEl>
                                          <p:spTgt spid="6"/>
                                        </p:tgtEl>
                                        <p:attrNameLst>
                                          <p:attrName>ppt_x</p:attrName>
                                        </p:attrNameLst>
                                      </p:cBhvr>
                                      <p:tavLst>
                                        <p:tav tm="0">
                                          <p:val>
                                            <p:strVal val="#ppt_x"/>
                                          </p:val>
                                        </p:tav>
                                        <p:tav tm="100000">
                                          <p:val>
                                            <p:strVal val="#ppt_x"/>
                                          </p:val>
                                        </p:tav>
                                      </p:tavLst>
                                    </p:anim>
                                    <p:anim calcmode="lin" valueType="num">
                                      <p:cBhvr>
                                        <p:cTn id="30" dur="500" fill="hold"/>
                                        <p:tgtEl>
                                          <p:spTgt spid="6"/>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up)">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 grpId="0"/>
      <p:bldP spid="4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42"/>
          <p:cNvSpPr txBox="1"/>
          <p:nvPr/>
        </p:nvSpPr>
        <p:spPr>
          <a:xfrm>
            <a:off x="1100853" y="292064"/>
            <a:ext cx="8403260" cy="430530"/>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b="1">
                <a:gradFill>
                  <a:gsLst>
                    <a:gs pos="0">
                      <a:srgbClr val="E30000"/>
                    </a:gs>
                    <a:gs pos="100000">
                      <a:srgbClr val="760303"/>
                    </a:gs>
                  </a:gsLst>
                  <a:lin ang="5400000" scaled="0"/>
                </a:gradFill>
              </a:rPr>
              <a:t>第八章：附则</a:t>
            </a:r>
          </a:p>
        </p:txBody>
      </p:sp>
      <p:sp>
        <p:nvSpPr>
          <p:cNvPr id="2" name="矩形 1"/>
          <p:cNvSpPr/>
          <p:nvPr/>
        </p:nvSpPr>
        <p:spPr>
          <a:xfrm>
            <a:off x="5283977" y="1967606"/>
            <a:ext cx="5566932" cy="3720570"/>
          </a:xfrm>
          <a:prstGeom prst="rect">
            <a:avLst/>
          </a:prstGeom>
        </p:spPr>
        <p:txBody>
          <a:bodyPr wrap="square">
            <a:spAutoFit/>
          </a:bodyPr>
          <a:lstStyle/>
          <a:p>
            <a:pPr algn="just" eaLnBrk="1" hangingPunct="1">
              <a:lnSpc>
                <a:spcPct val="120000"/>
              </a:lnSpc>
              <a:spcAft>
                <a:spcPts val="0"/>
              </a:spcAft>
            </a:pPr>
            <a:r>
              <a:rPr lang="zh-CN" altLang="zh-CN" b="1" kern="0">
                <a:latin typeface="+mj-ea"/>
                <a:ea typeface="+mj-ea"/>
              </a:rPr>
              <a:t>第三十四条</a:t>
            </a:r>
            <a:r>
              <a:rPr lang="zh-CN" altLang="en-US" b="1" kern="0">
                <a:latin typeface="+mj-ea"/>
                <a:ea typeface="+mj-ea"/>
              </a:rPr>
              <a:t>：</a:t>
            </a:r>
            <a:r>
              <a:rPr lang="zh-CN" altLang="zh-CN" kern="0">
                <a:latin typeface="+mj-ea"/>
                <a:ea typeface="+mj-ea"/>
              </a:rPr>
              <a:t>村、社区党的基层委员会、总支部委员会，按照本条例执行。</a:t>
            </a:r>
          </a:p>
          <a:p>
            <a:pPr algn="just" eaLnBrk="1" hangingPunct="1">
              <a:lnSpc>
                <a:spcPct val="120000"/>
              </a:lnSpc>
              <a:spcAft>
                <a:spcPts val="0"/>
              </a:spcAft>
            </a:pPr>
            <a:r>
              <a:rPr lang="en-US" altLang="zh-CN" kern="0">
                <a:latin typeface="+mj-ea"/>
                <a:ea typeface="+mj-ea"/>
              </a:rPr>
              <a:t> </a:t>
            </a:r>
            <a:endParaRPr lang="zh-CN" altLang="zh-CN" kern="0">
              <a:latin typeface="+mj-ea"/>
              <a:ea typeface="+mj-ea"/>
            </a:endParaRPr>
          </a:p>
          <a:p>
            <a:pPr algn="just" eaLnBrk="1" hangingPunct="1">
              <a:lnSpc>
                <a:spcPct val="120000"/>
              </a:lnSpc>
              <a:spcAft>
                <a:spcPts val="0"/>
              </a:spcAft>
            </a:pPr>
            <a:r>
              <a:rPr lang="zh-CN" altLang="zh-CN" b="1" kern="0">
                <a:latin typeface="+mj-ea"/>
                <a:ea typeface="+mj-ea"/>
              </a:rPr>
              <a:t>第三十五条</a:t>
            </a:r>
            <a:r>
              <a:rPr lang="zh-CN" altLang="en-US" b="1" kern="0">
                <a:latin typeface="+mj-ea"/>
                <a:ea typeface="+mj-ea"/>
              </a:rPr>
              <a:t>：</a:t>
            </a:r>
            <a:r>
              <a:rPr lang="zh-CN" altLang="zh-CN" kern="0">
                <a:latin typeface="+mj-ea"/>
                <a:ea typeface="+mj-ea"/>
              </a:rPr>
              <a:t>中央军事委员会可以根据本条例，制定相关规定。</a:t>
            </a:r>
          </a:p>
          <a:p>
            <a:pPr algn="just" eaLnBrk="1" hangingPunct="1">
              <a:lnSpc>
                <a:spcPct val="120000"/>
              </a:lnSpc>
              <a:spcAft>
                <a:spcPts val="0"/>
              </a:spcAft>
            </a:pPr>
            <a:r>
              <a:rPr lang="en-US" altLang="zh-CN" kern="0">
                <a:latin typeface="+mj-ea"/>
                <a:ea typeface="+mj-ea"/>
              </a:rPr>
              <a:t> </a:t>
            </a:r>
            <a:endParaRPr lang="zh-CN" altLang="zh-CN" kern="0">
              <a:latin typeface="+mj-ea"/>
              <a:ea typeface="+mj-ea"/>
            </a:endParaRPr>
          </a:p>
          <a:p>
            <a:pPr algn="just" eaLnBrk="1" hangingPunct="1">
              <a:lnSpc>
                <a:spcPct val="120000"/>
              </a:lnSpc>
              <a:spcAft>
                <a:spcPts val="0"/>
              </a:spcAft>
            </a:pPr>
            <a:r>
              <a:rPr lang="zh-CN" altLang="zh-CN" b="1" kern="0">
                <a:latin typeface="+mj-ea"/>
                <a:ea typeface="+mj-ea"/>
              </a:rPr>
              <a:t>第三十六条</a:t>
            </a:r>
            <a:r>
              <a:rPr lang="zh-CN" altLang="en-US" b="1" kern="0">
                <a:latin typeface="+mj-ea"/>
                <a:ea typeface="+mj-ea"/>
              </a:rPr>
              <a:t>：</a:t>
            </a:r>
            <a:r>
              <a:rPr lang="zh-CN" altLang="zh-CN" kern="0">
                <a:latin typeface="+mj-ea"/>
                <a:ea typeface="+mj-ea"/>
              </a:rPr>
              <a:t>本条例由中央组织部负责解释。</a:t>
            </a:r>
          </a:p>
          <a:p>
            <a:pPr algn="just" eaLnBrk="1" hangingPunct="1">
              <a:lnSpc>
                <a:spcPct val="120000"/>
              </a:lnSpc>
              <a:spcAft>
                <a:spcPts val="0"/>
              </a:spcAft>
            </a:pPr>
            <a:r>
              <a:rPr lang="en-US" altLang="zh-CN" kern="0">
                <a:latin typeface="+mj-ea"/>
                <a:ea typeface="+mj-ea"/>
              </a:rPr>
              <a:t> </a:t>
            </a:r>
            <a:endParaRPr lang="zh-CN" altLang="zh-CN" kern="0">
              <a:latin typeface="+mj-ea"/>
              <a:ea typeface="+mj-ea"/>
            </a:endParaRPr>
          </a:p>
          <a:p>
            <a:pPr algn="just" eaLnBrk="1" hangingPunct="1">
              <a:lnSpc>
                <a:spcPct val="120000"/>
              </a:lnSpc>
              <a:spcAft>
                <a:spcPts val="0"/>
              </a:spcAft>
            </a:pPr>
            <a:r>
              <a:rPr lang="zh-CN" altLang="zh-CN" b="1" kern="0">
                <a:latin typeface="+mj-ea"/>
                <a:ea typeface="+mj-ea"/>
              </a:rPr>
              <a:t>第三十七条</a:t>
            </a:r>
            <a:r>
              <a:rPr lang="zh-CN" altLang="en-US" b="1" kern="0">
                <a:latin typeface="+mj-ea"/>
                <a:ea typeface="+mj-ea"/>
              </a:rPr>
              <a:t>：</a:t>
            </a:r>
            <a:r>
              <a:rPr lang="zh-CN" altLang="zh-CN" kern="0">
                <a:latin typeface="+mj-ea"/>
                <a:ea typeface="+mj-ea"/>
              </a:rPr>
              <a:t>本条例自</a:t>
            </a:r>
            <a:r>
              <a:rPr lang="en-US" altLang="zh-CN" kern="0">
                <a:latin typeface="+mj-ea"/>
                <a:ea typeface="+mj-ea"/>
              </a:rPr>
              <a:t>2018</a:t>
            </a:r>
            <a:r>
              <a:rPr lang="zh-CN" altLang="zh-CN" kern="0">
                <a:latin typeface="+mj-ea"/>
                <a:ea typeface="+mj-ea"/>
              </a:rPr>
              <a:t>年</a:t>
            </a:r>
            <a:r>
              <a:rPr lang="en-US" altLang="zh-CN" kern="0">
                <a:latin typeface="+mj-ea"/>
                <a:ea typeface="+mj-ea"/>
              </a:rPr>
              <a:t>10</a:t>
            </a:r>
            <a:r>
              <a:rPr lang="zh-CN" altLang="zh-CN" kern="0">
                <a:latin typeface="+mj-ea"/>
                <a:ea typeface="+mj-ea"/>
              </a:rPr>
              <a:t>月</a:t>
            </a:r>
            <a:r>
              <a:rPr lang="en-US" altLang="zh-CN" kern="0">
                <a:latin typeface="+mj-ea"/>
                <a:ea typeface="+mj-ea"/>
              </a:rPr>
              <a:t>28</a:t>
            </a:r>
            <a:r>
              <a:rPr lang="zh-CN" altLang="zh-CN" kern="0">
                <a:latin typeface="+mj-ea"/>
                <a:ea typeface="+mj-ea"/>
              </a:rPr>
              <a:t>日起施行。其他有关党支部的规定与本条例不一致的，按照本条例执行。</a:t>
            </a:r>
          </a:p>
        </p:txBody>
      </p:sp>
      <p:grpSp>
        <p:nvGrpSpPr>
          <p:cNvPr id="39" name="组合 38"/>
          <p:cNvGrpSpPr/>
          <p:nvPr/>
        </p:nvGrpSpPr>
        <p:grpSpPr>
          <a:xfrm rot="21007427">
            <a:off x="545741" y="2434180"/>
            <a:ext cx="4535937" cy="2775245"/>
            <a:chOff x="420689" y="488971"/>
            <a:chExt cx="11266488" cy="6154738"/>
          </a:xfrm>
        </p:grpSpPr>
        <p:sp>
          <p:nvSpPr>
            <p:cNvPr id="40" name="Freeform 5"/>
            <p:cNvSpPr/>
            <p:nvPr/>
          </p:nvSpPr>
          <p:spPr bwMode="auto">
            <a:xfrm>
              <a:off x="420689" y="488971"/>
              <a:ext cx="10620375" cy="6081713"/>
            </a:xfrm>
            <a:custGeom>
              <a:avLst/>
              <a:gdLst>
                <a:gd name="T0" fmla="*/ 62 w 14276"/>
                <a:gd name="T1" fmla="*/ 6595 h 8171"/>
                <a:gd name="T2" fmla="*/ 3633 w 14276"/>
                <a:gd name="T3" fmla="*/ 818 h 8171"/>
                <a:gd name="T4" fmla="*/ 4709 w 14276"/>
                <a:gd name="T5" fmla="*/ 554 h 8171"/>
                <a:gd name="T6" fmla="*/ 5538 w 14276"/>
                <a:gd name="T7" fmla="*/ 642 h 8171"/>
                <a:gd name="T8" fmla="*/ 5768 w 14276"/>
                <a:gd name="T9" fmla="*/ 554 h 8171"/>
                <a:gd name="T10" fmla="*/ 8083 w 14276"/>
                <a:gd name="T11" fmla="*/ 382 h 8171"/>
                <a:gd name="T12" fmla="*/ 10230 w 14276"/>
                <a:gd name="T13" fmla="*/ 1312 h 8171"/>
                <a:gd name="T14" fmla="*/ 12139 w 14276"/>
                <a:gd name="T15" fmla="*/ 1762 h 8171"/>
                <a:gd name="T16" fmla="*/ 14129 w 14276"/>
                <a:gd name="T17" fmla="*/ 3394 h 8171"/>
                <a:gd name="T18" fmla="*/ 14241 w 14276"/>
                <a:gd name="T19" fmla="*/ 3679 h 8171"/>
                <a:gd name="T20" fmla="*/ 14245 w 14276"/>
                <a:gd name="T21" fmla="*/ 3673 h 8171"/>
                <a:gd name="T22" fmla="*/ 14246 w 14276"/>
                <a:gd name="T23" fmla="*/ 3678 h 8171"/>
                <a:gd name="T24" fmla="*/ 14276 w 14276"/>
                <a:gd name="T25" fmla="*/ 3880 h 8171"/>
                <a:gd name="T26" fmla="*/ 11101 w 14276"/>
                <a:gd name="T27" fmla="*/ 8171 h 8171"/>
                <a:gd name="T28" fmla="*/ 10976 w 14276"/>
                <a:gd name="T29" fmla="*/ 8152 h 8171"/>
                <a:gd name="T30" fmla="*/ 10976 w 14276"/>
                <a:gd name="T31" fmla="*/ 8152 h 8171"/>
                <a:gd name="T32" fmla="*/ 10976 w 14276"/>
                <a:gd name="T33" fmla="*/ 8152 h 8171"/>
                <a:gd name="T34" fmla="*/ 7055 w 14276"/>
                <a:gd name="T35" fmla="*/ 7380 h 8171"/>
                <a:gd name="T36" fmla="*/ 3763 w 14276"/>
                <a:gd name="T37" fmla="*/ 6137 h 8171"/>
                <a:gd name="T38" fmla="*/ 2665 w 14276"/>
                <a:gd name="T39" fmla="*/ 6022 h 8171"/>
                <a:gd name="T40" fmla="*/ 2716 w 14276"/>
                <a:gd name="T41" fmla="*/ 6481 h 8171"/>
                <a:gd name="T42" fmla="*/ 2751 w 14276"/>
                <a:gd name="T43" fmla="*/ 7045 h 8171"/>
                <a:gd name="T44" fmla="*/ 370 w 14276"/>
                <a:gd name="T45" fmla="*/ 6780 h 8171"/>
                <a:gd name="T46" fmla="*/ 62 w 14276"/>
                <a:gd name="T47" fmla="*/ 6595 h 8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76" h="8171">
                  <a:moveTo>
                    <a:pt x="62" y="6595"/>
                  </a:moveTo>
                  <a:cubicBezTo>
                    <a:pt x="1226" y="4649"/>
                    <a:pt x="2469" y="2765"/>
                    <a:pt x="3633" y="818"/>
                  </a:cubicBezTo>
                  <a:cubicBezTo>
                    <a:pt x="3915" y="576"/>
                    <a:pt x="4275" y="490"/>
                    <a:pt x="4709" y="554"/>
                  </a:cubicBezTo>
                  <a:cubicBezTo>
                    <a:pt x="4986" y="583"/>
                    <a:pt x="5262" y="613"/>
                    <a:pt x="5538" y="642"/>
                  </a:cubicBezTo>
                  <a:cubicBezTo>
                    <a:pt x="5648" y="643"/>
                    <a:pt x="5663" y="638"/>
                    <a:pt x="5768" y="554"/>
                  </a:cubicBezTo>
                  <a:cubicBezTo>
                    <a:pt x="6288" y="196"/>
                    <a:pt x="6790" y="0"/>
                    <a:pt x="8083" y="382"/>
                  </a:cubicBezTo>
                  <a:cubicBezTo>
                    <a:pt x="8749" y="582"/>
                    <a:pt x="9520" y="1073"/>
                    <a:pt x="10230" y="1312"/>
                  </a:cubicBezTo>
                  <a:cubicBezTo>
                    <a:pt x="10910" y="1536"/>
                    <a:pt x="11820" y="1655"/>
                    <a:pt x="12139" y="1762"/>
                  </a:cubicBezTo>
                  <a:cubicBezTo>
                    <a:pt x="12510" y="1822"/>
                    <a:pt x="13734" y="2627"/>
                    <a:pt x="14129" y="3394"/>
                  </a:cubicBezTo>
                  <a:lnTo>
                    <a:pt x="14241" y="3679"/>
                  </a:lnTo>
                  <a:lnTo>
                    <a:pt x="14245" y="3673"/>
                  </a:lnTo>
                  <a:lnTo>
                    <a:pt x="14246" y="3678"/>
                  </a:lnTo>
                  <a:lnTo>
                    <a:pt x="14276" y="3880"/>
                  </a:lnTo>
                  <a:lnTo>
                    <a:pt x="11101" y="8171"/>
                  </a:lnTo>
                  <a:lnTo>
                    <a:pt x="10976" y="8152"/>
                  </a:lnTo>
                  <a:lnTo>
                    <a:pt x="10976" y="8152"/>
                  </a:lnTo>
                  <a:lnTo>
                    <a:pt x="10976" y="8152"/>
                  </a:lnTo>
                  <a:cubicBezTo>
                    <a:pt x="9811" y="7975"/>
                    <a:pt x="8334" y="7746"/>
                    <a:pt x="7055" y="7380"/>
                  </a:cubicBezTo>
                  <a:cubicBezTo>
                    <a:pt x="5956" y="6974"/>
                    <a:pt x="4863" y="6542"/>
                    <a:pt x="3763" y="6137"/>
                  </a:cubicBezTo>
                  <a:cubicBezTo>
                    <a:pt x="3403" y="6008"/>
                    <a:pt x="3049" y="5944"/>
                    <a:pt x="2665" y="6022"/>
                  </a:cubicBezTo>
                  <a:cubicBezTo>
                    <a:pt x="2396" y="6086"/>
                    <a:pt x="2376" y="6259"/>
                    <a:pt x="2716" y="6481"/>
                  </a:cubicBezTo>
                  <a:cubicBezTo>
                    <a:pt x="3187" y="6924"/>
                    <a:pt x="3195" y="7238"/>
                    <a:pt x="2751" y="7045"/>
                  </a:cubicBezTo>
                  <a:cubicBezTo>
                    <a:pt x="1958" y="6816"/>
                    <a:pt x="1164" y="6821"/>
                    <a:pt x="370" y="6780"/>
                  </a:cubicBezTo>
                  <a:cubicBezTo>
                    <a:pt x="196" y="6781"/>
                    <a:pt x="0" y="6695"/>
                    <a:pt x="62" y="6595"/>
                  </a:cubicBezTo>
                  <a:close/>
                </a:path>
              </a:pathLst>
            </a:custGeom>
            <a:gradFill>
              <a:gsLst>
                <a:gs pos="23000">
                  <a:schemeClr val="accent3"/>
                </a:gs>
                <a:gs pos="73000">
                  <a:schemeClr val="accent3"/>
                </a:gs>
                <a:gs pos="45000">
                  <a:srgbClr val="E0AA24"/>
                </a:gs>
                <a:gs pos="0">
                  <a:srgbClr val="E0AA24"/>
                </a:gs>
                <a:gs pos="100000">
                  <a:srgbClr val="E0AA24"/>
                </a:gs>
              </a:gsLst>
              <a:lin ang="16200000" scaled="1"/>
            </a:gradFill>
            <a:ln w="9525">
              <a:noFill/>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BC0000"/>
                </a:solidFill>
                <a:effectLst/>
                <a:uLnTx/>
                <a:uFillTx/>
                <a:latin typeface="Arial" panose="020B0604020202020204"/>
                <a:ea typeface="微软雅黑" panose="020B0503020204020204" pitchFamily="34" charset="-122"/>
                <a:cs typeface="+mn-ea"/>
              </a:endParaRPr>
            </a:p>
          </p:txBody>
        </p:sp>
        <p:sp>
          <p:nvSpPr>
            <p:cNvPr id="41" name="Freeform 6"/>
            <p:cNvSpPr/>
            <p:nvPr/>
          </p:nvSpPr>
          <p:spPr bwMode="auto">
            <a:xfrm>
              <a:off x="673102" y="774721"/>
              <a:ext cx="10244138" cy="5634038"/>
            </a:xfrm>
            <a:custGeom>
              <a:avLst/>
              <a:gdLst>
                <a:gd name="T0" fmla="*/ 5559 w 13768"/>
                <a:gd name="T1" fmla="*/ 347 h 7571"/>
                <a:gd name="T2" fmla="*/ 5197 w 13768"/>
                <a:gd name="T3" fmla="*/ 479 h 7571"/>
                <a:gd name="T4" fmla="*/ 5186 w 13768"/>
                <a:gd name="T5" fmla="*/ 479 h 7571"/>
                <a:gd name="T6" fmla="*/ 5175 w 13768"/>
                <a:gd name="T7" fmla="*/ 478 h 7571"/>
                <a:gd name="T8" fmla="*/ 4346 w 13768"/>
                <a:gd name="T9" fmla="*/ 390 h 7571"/>
                <a:gd name="T10" fmla="*/ 4342 w 13768"/>
                <a:gd name="T11" fmla="*/ 389 h 7571"/>
                <a:gd name="T12" fmla="*/ 4338 w 13768"/>
                <a:gd name="T13" fmla="*/ 389 h 7571"/>
                <a:gd name="T14" fmla="*/ 3463 w 13768"/>
                <a:gd name="T15" fmla="*/ 581 h 7571"/>
                <a:gd name="T16" fmla="*/ 0 w 13768"/>
                <a:gd name="T17" fmla="*/ 6176 h 7571"/>
                <a:gd name="T18" fmla="*/ 30 w 13768"/>
                <a:gd name="T19" fmla="*/ 6177 h 7571"/>
                <a:gd name="T20" fmla="*/ 36 w 13768"/>
                <a:gd name="T21" fmla="*/ 6177 h 7571"/>
                <a:gd name="T22" fmla="*/ 42 w 13768"/>
                <a:gd name="T23" fmla="*/ 6178 h 7571"/>
                <a:gd name="T24" fmla="*/ 2385 w 13768"/>
                <a:gd name="T25" fmla="*/ 6426 h 7571"/>
                <a:gd name="T26" fmla="*/ 2238 w 13768"/>
                <a:gd name="T27" fmla="*/ 6270 h 7571"/>
                <a:gd name="T28" fmla="*/ 1914 w 13768"/>
                <a:gd name="T29" fmla="*/ 5713 h 7571"/>
                <a:gd name="T30" fmla="*/ 2274 w 13768"/>
                <a:gd name="T31" fmla="*/ 5425 h 7571"/>
                <a:gd name="T32" fmla="*/ 2278 w 13768"/>
                <a:gd name="T33" fmla="*/ 5424 h 7571"/>
                <a:gd name="T34" fmla="*/ 2282 w 13768"/>
                <a:gd name="T35" fmla="*/ 5423 h 7571"/>
                <a:gd name="T36" fmla="*/ 3499 w 13768"/>
                <a:gd name="T37" fmla="*/ 5547 h 7571"/>
                <a:gd name="T38" fmla="*/ 6784 w 13768"/>
                <a:gd name="T39" fmla="*/ 6788 h 7571"/>
                <a:gd name="T40" fmla="*/ 10798 w 13768"/>
                <a:gd name="T41" fmla="*/ 7571 h 7571"/>
                <a:gd name="T42" fmla="*/ 13768 w 13768"/>
                <a:gd name="T43" fmla="*/ 3560 h 7571"/>
                <a:gd name="T44" fmla="*/ 13588 w 13768"/>
                <a:gd name="T45" fmla="*/ 3102 h 7571"/>
                <a:gd name="T46" fmla="*/ 12966 w 13768"/>
                <a:gd name="T47" fmla="*/ 2364 h 7571"/>
                <a:gd name="T48" fmla="*/ 12244 w 13768"/>
                <a:gd name="T49" fmla="*/ 1826 h 7571"/>
                <a:gd name="T50" fmla="*/ 11764 w 13768"/>
                <a:gd name="T51" fmla="*/ 1597 h 7571"/>
                <a:gd name="T52" fmla="*/ 11746 w 13768"/>
                <a:gd name="T53" fmla="*/ 1594 h 7571"/>
                <a:gd name="T54" fmla="*/ 11729 w 13768"/>
                <a:gd name="T55" fmla="*/ 1588 h 7571"/>
                <a:gd name="T56" fmla="*/ 11198 w 13768"/>
                <a:gd name="T57" fmla="*/ 1467 h 7571"/>
                <a:gd name="T58" fmla="*/ 10395 w 13768"/>
                <a:gd name="T59" fmla="*/ 1298 h 7571"/>
                <a:gd name="T60" fmla="*/ 9821 w 13768"/>
                <a:gd name="T61" fmla="*/ 1138 h 7571"/>
                <a:gd name="T62" fmla="*/ 8864 w 13768"/>
                <a:gd name="T63" fmla="*/ 725 h 7571"/>
                <a:gd name="T64" fmla="*/ 7680 w 13768"/>
                <a:gd name="T65" fmla="*/ 210 h 7571"/>
                <a:gd name="T66" fmla="*/ 6501 w 13768"/>
                <a:gd name="T67" fmla="*/ 11 h 7571"/>
                <a:gd name="T68" fmla="*/ 5813 w 13768"/>
                <a:gd name="T69" fmla="*/ 191 h 7571"/>
                <a:gd name="T70" fmla="*/ 5559 w 13768"/>
                <a:gd name="T71" fmla="*/ 347 h 7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768" h="7571">
                  <a:moveTo>
                    <a:pt x="5559" y="347"/>
                  </a:moveTo>
                  <a:cubicBezTo>
                    <a:pt x="5430" y="451"/>
                    <a:pt x="5367" y="480"/>
                    <a:pt x="5197" y="479"/>
                  </a:cubicBezTo>
                  <a:lnTo>
                    <a:pt x="5186" y="479"/>
                  </a:lnTo>
                  <a:lnTo>
                    <a:pt x="5175" y="478"/>
                  </a:lnTo>
                  <a:cubicBezTo>
                    <a:pt x="4899" y="448"/>
                    <a:pt x="4622" y="419"/>
                    <a:pt x="4346" y="390"/>
                  </a:cubicBezTo>
                  <a:lnTo>
                    <a:pt x="4342" y="389"/>
                  </a:lnTo>
                  <a:lnTo>
                    <a:pt x="4338" y="389"/>
                  </a:lnTo>
                  <a:cubicBezTo>
                    <a:pt x="4021" y="342"/>
                    <a:pt x="3715" y="378"/>
                    <a:pt x="3463" y="581"/>
                  </a:cubicBezTo>
                  <a:cubicBezTo>
                    <a:pt x="2336" y="2463"/>
                    <a:pt x="1131" y="4297"/>
                    <a:pt x="0" y="6176"/>
                  </a:cubicBezTo>
                  <a:cubicBezTo>
                    <a:pt x="11" y="6177"/>
                    <a:pt x="21" y="6177"/>
                    <a:pt x="30" y="6177"/>
                  </a:cubicBezTo>
                  <a:lnTo>
                    <a:pt x="36" y="6177"/>
                  </a:lnTo>
                  <a:lnTo>
                    <a:pt x="42" y="6178"/>
                  </a:lnTo>
                  <a:cubicBezTo>
                    <a:pt x="837" y="6219"/>
                    <a:pt x="1611" y="6219"/>
                    <a:pt x="2385" y="6426"/>
                  </a:cubicBezTo>
                  <a:cubicBezTo>
                    <a:pt x="2332" y="6364"/>
                    <a:pt x="2274" y="6305"/>
                    <a:pt x="2238" y="6270"/>
                  </a:cubicBezTo>
                  <a:cubicBezTo>
                    <a:pt x="2057" y="6149"/>
                    <a:pt x="1846" y="5955"/>
                    <a:pt x="1914" y="5713"/>
                  </a:cubicBezTo>
                  <a:cubicBezTo>
                    <a:pt x="1961" y="5546"/>
                    <a:pt x="2117" y="5462"/>
                    <a:pt x="2274" y="5425"/>
                  </a:cubicBezTo>
                  <a:lnTo>
                    <a:pt x="2278" y="5424"/>
                  </a:lnTo>
                  <a:lnTo>
                    <a:pt x="2282" y="5423"/>
                  </a:lnTo>
                  <a:cubicBezTo>
                    <a:pt x="2704" y="5338"/>
                    <a:pt x="3099" y="5401"/>
                    <a:pt x="3499" y="5547"/>
                  </a:cubicBezTo>
                  <a:cubicBezTo>
                    <a:pt x="4598" y="5949"/>
                    <a:pt x="5686" y="6383"/>
                    <a:pt x="6784" y="6788"/>
                  </a:cubicBezTo>
                  <a:cubicBezTo>
                    <a:pt x="8088" y="7161"/>
                    <a:pt x="9457" y="7368"/>
                    <a:pt x="10798" y="7571"/>
                  </a:cubicBezTo>
                  <a:cubicBezTo>
                    <a:pt x="11788" y="6234"/>
                    <a:pt x="12778" y="4897"/>
                    <a:pt x="13768" y="3560"/>
                  </a:cubicBezTo>
                  <a:cubicBezTo>
                    <a:pt x="13708" y="3407"/>
                    <a:pt x="13648" y="3255"/>
                    <a:pt x="13588" y="3102"/>
                  </a:cubicBezTo>
                  <a:cubicBezTo>
                    <a:pt x="13445" y="2829"/>
                    <a:pt x="13194" y="2567"/>
                    <a:pt x="12966" y="2364"/>
                  </a:cubicBezTo>
                  <a:cubicBezTo>
                    <a:pt x="12744" y="2166"/>
                    <a:pt x="12498" y="1981"/>
                    <a:pt x="12244" y="1826"/>
                  </a:cubicBezTo>
                  <a:cubicBezTo>
                    <a:pt x="12134" y="1758"/>
                    <a:pt x="11892" y="1617"/>
                    <a:pt x="11764" y="1597"/>
                  </a:cubicBezTo>
                  <a:lnTo>
                    <a:pt x="11746" y="1594"/>
                  </a:lnTo>
                  <a:lnTo>
                    <a:pt x="11729" y="1588"/>
                  </a:lnTo>
                  <a:cubicBezTo>
                    <a:pt x="11567" y="1534"/>
                    <a:pt x="11366" y="1500"/>
                    <a:pt x="11198" y="1467"/>
                  </a:cubicBezTo>
                  <a:cubicBezTo>
                    <a:pt x="10930" y="1413"/>
                    <a:pt x="10661" y="1361"/>
                    <a:pt x="10395" y="1298"/>
                  </a:cubicBezTo>
                  <a:cubicBezTo>
                    <a:pt x="10202" y="1252"/>
                    <a:pt x="10009" y="1201"/>
                    <a:pt x="9821" y="1138"/>
                  </a:cubicBezTo>
                  <a:cubicBezTo>
                    <a:pt x="9492" y="1029"/>
                    <a:pt x="9174" y="877"/>
                    <a:pt x="8864" y="725"/>
                  </a:cubicBezTo>
                  <a:cubicBezTo>
                    <a:pt x="8487" y="542"/>
                    <a:pt x="8082" y="329"/>
                    <a:pt x="7680" y="210"/>
                  </a:cubicBezTo>
                  <a:cubicBezTo>
                    <a:pt x="7312" y="100"/>
                    <a:pt x="6888" y="0"/>
                    <a:pt x="6501" y="11"/>
                  </a:cubicBezTo>
                  <a:cubicBezTo>
                    <a:pt x="6250" y="18"/>
                    <a:pt x="6034" y="73"/>
                    <a:pt x="5813" y="191"/>
                  </a:cubicBezTo>
                  <a:cubicBezTo>
                    <a:pt x="5725" y="238"/>
                    <a:pt x="5641" y="291"/>
                    <a:pt x="5559" y="347"/>
                  </a:cubicBezTo>
                  <a:close/>
                </a:path>
              </a:pathLst>
            </a:custGeom>
            <a:solidFill>
              <a:schemeClr val="accent2"/>
            </a:solidFill>
            <a:ln w="9525">
              <a:noFill/>
              <a:round/>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BC0000"/>
                </a:solidFill>
                <a:effectLst/>
                <a:uLnTx/>
                <a:uFillTx/>
                <a:latin typeface="Arial" panose="020B0604020202020204"/>
                <a:ea typeface="微软雅黑" panose="020B0503020204020204" pitchFamily="34" charset="-122"/>
                <a:cs typeface="+mn-ea"/>
              </a:endParaRPr>
            </a:p>
          </p:txBody>
        </p:sp>
        <p:grpSp>
          <p:nvGrpSpPr>
            <p:cNvPr id="42" name="组合 41"/>
            <p:cNvGrpSpPr/>
            <p:nvPr/>
          </p:nvGrpSpPr>
          <p:grpSpPr>
            <a:xfrm>
              <a:off x="8583614" y="2446359"/>
              <a:ext cx="3103563" cy="4197350"/>
              <a:chOff x="8583614" y="2446359"/>
              <a:chExt cx="3103563" cy="4197350"/>
            </a:xfrm>
          </p:grpSpPr>
          <p:sp>
            <p:nvSpPr>
              <p:cNvPr id="43" name="Freeform 7"/>
              <p:cNvSpPr/>
              <p:nvPr/>
            </p:nvSpPr>
            <p:spPr bwMode="auto">
              <a:xfrm>
                <a:off x="8583614" y="3182959"/>
                <a:ext cx="2630488" cy="3460750"/>
              </a:xfrm>
              <a:custGeom>
                <a:avLst/>
                <a:gdLst>
                  <a:gd name="T0" fmla="*/ 3535 w 3535"/>
                  <a:gd name="T1" fmla="*/ 111 h 4651"/>
                  <a:gd name="T2" fmla="*/ 3373 w 3535"/>
                  <a:gd name="T3" fmla="*/ 0 h 4651"/>
                  <a:gd name="T4" fmla="*/ 0 w 3535"/>
                  <a:gd name="T5" fmla="*/ 4581 h 4651"/>
                  <a:gd name="T6" fmla="*/ 193 w 3535"/>
                  <a:gd name="T7" fmla="*/ 4651 h 4651"/>
                  <a:gd name="T8" fmla="*/ 3535 w 3535"/>
                  <a:gd name="T9" fmla="*/ 111 h 4651"/>
                </a:gdLst>
                <a:ahLst/>
                <a:cxnLst>
                  <a:cxn ang="0">
                    <a:pos x="T0" y="T1"/>
                  </a:cxn>
                  <a:cxn ang="0">
                    <a:pos x="T2" y="T3"/>
                  </a:cxn>
                  <a:cxn ang="0">
                    <a:pos x="T4" y="T5"/>
                  </a:cxn>
                  <a:cxn ang="0">
                    <a:pos x="T6" y="T7"/>
                  </a:cxn>
                  <a:cxn ang="0">
                    <a:pos x="T8" y="T9"/>
                  </a:cxn>
                </a:cxnLst>
                <a:rect l="0" t="0" r="r" b="b"/>
                <a:pathLst>
                  <a:path w="3535" h="4651">
                    <a:moveTo>
                      <a:pt x="3535" y="111"/>
                    </a:moveTo>
                    <a:lnTo>
                      <a:pt x="3373" y="0"/>
                    </a:lnTo>
                    <a:lnTo>
                      <a:pt x="0" y="4581"/>
                    </a:lnTo>
                    <a:lnTo>
                      <a:pt x="193" y="4651"/>
                    </a:lnTo>
                    <a:lnTo>
                      <a:pt x="3535" y="111"/>
                    </a:lnTo>
                    <a:close/>
                  </a:path>
                </a:pathLst>
              </a:custGeom>
              <a:solidFill>
                <a:srgbClr val="BB1B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BC0000"/>
                  </a:solidFill>
                  <a:effectLst/>
                  <a:uLnTx/>
                  <a:uFillTx/>
                  <a:latin typeface="Arial" panose="020B0604020202020204" pitchFamily="34" charset="0"/>
                  <a:ea typeface="宋体" panose="02010600030101010101" pitchFamily="2" charset="-122"/>
                  <a:cs typeface="+mn-cs"/>
                </a:endParaRPr>
              </a:p>
            </p:txBody>
          </p:sp>
          <p:sp>
            <p:nvSpPr>
              <p:cNvPr id="44" name="Freeform 8"/>
              <p:cNvSpPr/>
              <p:nvPr/>
            </p:nvSpPr>
            <p:spPr bwMode="auto">
              <a:xfrm>
                <a:off x="11147427" y="2446359"/>
                <a:ext cx="539750" cy="725488"/>
              </a:xfrm>
              <a:custGeom>
                <a:avLst/>
                <a:gdLst>
                  <a:gd name="T0" fmla="*/ 725 w 725"/>
                  <a:gd name="T1" fmla="*/ 0 h 973"/>
                  <a:gd name="T2" fmla="*/ 581 w 725"/>
                  <a:gd name="T3" fmla="*/ 780 h 973"/>
                  <a:gd name="T4" fmla="*/ 153 w 725"/>
                  <a:gd name="T5" fmla="*/ 973 h 973"/>
                  <a:gd name="T6" fmla="*/ 0 w 725"/>
                  <a:gd name="T7" fmla="*/ 830 h 973"/>
                  <a:gd name="T8" fmla="*/ 38 w 725"/>
                  <a:gd name="T9" fmla="*/ 361 h 973"/>
                  <a:gd name="T10" fmla="*/ 725 w 725"/>
                  <a:gd name="T11" fmla="*/ 0 h 973"/>
                </a:gdLst>
                <a:ahLst/>
                <a:cxnLst>
                  <a:cxn ang="0">
                    <a:pos x="T0" y="T1"/>
                  </a:cxn>
                  <a:cxn ang="0">
                    <a:pos x="T2" y="T3"/>
                  </a:cxn>
                  <a:cxn ang="0">
                    <a:pos x="T4" y="T5"/>
                  </a:cxn>
                  <a:cxn ang="0">
                    <a:pos x="T6" y="T7"/>
                  </a:cxn>
                  <a:cxn ang="0">
                    <a:pos x="T8" y="T9"/>
                  </a:cxn>
                  <a:cxn ang="0">
                    <a:pos x="T10" y="T11"/>
                  </a:cxn>
                </a:cxnLst>
                <a:rect l="0" t="0" r="r" b="b"/>
                <a:pathLst>
                  <a:path w="725" h="973">
                    <a:moveTo>
                      <a:pt x="725" y="0"/>
                    </a:moveTo>
                    <a:lnTo>
                      <a:pt x="581" y="780"/>
                    </a:lnTo>
                    <a:lnTo>
                      <a:pt x="153" y="973"/>
                    </a:lnTo>
                    <a:lnTo>
                      <a:pt x="0" y="830"/>
                    </a:lnTo>
                    <a:lnTo>
                      <a:pt x="38" y="361"/>
                    </a:lnTo>
                    <a:lnTo>
                      <a:pt x="725" y="0"/>
                    </a:lnTo>
                    <a:close/>
                  </a:path>
                </a:pathLst>
              </a:custGeom>
              <a:solidFill>
                <a:srgbClr val="F7E3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BC0000"/>
                  </a:solidFill>
                  <a:effectLst/>
                  <a:uLnTx/>
                  <a:uFillTx/>
                  <a:latin typeface="Arial" panose="020B0604020202020204" pitchFamily="34" charset="0"/>
                  <a:ea typeface="宋体" panose="02010600030101010101" pitchFamily="2" charset="-122"/>
                  <a:cs typeface="+mn-cs"/>
                </a:endParaRPr>
              </a:p>
            </p:txBody>
          </p:sp>
          <p:sp>
            <p:nvSpPr>
              <p:cNvPr id="45" name="Freeform 9"/>
              <p:cNvSpPr/>
              <p:nvPr/>
            </p:nvSpPr>
            <p:spPr bwMode="auto">
              <a:xfrm>
                <a:off x="11210927" y="2446359"/>
                <a:ext cx="476250" cy="725488"/>
              </a:xfrm>
              <a:custGeom>
                <a:avLst/>
                <a:gdLst>
                  <a:gd name="T0" fmla="*/ 640 w 640"/>
                  <a:gd name="T1" fmla="*/ 0 h 973"/>
                  <a:gd name="T2" fmla="*/ 496 w 640"/>
                  <a:gd name="T3" fmla="*/ 780 h 973"/>
                  <a:gd name="T4" fmla="*/ 68 w 640"/>
                  <a:gd name="T5" fmla="*/ 973 h 973"/>
                  <a:gd name="T6" fmla="*/ 5 w 640"/>
                  <a:gd name="T7" fmla="*/ 914 h 973"/>
                  <a:gd name="T8" fmla="*/ 0 w 640"/>
                  <a:gd name="T9" fmla="*/ 892 h 973"/>
                  <a:gd name="T10" fmla="*/ 636 w 640"/>
                  <a:gd name="T11" fmla="*/ 2 h 973"/>
                  <a:gd name="T12" fmla="*/ 640 w 640"/>
                  <a:gd name="T13" fmla="*/ 0 h 973"/>
                </a:gdLst>
                <a:ahLst/>
                <a:cxnLst>
                  <a:cxn ang="0">
                    <a:pos x="T0" y="T1"/>
                  </a:cxn>
                  <a:cxn ang="0">
                    <a:pos x="T2" y="T3"/>
                  </a:cxn>
                  <a:cxn ang="0">
                    <a:pos x="T4" y="T5"/>
                  </a:cxn>
                  <a:cxn ang="0">
                    <a:pos x="T6" y="T7"/>
                  </a:cxn>
                  <a:cxn ang="0">
                    <a:pos x="T8" y="T9"/>
                  </a:cxn>
                  <a:cxn ang="0">
                    <a:pos x="T10" y="T11"/>
                  </a:cxn>
                  <a:cxn ang="0">
                    <a:pos x="T12" y="T13"/>
                  </a:cxn>
                </a:cxnLst>
                <a:rect l="0" t="0" r="r" b="b"/>
                <a:pathLst>
                  <a:path w="640" h="973">
                    <a:moveTo>
                      <a:pt x="640" y="0"/>
                    </a:moveTo>
                    <a:lnTo>
                      <a:pt x="496" y="780"/>
                    </a:lnTo>
                    <a:lnTo>
                      <a:pt x="68" y="973"/>
                    </a:lnTo>
                    <a:lnTo>
                      <a:pt x="5" y="914"/>
                    </a:lnTo>
                    <a:lnTo>
                      <a:pt x="0" y="892"/>
                    </a:lnTo>
                    <a:lnTo>
                      <a:pt x="636" y="2"/>
                    </a:lnTo>
                    <a:lnTo>
                      <a:pt x="640" y="0"/>
                    </a:lnTo>
                    <a:close/>
                  </a:path>
                </a:pathLst>
              </a:custGeom>
              <a:solidFill>
                <a:srgbClr val="EFB0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BC0000"/>
                  </a:solidFill>
                  <a:effectLst/>
                  <a:uLnTx/>
                  <a:uFillTx/>
                  <a:latin typeface="Arial" panose="020B0604020202020204" pitchFamily="34" charset="0"/>
                  <a:ea typeface="宋体" panose="02010600030101010101" pitchFamily="2" charset="-122"/>
                  <a:cs typeface="+mn-cs"/>
                </a:endParaRPr>
              </a:p>
            </p:txBody>
          </p:sp>
          <p:sp>
            <p:nvSpPr>
              <p:cNvPr id="46" name="Freeform 10"/>
              <p:cNvSpPr/>
              <p:nvPr/>
            </p:nvSpPr>
            <p:spPr bwMode="auto">
              <a:xfrm>
                <a:off x="11036302" y="3044846"/>
                <a:ext cx="311150" cy="257175"/>
              </a:xfrm>
              <a:custGeom>
                <a:avLst/>
                <a:gdLst>
                  <a:gd name="T0" fmla="*/ 370 w 418"/>
                  <a:gd name="T1" fmla="*/ 177 h 345"/>
                  <a:gd name="T2" fmla="*/ 153 w 418"/>
                  <a:gd name="T3" fmla="*/ 27 h 345"/>
                  <a:gd name="T4" fmla="*/ 29 w 418"/>
                  <a:gd name="T5" fmla="*/ 48 h 345"/>
                  <a:gd name="T6" fmla="*/ 29 w 418"/>
                  <a:gd name="T7" fmla="*/ 48 h 345"/>
                  <a:gd name="T8" fmla="*/ 49 w 418"/>
                  <a:gd name="T9" fmla="*/ 168 h 345"/>
                  <a:gd name="T10" fmla="*/ 266 w 418"/>
                  <a:gd name="T11" fmla="*/ 318 h 345"/>
                  <a:gd name="T12" fmla="*/ 390 w 418"/>
                  <a:gd name="T13" fmla="*/ 297 h 345"/>
                  <a:gd name="T14" fmla="*/ 390 w 418"/>
                  <a:gd name="T15" fmla="*/ 297 h 345"/>
                  <a:gd name="T16" fmla="*/ 370 w 418"/>
                  <a:gd name="T17" fmla="*/ 17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345">
                    <a:moveTo>
                      <a:pt x="370" y="177"/>
                    </a:moveTo>
                    <a:lnTo>
                      <a:pt x="153" y="27"/>
                    </a:lnTo>
                    <a:cubicBezTo>
                      <a:pt x="113" y="0"/>
                      <a:pt x="58" y="9"/>
                      <a:pt x="29" y="48"/>
                    </a:cubicBezTo>
                    <a:lnTo>
                      <a:pt x="29" y="48"/>
                    </a:lnTo>
                    <a:cubicBezTo>
                      <a:pt x="0" y="87"/>
                      <a:pt x="9" y="141"/>
                      <a:pt x="49" y="168"/>
                    </a:cubicBezTo>
                    <a:lnTo>
                      <a:pt x="266" y="318"/>
                    </a:lnTo>
                    <a:cubicBezTo>
                      <a:pt x="306" y="345"/>
                      <a:pt x="361" y="335"/>
                      <a:pt x="390" y="297"/>
                    </a:cubicBezTo>
                    <a:lnTo>
                      <a:pt x="390" y="297"/>
                    </a:lnTo>
                    <a:cubicBezTo>
                      <a:pt x="418" y="258"/>
                      <a:pt x="409" y="204"/>
                      <a:pt x="370" y="177"/>
                    </a:cubicBezTo>
                    <a:close/>
                  </a:path>
                </a:pathLst>
              </a:custGeom>
              <a:solidFill>
                <a:srgbClr val="FFF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BC0000"/>
                  </a:solidFill>
                  <a:effectLst/>
                  <a:uLnTx/>
                  <a:uFillTx/>
                  <a:latin typeface="Arial" panose="020B0604020202020204" pitchFamily="34" charset="0"/>
                  <a:ea typeface="宋体" panose="02010600030101010101" pitchFamily="2" charset="-122"/>
                  <a:cs typeface="+mn-cs"/>
                </a:endParaRPr>
              </a:p>
            </p:txBody>
          </p:sp>
        </p:grpSp>
      </p:grpSp>
      <p:sp>
        <p:nvSpPr>
          <p:cNvPr id="47" name="矩形 46"/>
          <p:cNvSpPr/>
          <p:nvPr/>
        </p:nvSpPr>
        <p:spPr>
          <a:xfrm>
            <a:off x="1508799" y="3883176"/>
            <a:ext cx="2518732" cy="461665"/>
          </a:xfrm>
          <a:prstGeom prst="rect">
            <a:avLst/>
          </a:prstGeom>
        </p:spPr>
        <p:txBody>
          <a:bodyPr wrap="square">
            <a:spAutoFit/>
          </a:bodyPr>
          <a:lstStyle/>
          <a:p>
            <a:pPr algn="ctr"/>
            <a:r>
              <a:rPr lang="zh-CN" altLang="en-US" sz="2400">
                <a:solidFill>
                  <a:srgbClr val="FFFF00"/>
                </a:solidFill>
                <a:latin typeface="+mj-ea"/>
                <a:ea typeface="+mj-ea"/>
              </a:rPr>
              <a:t>第八章：附则</a:t>
            </a:r>
            <a:endParaRPr lang="zh-CN" altLang="en-US" sz="2400" dirty="0">
              <a:solidFill>
                <a:srgbClr val="FFFF00"/>
              </a:solidFill>
              <a:latin typeface="+mj-ea"/>
              <a:ea typeface="+mj-ea"/>
            </a:endParaRPr>
          </a:p>
        </p:txBody>
      </p:sp>
      <p:pic>
        <p:nvPicPr>
          <p:cNvPr id="48" name="图片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6992" y="2971411"/>
            <a:ext cx="634647" cy="6474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00" advClick="0" advTm="4567">
        <p14:pan/>
      </p:transition>
    </mc:Choice>
    <mc:Fallback xmlns="">
      <p:transition advClick="0" advTm="45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anim calcmode="lin" valueType="num">
                                      <p:cBhvr>
                                        <p:cTn id="8" dur="500" fill="hold"/>
                                        <p:tgtEl>
                                          <p:spTgt spid="39"/>
                                        </p:tgtEl>
                                        <p:attrNameLst>
                                          <p:attrName>ppt_x</p:attrName>
                                        </p:attrNameLst>
                                      </p:cBhvr>
                                      <p:tavLst>
                                        <p:tav tm="0">
                                          <p:val>
                                            <p:strVal val="#ppt_x"/>
                                          </p:val>
                                        </p:tav>
                                        <p:tav tm="100000">
                                          <p:val>
                                            <p:strVal val="#ppt_x"/>
                                          </p:val>
                                        </p:tav>
                                      </p:tavLst>
                                    </p:anim>
                                    <p:anim calcmode="lin" valueType="num">
                                      <p:cBhvr>
                                        <p:cTn id="9" dur="5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 calcmode="lin" valueType="num">
                                      <p:cBhvr>
                                        <p:cTn id="15" dur="500" fill="hold"/>
                                        <p:tgtEl>
                                          <p:spTgt spid="48"/>
                                        </p:tgtEl>
                                        <p:attrNameLst>
                                          <p:attrName>style.rotation</p:attrName>
                                        </p:attrNameLst>
                                      </p:cBhvr>
                                      <p:tavLst>
                                        <p:tav tm="0">
                                          <p:val>
                                            <p:fltVal val="90"/>
                                          </p:val>
                                        </p:tav>
                                        <p:tav tm="100000">
                                          <p:val>
                                            <p:fltVal val="0"/>
                                          </p:val>
                                        </p:tav>
                                      </p:tavLst>
                                    </p:anim>
                                    <p:animEffect transition="in" filter="fade">
                                      <p:cBhvr>
                                        <p:cTn id="16" dur="500"/>
                                        <p:tgtEl>
                                          <p:spTgt spid="48"/>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wipe(up)">
                                      <p:cBhvr>
                                        <p:cTn id="20" dur="500"/>
                                        <p:tgtEl>
                                          <p:spTgt spid="47"/>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63724" y="1705073"/>
            <a:ext cx="1775424" cy="1775421"/>
            <a:chOff x="1125883" y="1489162"/>
            <a:chExt cx="1331568" cy="1331566"/>
          </a:xfrm>
        </p:grpSpPr>
        <p:grpSp>
          <p:nvGrpSpPr>
            <p:cNvPr id="3" name="组合 2"/>
            <p:cNvGrpSpPr/>
            <p:nvPr/>
          </p:nvGrpSpPr>
          <p:grpSpPr>
            <a:xfrm>
              <a:off x="1125883" y="1489162"/>
              <a:ext cx="1331568" cy="1331566"/>
              <a:chOff x="2681612" y="1294393"/>
              <a:chExt cx="1506220" cy="1506217"/>
            </a:xfrm>
          </p:grpSpPr>
          <p:sp>
            <p:nvSpPr>
              <p:cNvPr id="8" name="椭圆 7"/>
              <p:cNvSpPr/>
              <p:nvPr/>
            </p:nvSpPr>
            <p:spPr>
              <a:xfrm>
                <a:off x="2681612" y="1294393"/>
                <a:ext cx="1506220" cy="1506217"/>
              </a:xfrm>
              <a:prstGeom prst="ellipse">
                <a:avLst/>
              </a:prstGeom>
              <a:noFill/>
              <a:ln w="12700" cap="flat" cmpd="sng" algn="ctr">
                <a:gradFill flip="none" rotWithShape="1">
                  <a:gsLst>
                    <a:gs pos="0">
                      <a:srgbClr val="FFBE00"/>
                    </a:gs>
                    <a:gs pos="28000">
                      <a:srgbClr val="C00000">
                        <a:lumMod val="75000"/>
                      </a:srgbClr>
                    </a:gs>
                    <a:gs pos="52000">
                      <a:srgbClr val="C00000"/>
                    </a:gs>
                    <a:gs pos="98000">
                      <a:srgbClr val="FFBE00"/>
                    </a:gs>
                    <a:gs pos="78000">
                      <a:srgbClr val="C00000">
                        <a:lumMod val="75000"/>
                      </a:srgbClr>
                    </a:gs>
                  </a:gsLst>
                  <a:lin ang="8100000" scaled="1"/>
                  <a:tileRect/>
                </a:grad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Calibri" panose="020F0502020204030204"/>
                  <a:ea typeface="微软雅黑" panose="020B0503020204020204" pitchFamily="34" charset="-122"/>
                  <a:cs typeface="微软雅黑" panose="020B0503020204020204" pitchFamily="34" charset="-122"/>
                </a:endParaRPr>
              </a:p>
            </p:txBody>
          </p:sp>
          <p:sp>
            <p:nvSpPr>
              <p:cNvPr id="10" name="Freeform 5"/>
              <p:cNvSpPr/>
              <p:nvPr/>
            </p:nvSpPr>
            <p:spPr bwMode="auto">
              <a:xfrm flipV="1">
                <a:off x="2777385" y="1390165"/>
                <a:ext cx="1314666" cy="1314673"/>
              </a:xfrm>
              <a:prstGeom prst="ellipse">
                <a:avLst/>
              </a:prstGeom>
              <a:noFill/>
              <a:ln w="9525"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Calibri" panose="020F0502020204030204"/>
                  <a:ea typeface="微软雅黑" panose="020B0503020204020204" pitchFamily="34" charset="-122"/>
                  <a:cs typeface="微软雅黑" panose="020B0503020204020204" pitchFamily="34" charset="-122"/>
                </a:endParaRPr>
              </a:p>
            </p:txBody>
          </p:sp>
          <p:sp>
            <p:nvSpPr>
              <p:cNvPr id="13" name="任意多边形 12"/>
              <p:cNvSpPr/>
              <p:nvPr/>
            </p:nvSpPr>
            <p:spPr bwMode="auto">
              <a:xfrm flipV="1">
                <a:off x="2688967" y="1301749"/>
                <a:ext cx="1326031" cy="1238236"/>
              </a:xfrm>
              <a:custGeom>
                <a:avLst/>
                <a:gdLst>
                  <a:gd name="connsiteX0" fmla="*/ 745749 w 1326030"/>
                  <a:gd name="connsiteY0" fmla="*/ 1238236 h 1238236"/>
                  <a:gd name="connsiteX1" fmla="*/ 1273073 w 1326030"/>
                  <a:gd name="connsiteY1" fmla="*/ 1019809 h 1238236"/>
                  <a:gd name="connsiteX2" fmla="*/ 1326030 w 1326030"/>
                  <a:gd name="connsiteY2" fmla="*/ 955624 h 1238236"/>
                  <a:gd name="connsiteX3" fmla="*/ 1245552 w 1326030"/>
                  <a:gd name="connsiteY3" fmla="*/ 967907 h 1238236"/>
                  <a:gd name="connsiteX4" fmla="*/ 1147542 w 1326030"/>
                  <a:gd name="connsiteY4" fmla="*/ 972856 h 1238236"/>
                  <a:gd name="connsiteX5" fmla="*/ 188953 w 1326030"/>
                  <a:gd name="connsiteY5" fmla="*/ 14259 h 1238236"/>
                  <a:gd name="connsiteX6" fmla="*/ 189673 w 1326030"/>
                  <a:gd name="connsiteY6" fmla="*/ 0 h 1238236"/>
                  <a:gd name="connsiteX7" fmla="*/ 127362 w 1326030"/>
                  <a:gd name="connsiteY7" fmla="*/ 75522 h 1238236"/>
                  <a:gd name="connsiteX8" fmla="*/ 0 w 1326030"/>
                  <a:gd name="connsiteY8" fmla="*/ 492481 h 1238236"/>
                  <a:gd name="connsiteX9" fmla="*/ 745749 w 1326030"/>
                  <a:gd name="connsiteY9" fmla="*/ 1238236 h 123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6030" h="1238236">
                    <a:moveTo>
                      <a:pt x="745749" y="1238236"/>
                    </a:moveTo>
                    <a:cubicBezTo>
                      <a:pt x="951682" y="1238236"/>
                      <a:pt x="1138119" y="1154765"/>
                      <a:pt x="1273073" y="1019809"/>
                    </a:cubicBezTo>
                    <a:lnTo>
                      <a:pt x="1326030" y="955624"/>
                    </a:lnTo>
                    <a:lnTo>
                      <a:pt x="1245552" y="967907"/>
                    </a:lnTo>
                    <a:cubicBezTo>
                      <a:pt x="1213327" y="971180"/>
                      <a:pt x="1180631" y="972856"/>
                      <a:pt x="1147542" y="972856"/>
                    </a:cubicBezTo>
                    <a:cubicBezTo>
                      <a:pt x="618128" y="972856"/>
                      <a:pt x="188953" y="543678"/>
                      <a:pt x="188953" y="14259"/>
                    </a:cubicBezTo>
                    <a:lnTo>
                      <a:pt x="189673" y="0"/>
                    </a:lnTo>
                    <a:lnTo>
                      <a:pt x="127362" y="75522"/>
                    </a:lnTo>
                    <a:cubicBezTo>
                      <a:pt x="46952" y="194546"/>
                      <a:pt x="0" y="338030"/>
                      <a:pt x="0" y="492481"/>
                    </a:cubicBezTo>
                    <a:cubicBezTo>
                      <a:pt x="0" y="904350"/>
                      <a:pt x="333883" y="1238236"/>
                      <a:pt x="745749" y="1238236"/>
                    </a:cubicBezTo>
                    <a:close/>
                  </a:path>
                </a:pathLst>
              </a:custGeom>
              <a:gradFill flip="none" rotWithShape="1">
                <a:gsLst>
                  <a:gs pos="39000">
                    <a:srgbClr val="FFFFFF">
                      <a:alpha val="0"/>
                    </a:srgbClr>
                  </a:gs>
                  <a:gs pos="95000">
                    <a:srgbClr val="FFFFFF">
                      <a:alpha val="94000"/>
                    </a:srgbClr>
                  </a:gs>
                </a:gsLst>
                <a:lin ang="8100000" scaled="1"/>
                <a:tileRect/>
              </a:gradFill>
              <a:ln w="9525"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Calibri" panose="020F0502020204030204"/>
                  <a:ea typeface="微软雅黑" panose="020B0503020204020204" pitchFamily="34" charset="-122"/>
                  <a:cs typeface="微软雅黑" panose="020B0503020204020204" pitchFamily="34" charset="-122"/>
                </a:endParaRPr>
              </a:p>
            </p:txBody>
          </p:sp>
        </p:grpSp>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231032" y="1581106"/>
              <a:ext cx="1194518" cy="979772"/>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16" name="圆角矩形 15"/>
          <p:cNvSpPr/>
          <p:nvPr/>
        </p:nvSpPr>
        <p:spPr>
          <a:xfrm>
            <a:off x="5070075" y="3166941"/>
            <a:ext cx="1762723" cy="401328"/>
          </a:xfrm>
          <a:prstGeom prst="roundRect">
            <a:avLst>
              <a:gd name="adj" fmla="val 50000"/>
            </a:avLst>
          </a:prstGeom>
          <a:gradFill>
            <a:gsLst>
              <a:gs pos="0">
                <a:srgbClr val="E30000"/>
              </a:gs>
              <a:gs pos="100000">
                <a:srgbClr val="760303"/>
              </a:gs>
            </a:gsLst>
            <a:lin ang="5400000" scaled="0"/>
          </a:gra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alibri" panose="020F0502020204030204"/>
              <a:ea typeface="微软雅黑" panose="020B0503020204020204" pitchFamily="34" charset="-122"/>
              <a:cs typeface="微软雅黑" panose="020B0503020204020204" pitchFamily="34" charset="-122"/>
            </a:endParaRPr>
          </a:p>
        </p:txBody>
      </p:sp>
      <p:sp>
        <p:nvSpPr>
          <p:cNvPr id="18" name="TextBox 45"/>
          <p:cNvSpPr txBox="1"/>
          <p:nvPr/>
        </p:nvSpPr>
        <p:spPr>
          <a:xfrm>
            <a:off x="5396341" y="3207512"/>
            <a:ext cx="1160399" cy="287020"/>
          </a:xfrm>
          <a:prstGeom prst="rect">
            <a:avLst/>
          </a:prstGeom>
          <a:noFill/>
          <a:effectLst/>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65" b="0" i="0" u="none" strike="noStrike" kern="0" cap="none" spc="30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第三章节</a:t>
            </a:r>
          </a:p>
        </p:txBody>
      </p:sp>
      <p:sp>
        <p:nvSpPr>
          <p:cNvPr id="19" name="文本框 18"/>
          <p:cNvSpPr txBox="1"/>
          <p:nvPr/>
        </p:nvSpPr>
        <p:spPr>
          <a:xfrm>
            <a:off x="1859280" y="3837305"/>
            <a:ext cx="8174355" cy="1136015"/>
          </a:xfrm>
          <a:prstGeom prst="rect">
            <a:avLst/>
          </a:prstGeom>
          <a:noFill/>
        </p:spPr>
        <p:txBody>
          <a:bodyPr wrap="square" lIns="121826" tIns="60913" rIns="121826" bIns="60913" rtlCol="0">
            <a:spAutoFit/>
          </a:bodyPr>
          <a:lstStyle/>
          <a:p>
            <a:pPr algn="ctr" defTabSz="913130" fontAlgn="base">
              <a:spcBef>
                <a:spcPct val="0"/>
              </a:spcBef>
              <a:spcAft>
                <a:spcPct val="0"/>
              </a:spcAft>
              <a:defRPr/>
            </a:pPr>
            <a:r>
              <a:rPr lang="zh-CN" altLang="en-US" sz="6600" b="1" dirty="0">
                <a:gradFill>
                  <a:gsLst>
                    <a:gs pos="0">
                      <a:srgbClr val="E30000"/>
                    </a:gs>
                    <a:gs pos="100000">
                      <a:srgbClr val="FF0000"/>
                    </a:gs>
                  </a:gsLst>
                  <a:lin ang="5400000" scaled="0"/>
                </a:gradFill>
                <a:latin typeface="微软雅黑" panose="020B0503020204020204" pitchFamily="34" charset="-122"/>
                <a:ea typeface="微软雅黑" panose="020B0503020204020204" pitchFamily="34" charset="-122"/>
                <a:sym typeface="+mn-ea"/>
              </a:rPr>
              <a:t>贯彻和实践要求</a:t>
            </a:r>
            <a:endParaRPr lang="zh-CN" altLang="en-US" sz="6600" b="1" dirty="0">
              <a:gradFill>
                <a:gsLst>
                  <a:gs pos="0">
                    <a:srgbClr val="E30000"/>
                  </a:gs>
                  <a:gs pos="100000">
                    <a:srgbClr val="FF0000"/>
                  </a:gs>
                </a:gsLst>
                <a:lin ang="54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 name="组合 19"/>
          <p:cNvGrpSpPr/>
          <p:nvPr/>
        </p:nvGrpSpPr>
        <p:grpSpPr>
          <a:xfrm>
            <a:off x="-56727" y="5594773"/>
            <a:ext cx="12327467" cy="1296247"/>
            <a:chOff x="-14" y="8760"/>
            <a:chExt cx="19228" cy="2040"/>
          </a:xfrm>
        </p:grpSpPr>
        <p:grpSp>
          <p:nvGrpSpPr>
            <p:cNvPr id="22" name="组合 14"/>
            <p:cNvGrpSpPr/>
            <p:nvPr/>
          </p:nvGrpSpPr>
          <p:grpSpPr>
            <a:xfrm flipV="1">
              <a:off x="-14" y="8760"/>
              <a:ext cx="19214" cy="2040"/>
              <a:chOff x="-13" y="-2"/>
              <a:chExt cx="12192001" cy="1295401"/>
            </a:xfrm>
          </p:grpSpPr>
          <p:pic>
            <p:nvPicPr>
              <p:cNvPr id="23" name="图片 22"/>
              <p:cNvPicPr>
                <a:picLocks noChangeAspect="1"/>
              </p:cNvPicPr>
              <p:nvPr/>
            </p:nvPicPr>
            <p:blipFill>
              <a:blip r:embed="rId4"/>
              <a:stretch>
                <a:fillRect/>
              </a:stretch>
            </p:blipFill>
            <p:spPr>
              <a:xfrm flipV="1">
                <a:off x="-13" y="-2"/>
                <a:ext cx="12192001" cy="1295401"/>
              </a:xfrm>
              <a:prstGeom prst="rect">
                <a:avLst/>
              </a:prstGeom>
              <a:noFill/>
              <a:ln w="9525">
                <a:noFill/>
              </a:ln>
            </p:spPr>
          </p:pic>
          <p:pic>
            <p:nvPicPr>
              <p:cNvPr id="24" name="图片 23" descr="liangxueyizuo3.png"/>
              <p:cNvPicPr>
                <a:picLocks noChangeAspect="1"/>
              </p:cNvPicPr>
              <p:nvPr/>
            </p:nvPicPr>
            <p:blipFill>
              <a:blip r:embed="rId5"/>
              <a:srcRect l="56876" t="72408" b="8908"/>
              <a:stretch>
                <a:fillRect/>
              </a:stretch>
            </p:blipFill>
            <p:spPr>
              <a:xfrm flipV="1">
                <a:off x="1" y="-2"/>
                <a:ext cx="12191982" cy="1104901"/>
              </a:xfrm>
              <a:prstGeom prst="rect">
                <a:avLst/>
              </a:prstGeom>
              <a:noFill/>
              <a:ln w="9525">
                <a:noFill/>
              </a:ln>
            </p:spPr>
          </p:pic>
        </p:grpSp>
        <p:pic>
          <p:nvPicPr>
            <p:cNvPr id="4" name="图片 3"/>
            <p:cNvPicPr>
              <a:picLocks noChangeAspect="1"/>
            </p:cNvPicPr>
            <p:nvPr/>
          </p:nvPicPr>
          <p:blipFill>
            <a:blip r:embed="rId6"/>
            <a:srcRect l="-212"/>
            <a:stretch>
              <a:fillRect/>
            </a:stretch>
          </p:blipFill>
          <p:spPr>
            <a:xfrm flipH="1">
              <a:off x="12720" y="8760"/>
              <a:ext cx="6494" cy="2040"/>
            </a:xfrm>
            <a:prstGeom prst="rect">
              <a:avLst/>
            </a:prstGeom>
            <a:noFill/>
            <a:ln w="9525">
              <a:noFill/>
            </a:ln>
          </p:spPr>
        </p:pic>
        <p:pic>
          <p:nvPicPr>
            <p:cNvPr id="5" name="图片 4"/>
            <p:cNvPicPr>
              <a:picLocks noChangeAspect="1"/>
            </p:cNvPicPr>
            <p:nvPr/>
          </p:nvPicPr>
          <p:blipFill>
            <a:blip r:embed="rId7"/>
            <a:stretch>
              <a:fillRect/>
            </a:stretch>
          </p:blipFill>
          <p:spPr>
            <a:xfrm>
              <a:off x="499" y="9244"/>
              <a:ext cx="3328" cy="1373"/>
            </a:xfrm>
            <a:prstGeom prst="rect">
              <a:avLst/>
            </a:prstGeom>
            <a:noFill/>
            <a:ln w="9525">
              <a:noFill/>
            </a:ln>
          </p:spPr>
        </p:pic>
      </p:grpSp>
      <p:pic>
        <p:nvPicPr>
          <p:cNvPr id="30" name="图片 29" descr="liangxueyizuo3.png"/>
          <p:cNvPicPr>
            <a:picLocks noChangeAspect="1"/>
          </p:cNvPicPr>
          <p:nvPr/>
        </p:nvPicPr>
        <p:blipFill>
          <a:blip r:embed="rId8"/>
          <a:stretch>
            <a:fillRect/>
          </a:stretch>
        </p:blipFill>
        <p:spPr>
          <a:xfrm>
            <a:off x="-12700" y="-51647"/>
            <a:ext cx="11501120" cy="1426633"/>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Requires="p14" p14:dur="1500" advClick="0" advTm="4773">
        <p15:prstTrans prst="wind"/>
      </p:transition>
    </mc:Choice>
    <mc:Fallback>
      <p:transition advClick="0" advTm="477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500"/>
                                        <p:tgtEl>
                                          <p:spTgt spid="2"/>
                                        </p:tgtEl>
                                      </p:cBhvr>
                                    </p:animEffect>
                                    <p:anim calcmode="lin" valueType="num">
                                      <p:cBhvr>
                                        <p:cTn id="19" dur="1500" fill="hold"/>
                                        <p:tgtEl>
                                          <p:spTgt spid="2"/>
                                        </p:tgtEl>
                                        <p:attrNameLst>
                                          <p:attrName>ppt_x</p:attrName>
                                        </p:attrNameLst>
                                      </p:cBhvr>
                                      <p:tavLst>
                                        <p:tav tm="0">
                                          <p:val>
                                            <p:strVal val="#ppt_x"/>
                                          </p:val>
                                        </p:tav>
                                        <p:tav tm="100000">
                                          <p:val>
                                            <p:strVal val="#ppt_x"/>
                                          </p:val>
                                        </p:tav>
                                      </p:tavLst>
                                    </p:anim>
                                    <p:anim calcmode="lin" valueType="num">
                                      <p:cBhvr>
                                        <p:cTn id="20" dur="1500" fill="hold"/>
                                        <p:tgtEl>
                                          <p:spTgt spid="2"/>
                                        </p:tgtEl>
                                        <p:attrNameLst>
                                          <p:attrName>ppt_y</p:attrName>
                                        </p:attrNameLst>
                                      </p:cBhvr>
                                      <p:tavLst>
                                        <p:tav tm="0">
                                          <p:val>
                                            <p:strVal val="#ppt_y-.1"/>
                                          </p:val>
                                        </p:tav>
                                        <p:tav tm="100000">
                                          <p:val>
                                            <p:strVal val="#ppt_y"/>
                                          </p:val>
                                        </p:tav>
                                      </p:tavLst>
                                    </p:anim>
                                  </p:childTnLst>
                                </p:cTn>
                              </p:par>
                              <p:par>
                                <p:cTn id="21" presetID="53" presetClass="entr" presetSubtype="16"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1500" fill="hold"/>
                                        <p:tgtEl>
                                          <p:spTgt spid="18"/>
                                        </p:tgtEl>
                                        <p:attrNameLst>
                                          <p:attrName>ppt_w</p:attrName>
                                        </p:attrNameLst>
                                      </p:cBhvr>
                                      <p:tavLst>
                                        <p:tav tm="0">
                                          <p:val>
                                            <p:fltVal val="0"/>
                                          </p:val>
                                        </p:tav>
                                        <p:tav tm="100000">
                                          <p:val>
                                            <p:strVal val="#ppt_w"/>
                                          </p:val>
                                        </p:tav>
                                      </p:tavLst>
                                    </p:anim>
                                    <p:anim calcmode="lin" valueType="num">
                                      <p:cBhvr>
                                        <p:cTn id="24" dur="1500" fill="hold"/>
                                        <p:tgtEl>
                                          <p:spTgt spid="18"/>
                                        </p:tgtEl>
                                        <p:attrNameLst>
                                          <p:attrName>ppt_h</p:attrName>
                                        </p:attrNameLst>
                                      </p:cBhvr>
                                      <p:tavLst>
                                        <p:tav tm="0">
                                          <p:val>
                                            <p:fltVal val="0"/>
                                          </p:val>
                                        </p:tav>
                                        <p:tav tm="100000">
                                          <p:val>
                                            <p:strVal val="#ppt_h"/>
                                          </p:val>
                                        </p:tav>
                                      </p:tavLst>
                                    </p:anim>
                                    <p:animEffect transition="in" filter="fade">
                                      <p:cBhvr>
                                        <p:cTn id="25" dur="1500"/>
                                        <p:tgtEl>
                                          <p:spTgt spid="1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1500" fill="hold"/>
                                        <p:tgtEl>
                                          <p:spTgt spid="16"/>
                                        </p:tgtEl>
                                        <p:attrNameLst>
                                          <p:attrName>ppt_w</p:attrName>
                                        </p:attrNameLst>
                                      </p:cBhvr>
                                      <p:tavLst>
                                        <p:tav tm="0">
                                          <p:val>
                                            <p:fltVal val="0"/>
                                          </p:val>
                                        </p:tav>
                                        <p:tav tm="100000">
                                          <p:val>
                                            <p:strVal val="#ppt_w"/>
                                          </p:val>
                                        </p:tav>
                                      </p:tavLst>
                                    </p:anim>
                                    <p:anim calcmode="lin" valueType="num">
                                      <p:cBhvr>
                                        <p:cTn id="29" dur="1500" fill="hold"/>
                                        <p:tgtEl>
                                          <p:spTgt spid="16"/>
                                        </p:tgtEl>
                                        <p:attrNameLst>
                                          <p:attrName>ppt_h</p:attrName>
                                        </p:attrNameLst>
                                      </p:cBhvr>
                                      <p:tavLst>
                                        <p:tav tm="0">
                                          <p:val>
                                            <p:fltVal val="0"/>
                                          </p:val>
                                        </p:tav>
                                        <p:tav tm="100000">
                                          <p:val>
                                            <p:strVal val="#ppt_h"/>
                                          </p:val>
                                        </p:tav>
                                      </p:tavLst>
                                    </p:anim>
                                    <p:animEffect transition="in" filter="fade">
                                      <p:cBhvr>
                                        <p:cTn id="30" dur="1500"/>
                                        <p:tgtEl>
                                          <p:spTgt spid="16"/>
                                        </p:tgtEl>
                                      </p:cBhvr>
                                    </p:animEffect>
                                  </p:childTnLst>
                                </p:cTn>
                              </p:par>
                              <p:par>
                                <p:cTn id="31" presetID="42" presetClass="entr" presetSubtype="0" fill="hold" grpId="0" nodeType="withEffect">
                                  <p:stCondLst>
                                    <p:cond delay="500"/>
                                  </p:stCondLst>
                                  <p:iterate type="lt">
                                    <p:tmPct val="10000"/>
                                  </p:iterate>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42"/>
          <p:cNvSpPr txBox="1"/>
          <p:nvPr/>
        </p:nvSpPr>
        <p:spPr>
          <a:xfrm>
            <a:off x="978933" y="283174"/>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贯彻和实践要求</a:t>
            </a:r>
          </a:p>
        </p:txBody>
      </p:sp>
      <p:sp>
        <p:nvSpPr>
          <p:cNvPr id="2" name="矩形 1"/>
          <p:cNvSpPr/>
          <p:nvPr/>
        </p:nvSpPr>
        <p:spPr>
          <a:xfrm>
            <a:off x="2347630" y="2141703"/>
            <a:ext cx="8639407" cy="1702389"/>
          </a:xfrm>
          <a:prstGeom prst="rect">
            <a:avLst/>
          </a:prstGeom>
        </p:spPr>
        <p:txBody>
          <a:bodyPr wrap="square">
            <a:spAutoFit/>
          </a:bodyPr>
          <a:lstStyle/>
          <a:p>
            <a:pPr algn="just" eaLnBrk="1" hangingPunct="1">
              <a:lnSpc>
                <a:spcPct val="150000"/>
              </a:lnSpc>
              <a:spcAft>
                <a:spcPts val="1000"/>
              </a:spcAft>
            </a:pPr>
            <a:r>
              <a:rPr lang="zh-CN" altLang="zh-CN" kern="0">
                <a:latin typeface="仿宋_GB2312" panose="02010609030101010101" pitchFamily="49" charset="-122"/>
                <a:ea typeface="微软雅黑" panose="020B0503020204020204" pitchFamily="34" charset="-122"/>
              </a:rPr>
              <a:t>要把抓好党支部作为组织体系建设的基本内容，巩固传统领域党支部建设，拓展建设新兴领域党支部，不断扩大覆盖面、着力提高组织力和领导力，突出政治功能、强化政治引领，推动党支部担负好直接教育党员、管理党员、监督党员和组织群众、宣传群众、凝聚群众、服务群众的职责。</a:t>
            </a:r>
          </a:p>
        </p:txBody>
      </p:sp>
      <p:sp>
        <p:nvSpPr>
          <p:cNvPr id="3" name="矩形 2"/>
          <p:cNvSpPr/>
          <p:nvPr/>
        </p:nvSpPr>
        <p:spPr>
          <a:xfrm>
            <a:off x="2456369" y="1084250"/>
            <a:ext cx="6666066" cy="497957"/>
          </a:xfrm>
          <a:prstGeom prst="rect">
            <a:avLst/>
          </a:prstGeom>
        </p:spPr>
        <p:txBody>
          <a:bodyPr wrap="square">
            <a:spAutoFit/>
          </a:bodyPr>
          <a:lstStyle/>
          <a:p>
            <a:pPr algn="ctr" eaLnBrk="1" hangingPunct="1">
              <a:lnSpc>
                <a:spcPct val="120000"/>
              </a:lnSpc>
              <a:spcAft>
                <a:spcPts val="1000"/>
              </a:spcAft>
            </a:pPr>
            <a:r>
              <a:rPr lang="zh-CN" altLang="en-US" sz="2400" b="1" kern="0">
                <a:solidFill>
                  <a:schemeClr val="accent2"/>
                </a:solidFill>
                <a:latin typeface="+mj-ea"/>
                <a:ea typeface="+mj-ea"/>
              </a:rPr>
              <a:t>中共中央政治局</a:t>
            </a:r>
            <a:r>
              <a:rPr lang="en-US" altLang="zh-CN" sz="2400" b="1" kern="0">
                <a:solidFill>
                  <a:schemeClr val="accent2"/>
                </a:solidFill>
                <a:latin typeface="+mj-ea"/>
                <a:ea typeface="+mj-ea"/>
              </a:rPr>
              <a:t>2018</a:t>
            </a:r>
            <a:r>
              <a:rPr lang="zh-CN" altLang="en-US" sz="2400" b="1" kern="0">
                <a:solidFill>
                  <a:schemeClr val="accent2"/>
                </a:solidFill>
                <a:latin typeface="+mj-ea"/>
                <a:ea typeface="+mj-ea"/>
              </a:rPr>
              <a:t>年</a:t>
            </a:r>
            <a:r>
              <a:rPr lang="en-US" altLang="zh-CN" sz="2400" b="1" kern="0">
                <a:solidFill>
                  <a:schemeClr val="accent2"/>
                </a:solidFill>
                <a:latin typeface="+mj-ea"/>
                <a:ea typeface="+mj-ea"/>
              </a:rPr>
              <a:t>9</a:t>
            </a:r>
            <a:r>
              <a:rPr lang="zh-CN" altLang="en-US" sz="2400" b="1" kern="0">
                <a:solidFill>
                  <a:schemeClr val="accent2"/>
                </a:solidFill>
                <a:latin typeface="+mj-ea"/>
                <a:ea typeface="+mj-ea"/>
              </a:rPr>
              <a:t>月</a:t>
            </a:r>
            <a:r>
              <a:rPr lang="en-US" altLang="zh-CN" sz="2400" b="1" kern="0">
                <a:solidFill>
                  <a:schemeClr val="accent2"/>
                </a:solidFill>
                <a:latin typeface="+mj-ea"/>
                <a:ea typeface="+mj-ea"/>
              </a:rPr>
              <a:t>21</a:t>
            </a:r>
            <a:r>
              <a:rPr lang="zh-CN" altLang="en-US" sz="2400" b="1" kern="0">
                <a:solidFill>
                  <a:schemeClr val="accent2"/>
                </a:solidFill>
                <a:latin typeface="+mj-ea"/>
                <a:ea typeface="+mj-ea"/>
              </a:rPr>
              <a:t>日会议要求</a:t>
            </a:r>
          </a:p>
        </p:txBody>
      </p:sp>
      <p:sp>
        <p:nvSpPr>
          <p:cNvPr id="39" name="星形: 五角 38"/>
          <p:cNvSpPr/>
          <p:nvPr/>
        </p:nvSpPr>
        <p:spPr bwMode="auto">
          <a:xfrm>
            <a:off x="5933663" y="1603787"/>
            <a:ext cx="352032" cy="352032"/>
          </a:xfrm>
          <a:prstGeom prst="star5">
            <a:avLst/>
          </a:prstGeom>
          <a:solidFill>
            <a:schemeClr val="accent2"/>
          </a:solidFill>
          <a:ln w="12700" cap="flat">
            <a:noFill/>
            <a:prstDash val="solid"/>
            <a:miter lim="800000"/>
          </a:ln>
          <a:effectLst/>
        </p:spPr>
        <p:txBody>
          <a:bodyPr vert="horz" wrap="square" lIns="91440" tIns="45720" rIns="91440" bIns="45720" numCol="1" anchor="t" anchorCtr="0" compatLnSpc="1"/>
          <a:lstStyle/>
          <a:p>
            <a:endParaRPr lang="zh-CN" altLang="en-US">
              <a:solidFill>
                <a:schemeClr val="bg2"/>
              </a:solidFill>
              <a:latin typeface="+mn-lt"/>
              <a:ea typeface="+mn-ea"/>
              <a:cs typeface="+mn-ea"/>
            </a:endParaRPr>
          </a:p>
        </p:txBody>
      </p:sp>
      <p:sp>
        <p:nvSpPr>
          <p:cNvPr id="40" name="星形: 五角 39"/>
          <p:cNvSpPr/>
          <p:nvPr/>
        </p:nvSpPr>
        <p:spPr bwMode="auto">
          <a:xfrm>
            <a:off x="6482896" y="1653290"/>
            <a:ext cx="253026" cy="253026"/>
          </a:xfrm>
          <a:prstGeom prst="star5">
            <a:avLst/>
          </a:prstGeom>
          <a:solidFill>
            <a:schemeClr val="accent2"/>
          </a:solidFill>
          <a:ln w="12700" cap="flat">
            <a:noFill/>
            <a:prstDash val="solid"/>
            <a:miter lim="800000"/>
          </a:ln>
          <a:effectLst/>
        </p:spPr>
        <p:txBody>
          <a:bodyPr vert="horz" wrap="square" lIns="91440" tIns="45720" rIns="91440" bIns="45720" numCol="1" anchor="t" anchorCtr="0" compatLnSpc="1"/>
          <a:lstStyle/>
          <a:p>
            <a:endParaRPr lang="zh-CN" altLang="en-US">
              <a:solidFill>
                <a:schemeClr val="bg2"/>
              </a:solidFill>
              <a:latin typeface="+mn-lt"/>
              <a:ea typeface="+mn-ea"/>
              <a:cs typeface="+mn-ea"/>
            </a:endParaRPr>
          </a:p>
        </p:txBody>
      </p:sp>
      <p:sp>
        <p:nvSpPr>
          <p:cNvPr id="41" name="星形: 五角 40"/>
          <p:cNvSpPr/>
          <p:nvPr/>
        </p:nvSpPr>
        <p:spPr bwMode="auto">
          <a:xfrm>
            <a:off x="5472803" y="1653290"/>
            <a:ext cx="253026" cy="253026"/>
          </a:xfrm>
          <a:prstGeom prst="star5">
            <a:avLst/>
          </a:prstGeom>
          <a:solidFill>
            <a:schemeClr val="accent2"/>
          </a:solidFill>
          <a:ln w="12700" cap="flat">
            <a:noFill/>
            <a:prstDash val="solid"/>
            <a:miter lim="800000"/>
          </a:ln>
          <a:effectLst/>
        </p:spPr>
        <p:txBody>
          <a:bodyPr vert="horz" wrap="square" lIns="91440" tIns="45720" rIns="91440" bIns="45720" numCol="1" anchor="t" anchorCtr="0" compatLnSpc="1"/>
          <a:lstStyle/>
          <a:p>
            <a:endParaRPr lang="zh-CN" altLang="en-US">
              <a:solidFill>
                <a:schemeClr val="bg2"/>
              </a:solidFill>
              <a:latin typeface="+mn-lt"/>
              <a:ea typeface="+mn-ea"/>
              <a:cs typeface="+mn-ea"/>
            </a:endParaRPr>
          </a:p>
        </p:txBody>
      </p:sp>
      <p:cxnSp>
        <p:nvCxnSpPr>
          <p:cNvPr id="42" name="直接连接符 41"/>
          <p:cNvCxnSpPr/>
          <p:nvPr/>
        </p:nvCxnSpPr>
        <p:spPr bwMode="auto">
          <a:xfrm>
            <a:off x="6911009" y="1800465"/>
            <a:ext cx="4109917" cy="0"/>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直接连接符 42"/>
          <p:cNvCxnSpPr/>
          <p:nvPr/>
        </p:nvCxnSpPr>
        <p:spPr bwMode="auto">
          <a:xfrm>
            <a:off x="1122947" y="1800465"/>
            <a:ext cx="4166018" cy="0"/>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矩形 4"/>
          <p:cNvSpPr/>
          <p:nvPr/>
        </p:nvSpPr>
        <p:spPr bwMode="auto">
          <a:xfrm>
            <a:off x="1353929" y="4186318"/>
            <a:ext cx="2202157" cy="453516"/>
          </a:xfrm>
          <a:prstGeom prst="rect">
            <a:avLst/>
          </a:prstGeom>
          <a:solidFill>
            <a:schemeClr val="bg1"/>
          </a:solidFill>
          <a:ln w="6350" cap="flat">
            <a:solidFill>
              <a:schemeClr val="bg1">
                <a:lumMod val="85000"/>
              </a:schemeClr>
            </a:solidFill>
            <a:prstDash val="solid"/>
            <a:miter lim="800000"/>
          </a:ln>
          <a:effectLst/>
        </p:spPr>
        <p:txBody>
          <a:bodyPr vert="horz" wrap="square" lIns="0" tIns="0" rIns="0" bIns="0" numCol="1" anchor="ctr" anchorCtr="0" compatLnSpc="1"/>
          <a:lstStyle/>
          <a:p>
            <a:pPr algn="ctr"/>
            <a:r>
              <a:rPr lang="zh-CN" altLang="en-US">
                <a:solidFill>
                  <a:schemeClr val="accent1"/>
                </a:solidFill>
                <a:latin typeface="+mj-ea"/>
                <a:ea typeface="+mj-ea"/>
                <a:cs typeface="+mn-ea"/>
              </a:rPr>
              <a:t>扩大覆盖面</a:t>
            </a:r>
          </a:p>
        </p:txBody>
      </p:sp>
      <p:sp>
        <p:nvSpPr>
          <p:cNvPr id="44" name="矩形 43"/>
          <p:cNvSpPr/>
          <p:nvPr/>
        </p:nvSpPr>
        <p:spPr bwMode="auto">
          <a:xfrm>
            <a:off x="3792329" y="4186318"/>
            <a:ext cx="2202157" cy="453516"/>
          </a:xfrm>
          <a:prstGeom prst="rect">
            <a:avLst/>
          </a:prstGeom>
          <a:solidFill>
            <a:schemeClr val="bg1"/>
          </a:solidFill>
          <a:ln w="6350" cap="flat">
            <a:solidFill>
              <a:schemeClr val="bg1">
                <a:lumMod val="85000"/>
              </a:schemeClr>
            </a:solidFill>
            <a:prstDash val="solid"/>
            <a:miter lim="800000"/>
          </a:ln>
          <a:effectLst/>
        </p:spPr>
        <p:txBody>
          <a:bodyPr vert="horz" wrap="square" lIns="0" tIns="0" rIns="0" bIns="0" numCol="1" anchor="ctr" anchorCtr="0" compatLnSpc="1"/>
          <a:lstStyle/>
          <a:p>
            <a:pPr algn="ctr"/>
            <a:r>
              <a:rPr lang="zh-CN" altLang="en-US">
                <a:solidFill>
                  <a:schemeClr val="accent1"/>
                </a:solidFill>
                <a:latin typeface="+mj-ea"/>
                <a:ea typeface="+mj-ea"/>
                <a:cs typeface="+mn-ea"/>
              </a:rPr>
              <a:t>提高组织力和领导力</a:t>
            </a:r>
          </a:p>
        </p:txBody>
      </p:sp>
      <p:sp>
        <p:nvSpPr>
          <p:cNvPr id="45" name="矩形 44"/>
          <p:cNvSpPr/>
          <p:nvPr/>
        </p:nvSpPr>
        <p:spPr bwMode="auto">
          <a:xfrm>
            <a:off x="6230729" y="4186318"/>
            <a:ext cx="2202157" cy="453516"/>
          </a:xfrm>
          <a:prstGeom prst="rect">
            <a:avLst/>
          </a:prstGeom>
          <a:solidFill>
            <a:schemeClr val="bg1"/>
          </a:solidFill>
          <a:ln w="6350" cap="flat">
            <a:solidFill>
              <a:schemeClr val="bg1">
                <a:lumMod val="85000"/>
              </a:schemeClr>
            </a:solidFill>
            <a:prstDash val="solid"/>
            <a:miter lim="800000"/>
          </a:ln>
          <a:effectLst/>
        </p:spPr>
        <p:txBody>
          <a:bodyPr vert="horz" wrap="square" lIns="0" tIns="0" rIns="0" bIns="0" numCol="1" anchor="ctr" anchorCtr="0" compatLnSpc="1"/>
          <a:lstStyle/>
          <a:p>
            <a:pPr algn="ctr"/>
            <a:r>
              <a:rPr lang="zh-CN" altLang="en-US">
                <a:solidFill>
                  <a:schemeClr val="accent1"/>
                </a:solidFill>
                <a:latin typeface="+mj-ea"/>
                <a:ea typeface="+mj-ea"/>
                <a:cs typeface="+mn-ea"/>
              </a:rPr>
              <a:t>突出政治功能</a:t>
            </a:r>
          </a:p>
        </p:txBody>
      </p:sp>
      <p:sp>
        <p:nvSpPr>
          <p:cNvPr id="46" name="矩形 45"/>
          <p:cNvSpPr/>
          <p:nvPr/>
        </p:nvSpPr>
        <p:spPr bwMode="auto">
          <a:xfrm>
            <a:off x="8669128" y="4186318"/>
            <a:ext cx="2202157" cy="453516"/>
          </a:xfrm>
          <a:prstGeom prst="rect">
            <a:avLst/>
          </a:prstGeom>
          <a:solidFill>
            <a:schemeClr val="bg1"/>
          </a:solidFill>
          <a:ln w="6350" cap="flat">
            <a:solidFill>
              <a:schemeClr val="bg1">
                <a:lumMod val="85000"/>
              </a:schemeClr>
            </a:solidFill>
            <a:prstDash val="solid"/>
            <a:miter lim="800000"/>
          </a:ln>
          <a:effectLst/>
        </p:spPr>
        <p:txBody>
          <a:bodyPr vert="horz" wrap="square" lIns="0" tIns="0" rIns="0" bIns="0" numCol="1" anchor="ctr" anchorCtr="0" compatLnSpc="1"/>
          <a:lstStyle/>
          <a:p>
            <a:pPr algn="ctr"/>
            <a:r>
              <a:rPr lang="zh-CN" altLang="en-US">
                <a:solidFill>
                  <a:schemeClr val="accent1"/>
                </a:solidFill>
                <a:latin typeface="+mj-ea"/>
                <a:ea typeface="+mj-ea"/>
                <a:cs typeface="+mn-ea"/>
              </a:rPr>
              <a:t>强化政治引领</a:t>
            </a:r>
          </a:p>
        </p:txBody>
      </p:sp>
      <p:sp>
        <p:nvSpPr>
          <p:cNvPr id="47" name="矩形 46"/>
          <p:cNvSpPr/>
          <p:nvPr/>
        </p:nvSpPr>
        <p:spPr bwMode="auto">
          <a:xfrm>
            <a:off x="1353928" y="4965726"/>
            <a:ext cx="4640558" cy="453516"/>
          </a:xfrm>
          <a:prstGeom prst="rect">
            <a:avLst/>
          </a:prstGeom>
          <a:solidFill>
            <a:schemeClr val="bg1"/>
          </a:solidFill>
          <a:ln w="6350" cap="flat">
            <a:solidFill>
              <a:schemeClr val="bg1">
                <a:lumMod val="85000"/>
              </a:schemeClr>
            </a:solidFill>
            <a:prstDash val="solid"/>
            <a:miter lim="800000"/>
          </a:ln>
          <a:effectLst/>
        </p:spPr>
        <p:txBody>
          <a:bodyPr vert="horz" wrap="square" lIns="0" tIns="0" rIns="0" bIns="0" numCol="1" anchor="ctr" anchorCtr="0" compatLnSpc="1"/>
          <a:lstStyle/>
          <a:p>
            <a:pPr algn="ctr"/>
            <a:r>
              <a:rPr lang="zh-CN" altLang="en-US">
                <a:solidFill>
                  <a:schemeClr val="accent1"/>
                </a:solidFill>
                <a:latin typeface="+mj-ea"/>
                <a:ea typeface="+mj-ea"/>
                <a:cs typeface="+mn-ea"/>
              </a:rPr>
              <a:t>教育党员、管理党员、监督党员</a:t>
            </a:r>
          </a:p>
        </p:txBody>
      </p:sp>
      <p:sp>
        <p:nvSpPr>
          <p:cNvPr id="54" name="矩形 53"/>
          <p:cNvSpPr/>
          <p:nvPr/>
        </p:nvSpPr>
        <p:spPr bwMode="auto">
          <a:xfrm>
            <a:off x="6230725" y="4965726"/>
            <a:ext cx="4640559" cy="453516"/>
          </a:xfrm>
          <a:prstGeom prst="rect">
            <a:avLst/>
          </a:prstGeom>
          <a:solidFill>
            <a:schemeClr val="bg1"/>
          </a:solidFill>
          <a:ln w="6350" cap="flat">
            <a:solidFill>
              <a:schemeClr val="bg1">
                <a:lumMod val="85000"/>
              </a:schemeClr>
            </a:solidFill>
            <a:prstDash val="solid"/>
            <a:miter lim="800000"/>
          </a:ln>
          <a:effectLst/>
        </p:spPr>
        <p:txBody>
          <a:bodyPr vert="horz" wrap="square" lIns="0" tIns="0" rIns="0" bIns="0" numCol="1" anchor="ctr" anchorCtr="0" compatLnSpc="1"/>
          <a:lstStyle/>
          <a:p>
            <a:pPr algn="ctr"/>
            <a:r>
              <a:rPr lang="zh-CN" altLang="en-US">
                <a:solidFill>
                  <a:schemeClr val="accent1"/>
                </a:solidFill>
                <a:latin typeface="+mj-ea"/>
                <a:ea typeface="+mj-ea"/>
                <a:cs typeface="+mn-ea"/>
              </a:rPr>
              <a:t>组织群众、宣传群众、凝聚群众、服务群众</a:t>
            </a:r>
          </a:p>
        </p:txBody>
      </p:sp>
      <p:sp>
        <p:nvSpPr>
          <p:cNvPr id="8" name="矩形: 圆角 7"/>
          <p:cNvSpPr/>
          <p:nvPr/>
        </p:nvSpPr>
        <p:spPr bwMode="auto">
          <a:xfrm>
            <a:off x="1358745" y="2201683"/>
            <a:ext cx="560835" cy="1619689"/>
          </a:xfrm>
          <a:prstGeom prst="roundRect">
            <a:avLst>
              <a:gd name="adj" fmla="val 19100"/>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2000">
                <a:solidFill>
                  <a:schemeClr val="accent4"/>
                </a:solidFill>
                <a:latin typeface="+mj-ea"/>
                <a:ea typeface="+mj-ea"/>
                <a:cs typeface="+mn-ea"/>
              </a:rPr>
              <a:t>会议强调</a:t>
            </a:r>
          </a:p>
        </p:txBody>
      </p:sp>
      <p:sp>
        <p:nvSpPr>
          <p:cNvPr id="9" name="等腰三角形 8"/>
          <p:cNvSpPr/>
          <p:nvPr/>
        </p:nvSpPr>
        <p:spPr bwMode="auto">
          <a:xfrm rot="5400000">
            <a:off x="1955235" y="2914996"/>
            <a:ext cx="467123" cy="185047"/>
          </a:xfrm>
          <a:prstGeom prst="triangle">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600" advClick="0" advTm="6539">
        <p14:pan/>
      </p:transition>
    </mc:Choice>
    <mc:Fallback xmlns="">
      <p:transition advClick="0" advTm="65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250" autoRev="1" fill="hold">
                                          <p:stCondLst>
                                            <p:cond delay="0"/>
                                          </p:stCondLst>
                                        </p:cTn>
                                        <p:tgtEl>
                                          <p:spTgt spid="3"/>
                                        </p:tgtEl>
                                        <p:attrNameLst>
                                          <p:attrName>ppt_w</p:attrName>
                                        </p:attrNameLst>
                                      </p:cBhvr>
                                    </p:anim>
                                    <p:anim by="(#ppt_w*0.50)" calcmode="lin" valueType="num">
                                      <p:cBhvr>
                                        <p:cTn id="8" dur="250" decel="50000" autoRev="1" fill="hold">
                                          <p:stCondLst>
                                            <p:cond delay="0"/>
                                          </p:stCondLst>
                                        </p:cTn>
                                        <p:tgtEl>
                                          <p:spTgt spid="3"/>
                                        </p:tgtEl>
                                        <p:attrNameLst>
                                          <p:attrName>ppt_x</p:attrName>
                                        </p:attrNameLst>
                                      </p:cBhvr>
                                    </p:anim>
                                    <p:anim from="(-#ppt_h/2)" to="(#ppt_y)" calcmode="lin" valueType="num">
                                      <p:cBhvr>
                                        <p:cTn id="9" dur="500" fill="hold">
                                          <p:stCondLst>
                                            <p:cond delay="0"/>
                                          </p:stCondLst>
                                        </p:cTn>
                                        <p:tgtEl>
                                          <p:spTgt spid="3"/>
                                        </p:tgtEl>
                                        <p:attrNameLst>
                                          <p:attrName>ppt_y</p:attrName>
                                        </p:attrNameLst>
                                      </p:cBhvr>
                                    </p:anim>
                                    <p:animRot by="21600000">
                                      <p:cBhvr>
                                        <p:cTn id="10" dur="500" fill="hold">
                                          <p:stCondLst>
                                            <p:cond delay="0"/>
                                          </p:stCondLst>
                                        </p:cTn>
                                        <p:tgtEl>
                                          <p:spTgt spid="3"/>
                                        </p:tgtEl>
                                        <p:attrNameLst>
                                          <p:attrName>r</p:attrName>
                                        </p:attrNameLst>
                                      </p:cBhvr>
                                    </p:animRot>
                                  </p:childTnLst>
                                </p:cTn>
                              </p:par>
                            </p:childTnLst>
                          </p:cTn>
                        </p:par>
                        <p:par>
                          <p:cTn id="11" fill="hold">
                            <p:stCondLst>
                              <p:cond delay="1500"/>
                            </p:stCondLst>
                            <p:childTnLst>
                              <p:par>
                                <p:cTn id="12" presetID="31" presetClass="entr" presetSubtype="0"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300" fill="hold"/>
                                        <p:tgtEl>
                                          <p:spTgt spid="39"/>
                                        </p:tgtEl>
                                        <p:attrNameLst>
                                          <p:attrName>ppt_w</p:attrName>
                                        </p:attrNameLst>
                                      </p:cBhvr>
                                      <p:tavLst>
                                        <p:tav tm="0">
                                          <p:val>
                                            <p:fltVal val="0"/>
                                          </p:val>
                                        </p:tav>
                                        <p:tav tm="100000">
                                          <p:val>
                                            <p:strVal val="#ppt_w"/>
                                          </p:val>
                                        </p:tav>
                                      </p:tavLst>
                                    </p:anim>
                                    <p:anim calcmode="lin" valueType="num">
                                      <p:cBhvr>
                                        <p:cTn id="15" dur="300" fill="hold"/>
                                        <p:tgtEl>
                                          <p:spTgt spid="39"/>
                                        </p:tgtEl>
                                        <p:attrNameLst>
                                          <p:attrName>ppt_h</p:attrName>
                                        </p:attrNameLst>
                                      </p:cBhvr>
                                      <p:tavLst>
                                        <p:tav tm="0">
                                          <p:val>
                                            <p:fltVal val="0"/>
                                          </p:val>
                                        </p:tav>
                                        <p:tav tm="100000">
                                          <p:val>
                                            <p:strVal val="#ppt_h"/>
                                          </p:val>
                                        </p:tav>
                                      </p:tavLst>
                                    </p:anim>
                                    <p:anim calcmode="lin" valueType="num">
                                      <p:cBhvr>
                                        <p:cTn id="16" dur="300" fill="hold"/>
                                        <p:tgtEl>
                                          <p:spTgt spid="39"/>
                                        </p:tgtEl>
                                        <p:attrNameLst>
                                          <p:attrName>style.rotation</p:attrName>
                                        </p:attrNameLst>
                                      </p:cBhvr>
                                      <p:tavLst>
                                        <p:tav tm="0">
                                          <p:val>
                                            <p:fltVal val="90"/>
                                          </p:val>
                                        </p:tav>
                                        <p:tav tm="100000">
                                          <p:val>
                                            <p:fltVal val="0"/>
                                          </p:val>
                                        </p:tav>
                                      </p:tavLst>
                                    </p:anim>
                                    <p:animEffect transition="in" filter="fade">
                                      <p:cBhvr>
                                        <p:cTn id="17" dur="300"/>
                                        <p:tgtEl>
                                          <p:spTgt spid="39"/>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300" fill="hold"/>
                                        <p:tgtEl>
                                          <p:spTgt spid="40"/>
                                        </p:tgtEl>
                                        <p:attrNameLst>
                                          <p:attrName>ppt_w</p:attrName>
                                        </p:attrNameLst>
                                      </p:cBhvr>
                                      <p:tavLst>
                                        <p:tav tm="0">
                                          <p:val>
                                            <p:fltVal val="0"/>
                                          </p:val>
                                        </p:tav>
                                        <p:tav tm="100000">
                                          <p:val>
                                            <p:strVal val="#ppt_w"/>
                                          </p:val>
                                        </p:tav>
                                      </p:tavLst>
                                    </p:anim>
                                    <p:anim calcmode="lin" valueType="num">
                                      <p:cBhvr>
                                        <p:cTn id="21" dur="300" fill="hold"/>
                                        <p:tgtEl>
                                          <p:spTgt spid="40"/>
                                        </p:tgtEl>
                                        <p:attrNameLst>
                                          <p:attrName>ppt_h</p:attrName>
                                        </p:attrNameLst>
                                      </p:cBhvr>
                                      <p:tavLst>
                                        <p:tav tm="0">
                                          <p:val>
                                            <p:fltVal val="0"/>
                                          </p:val>
                                        </p:tav>
                                        <p:tav tm="100000">
                                          <p:val>
                                            <p:strVal val="#ppt_h"/>
                                          </p:val>
                                        </p:tav>
                                      </p:tavLst>
                                    </p:anim>
                                    <p:anim calcmode="lin" valueType="num">
                                      <p:cBhvr>
                                        <p:cTn id="22" dur="300" fill="hold"/>
                                        <p:tgtEl>
                                          <p:spTgt spid="40"/>
                                        </p:tgtEl>
                                        <p:attrNameLst>
                                          <p:attrName>style.rotation</p:attrName>
                                        </p:attrNameLst>
                                      </p:cBhvr>
                                      <p:tavLst>
                                        <p:tav tm="0">
                                          <p:val>
                                            <p:fltVal val="90"/>
                                          </p:val>
                                        </p:tav>
                                        <p:tav tm="100000">
                                          <p:val>
                                            <p:fltVal val="0"/>
                                          </p:val>
                                        </p:tav>
                                      </p:tavLst>
                                    </p:anim>
                                    <p:animEffect transition="in" filter="fade">
                                      <p:cBhvr>
                                        <p:cTn id="23" dur="300"/>
                                        <p:tgtEl>
                                          <p:spTgt spid="40"/>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p:cTn id="26" dur="300" fill="hold"/>
                                        <p:tgtEl>
                                          <p:spTgt spid="41"/>
                                        </p:tgtEl>
                                        <p:attrNameLst>
                                          <p:attrName>ppt_w</p:attrName>
                                        </p:attrNameLst>
                                      </p:cBhvr>
                                      <p:tavLst>
                                        <p:tav tm="0">
                                          <p:val>
                                            <p:fltVal val="0"/>
                                          </p:val>
                                        </p:tav>
                                        <p:tav tm="100000">
                                          <p:val>
                                            <p:strVal val="#ppt_w"/>
                                          </p:val>
                                        </p:tav>
                                      </p:tavLst>
                                    </p:anim>
                                    <p:anim calcmode="lin" valueType="num">
                                      <p:cBhvr>
                                        <p:cTn id="27" dur="300" fill="hold"/>
                                        <p:tgtEl>
                                          <p:spTgt spid="41"/>
                                        </p:tgtEl>
                                        <p:attrNameLst>
                                          <p:attrName>ppt_h</p:attrName>
                                        </p:attrNameLst>
                                      </p:cBhvr>
                                      <p:tavLst>
                                        <p:tav tm="0">
                                          <p:val>
                                            <p:fltVal val="0"/>
                                          </p:val>
                                        </p:tav>
                                        <p:tav tm="100000">
                                          <p:val>
                                            <p:strVal val="#ppt_h"/>
                                          </p:val>
                                        </p:tav>
                                      </p:tavLst>
                                    </p:anim>
                                    <p:anim calcmode="lin" valueType="num">
                                      <p:cBhvr>
                                        <p:cTn id="28" dur="300" fill="hold"/>
                                        <p:tgtEl>
                                          <p:spTgt spid="41"/>
                                        </p:tgtEl>
                                        <p:attrNameLst>
                                          <p:attrName>style.rotation</p:attrName>
                                        </p:attrNameLst>
                                      </p:cBhvr>
                                      <p:tavLst>
                                        <p:tav tm="0">
                                          <p:val>
                                            <p:fltVal val="90"/>
                                          </p:val>
                                        </p:tav>
                                        <p:tav tm="100000">
                                          <p:val>
                                            <p:fltVal val="0"/>
                                          </p:val>
                                        </p:tav>
                                      </p:tavLst>
                                    </p:anim>
                                    <p:animEffect transition="in" filter="fade">
                                      <p:cBhvr>
                                        <p:cTn id="29" dur="300"/>
                                        <p:tgtEl>
                                          <p:spTgt spid="41"/>
                                        </p:tgtEl>
                                      </p:cBhvr>
                                    </p:animEffect>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500"/>
                                        <p:tgtEl>
                                          <p:spTgt spid="42"/>
                                        </p:tgtEl>
                                      </p:cBhvr>
                                    </p:animEffect>
                                  </p:childTnLst>
                                </p:cTn>
                              </p:par>
                              <p:par>
                                <p:cTn id="34" presetID="22" presetClass="entr" presetSubtype="2" fill="hold" nodeType="with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right)">
                                      <p:cBhvr>
                                        <p:cTn id="36" dur="500"/>
                                        <p:tgtEl>
                                          <p:spTgt spid="43"/>
                                        </p:tgtEl>
                                      </p:cBhvr>
                                    </p:animEffect>
                                  </p:childTnLst>
                                </p:cTn>
                              </p:par>
                            </p:childTnLst>
                          </p:cTn>
                        </p:par>
                        <p:par>
                          <p:cTn id="37" fill="hold">
                            <p:stCondLst>
                              <p:cond delay="2500"/>
                            </p:stCondLst>
                            <p:childTnLst>
                              <p:par>
                                <p:cTn id="38" presetID="3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 calcmode="lin" valueType="num">
                                      <p:cBhvr>
                                        <p:cTn id="42" dur="500" fill="hold"/>
                                        <p:tgtEl>
                                          <p:spTgt spid="8"/>
                                        </p:tgtEl>
                                        <p:attrNameLst>
                                          <p:attrName>style.rotation</p:attrName>
                                        </p:attrNameLst>
                                      </p:cBhvr>
                                      <p:tavLst>
                                        <p:tav tm="0">
                                          <p:val>
                                            <p:fltVal val="90"/>
                                          </p:val>
                                        </p:tav>
                                        <p:tav tm="100000">
                                          <p:val>
                                            <p:fltVal val="0"/>
                                          </p:val>
                                        </p:tav>
                                      </p:tavLst>
                                    </p:anim>
                                    <p:animEffect transition="in" filter="fade">
                                      <p:cBhvr>
                                        <p:cTn id="43" dur="500"/>
                                        <p:tgtEl>
                                          <p:spTgt spid="8"/>
                                        </p:tgtEl>
                                      </p:cBhvr>
                                    </p:animEffect>
                                  </p:childTnLst>
                                </p:cTn>
                              </p:par>
                            </p:childTnLst>
                          </p:cTn>
                        </p:par>
                        <p:par>
                          <p:cTn id="44" fill="hold">
                            <p:stCondLst>
                              <p:cond delay="3000"/>
                            </p:stCondLst>
                            <p:childTnLst>
                              <p:par>
                                <p:cTn id="45" presetID="1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200"/>
                                        <p:tgtEl>
                                          <p:spTgt spid="9"/>
                                        </p:tgtEl>
                                        <p:attrNameLst>
                                          <p:attrName>ppt_x</p:attrName>
                                        </p:attrNameLst>
                                      </p:cBhvr>
                                      <p:tavLst>
                                        <p:tav tm="0">
                                          <p:val>
                                            <p:strVal val="#ppt_x-#ppt_w*1.125000"/>
                                          </p:val>
                                        </p:tav>
                                        <p:tav tm="100000">
                                          <p:val>
                                            <p:strVal val="#ppt_x"/>
                                          </p:val>
                                        </p:tav>
                                      </p:tavLst>
                                    </p:anim>
                                    <p:animEffect transition="in" filter="wipe(right)">
                                      <p:cBhvr>
                                        <p:cTn id="48" dur="200"/>
                                        <p:tgtEl>
                                          <p:spTgt spid="9"/>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left)">
                                      <p:cBhvr>
                                        <p:cTn id="52" dur="500"/>
                                        <p:tgtEl>
                                          <p:spTgt spid="2"/>
                                        </p:tgtEl>
                                      </p:cBhvr>
                                    </p:animEffect>
                                  </p:childTnLst>
                                </p:cTn>
                              </p:par>
                            </p:childTnLst>
                          </p:cTn>
                        </p:par>
                        <p:par>
                          <p:cTn id="53" fill="hold">
                            <p:stCondLst>
                              <p:cond delay="4000"/>
                            </p:stCondLst>
                            <p:childTnLst>
                              <p:par>
                                <p:cTn id="54" presetID="2" presetClass="entr" presetSubtype="4" fill="hold" grpId="1"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fill="hold"/>
                                        <p:tgtEl>
                                          <p:spTgt spid="5"/>
                                        </p:tgtEl>
                                        <p:attrNameLst>
                                          <p:attrName>ppt_x</p:attrName>
                                        </p:attrNameLst>
                                      </p:cBhvr>
                                      <p:tavLst>
                                        <p:tav tm="0">
                                          <p:val>
                                            <p:strVal val="#ppt_x"/>
                                          </p:val>
                                        </p:tav>
                                        <p:tav tm="100000">
                                          <p:val>
                                            <p:strVal val="#ppt_x"/>
                                          </p:val>
                                        </p:tav>
                                      </p:tavLst>
                                    </p:anim>
                                    <p:anim calcmode="lin" valueType="num">
                                      <p:cBhvr additive="base">
                                        <p:cTn id="57" dur="500" fill="hold"/>
                                        <p:tgtEl>
                                          <p:spTgt spid="5"/>
                                        </p:tgtEl>
                                        <p:attrNameLst>
                                          <p:attrName>ppt_y</p:attrName>
                                        </p:attrNameLst>
                                      </p:cBhvr>
                                      <p:tavLst>
                                        <p:tav tm="0">
                                          <p:val>
                                            <p:strVal val="1+#ppt_h/2"/>
                                          </p:val>
                                        </p:tav>
                                        <p:tav tm="100000">
                                          <p:val>
                                            <p:strVal val="#ppt_y"/>
                                          </p:val>
                                        </p:tav>
                                      </p:tavLst>
                                    </p:anim>
                                  </p:childTnLst>
                                </p:cTn>
                              </p:par>
                              <p:par>
                                <p:cTn id="58" presetID="2" presetClass="entr" presetSubtype="4" fill="hold" grpId="1" nodeType="withEffect">
                                  <p:stCondLst>
                                    <p:cond delay="10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500" fill="hold"/>
                                        <p:tgtEl>
                                          <p:spTgt spid="44"/>
                                        </p:tgtEl>
                                        <p:attrNameLst>
                                          <p:attrName>ppt_x</p:attrName>
                                        </p:attrNameLst>
                                      </p:cBhvr>
                                      <p:tavLst>
                                        <p:tav tm="0">
                                          <p:val>
                                            <p:strVal val="#ppt_x"/>
                                          </p:val>
                                        </p:tav>
                                        <p:tav tm="100000">
                                          <p:val>
                                            <p:strVal val="#ppt_x"/>
                                          </p:val>
                                        </p:tav>
                                      </p:tavLst>
                                    </p:anim>
                                    <p:anim calcmode="lin" valueType="num">
                                      <p:cBhvr additive="base">
                                        <p:cTn id="61" dur="500" fill="hold"/>
                                        <p:tgtEl>
                                          <p:spTgt spid="44"/>
                                        </p:tgtEl>
                                        <p:attrNameLst>
                                          <p:attrName>ppt_y</p:attrName>
                                        </p:attrNameLst>
                                      </p:cBhvr>
                                      <p:tavLst>
                                        <p:tav tm="0">
                                          <p:val>
                                            <p:strVal val="1+#ppt_h/2"/>
                                          </p:val>
                                        </p:tav>
                                        <p:tav tm="100000">
                                          <p:val>
                                            <p:strVal val="#ppt_y"/>
                                          </p:val>
                                        </p:tav>
                                      </p:tavLst>
                                    </p:anim>
                                  </p:childTnLst>
                                </p:cTn>
                              </p:par>
                              <p:par>
                                <p:cTn id="62" presetID="2" presetClass="entr" presetSubtype="4" fill="hold" grpId="1" nodeType="withEffect">
                                  <p:stCondLst>
                                    <p:cond delay="20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500" fill="hold"/>
                                        <p:tgtEl>
                                          <p:spTgt spid="45"/>
                                        </p:tgtEl>
                                        <p:attrNameLst>
                                          <p:attrName>ppt_x</p:attrName>
                                        </p:attrNameLst>
                                      </p:cBhvr>
                                      <p:tavLst>
                                        <p:tav tm="0">
                                          <p:val>
                                            <p:strVal val="#ppt_x"/>
                                          </p:val>
                                        </p:tav>
                                        <p:tav tm="100000">
                                          <p:val>
                                            <p:strVal val="#ppt_x"/>
                                          </p:val>
                                        </p:tav>
                                      </p:tavLst>
                                    </p:anim>
                                    <p:anim calcmode="lin" valueType="num">
                                      <p:cBhvr additive="base">
                                        <p:cTn id="65" dur="500" fill="hold"/>
                                        <p:tgtEl>
                                          <p:spTgt spid="45"/>
                                        </p:tgtEl>
                                        <p:attrNameLst>
                                          <p:attrName>ppt_y</p:attrName>
                                        </p:attrNameLst>
                                      </p:cBhvr>
                                      <p:tavLst>
                                        <p:tav tm="0">
                                          <p:val>
                                            <p:strVal val="1+#ppt_h/2"/>
                                          </p:val>
                                        </p:tav>
                                        <p:tav tm="100000">
                                          <p:val>
                                            <p:strVal val="#ppt_y"/>
                                          </p:val>
                                        </p:tav>
                                      </p:tavLst>
                                    </p:anim>
                                  </p:childTnLst>
                                </p:cTn>
                              </p:par>
                              <p:par>
                                <p:cTn id="66" presetID="2" presetClass="entr" presetSubtype="4" fill="hold" grpId="1" nodeType="withEffect">
                                  <p:stCondLst>
                                    <p:cond delay="300"/>
                                  </p:stCondLst>
                                  <p:childTnLst>
                                    <p:set>
                                      <p:cBhvr>
                                        <p:cTn id="67" dur="1" fill="hold">
                                          <p:stCondLst>
                                            <p:cond delay="0"/>
                                          </p:stCondLst>
                                        </p:cTn>
                                        <p:tgtEl>
                                          <p:spTgt spid="46"/>
                                        </p:tgtEl>
                                        <p:attrNameLst>
                                          <p:attrName>style.visibility</p:attrName>
                                        </p:attrNameLst>
                                      </p:cBhvr>
                                      <p:to>
                                        <p:strVal val="visible"/>
                                      </p:to>
                                    </p:set>
                                    <p:anim calcmode="lin" valueType="num">
                                      <p:cBhvr additive="base">
                                        <p:cTn id="68" dur="500" fill="hold"/>
                                        <p:tgtEl>
                                          <p:spTgt spid="46"/>
                                        </p:tgtEl>
                                        <p:attrNameLst>
                                          <p:attrName>ppt_x</p:attrName>
                                        </p:attrNameLst>
                                      </p:cBhvr>
                                      <p:tavLst>
                                        <p:tav tm="0">
                                          <p:val>
                                            <p:strVal val="#ppt_x"/>
                                          </p:val>
                                        </p:tav>
                                        <p:tav tm="100000">
                                          <p:val>
                                            <p:strVal val="#ppt_x"/>
                                          </p:val>
                                        </p:tav>
                                      </p:tavLst>
                                    </p:anim>
                                    <p:anim calcmode="lin" valueType="num">
                                      <p:cBhvr additive="base">
                                        <p:cTn id="69" dur="500" fill="hold"/>
                                        <p:tgtEl>
                                          <p:spTgt spid="46"/>
                                        </p:tgtEl>
                                        <p:attrNameLst>
                                          <p:attrName>ppt_y</p:attrName>
                                        </p:attrNameLst>
                                      </p:cBhvr>
                                      <p:tavLst>
                                        <p:tav tm="0">
                                          <p:val>
                                            <p:strVal val="1+#ppt_h/2"/>
                                          </p:val>
                                        </p:tav>
                                        <p:tav tm="100000">
                                          <p:val>
                                            <p:strVal val="#ppt_y"/>
                                          </p:val>
                                        </p:tav>
                                      </p:tavLst>
                                    </p:anim>
                                  </p:childTnLst>
                                </p:cTn>
                              </p:par>
                              <p:par>
                                <p:cTn id="70" presetID="2" presetClass="entr" presetSubtype="4" fill="hold" grpId="1" nodeType="withEffect">
                                  <p:stCondLst>
                                    <p:cond delay="400"/>
                                  </p:stCondLst>
                                  <p:childTnLst>
                                    <p:set>
                                      <p:cBhvr>
                                        <p:cTn id="71" dur="1" fill="hold">
                                          <p:stCondLst>
                                            <p:cond delay="0"/>
                                          </p:stCondLst>
                                        </p:cTn>
                                        <p:tgtEl>
                                          <p:spTgt spid="47"/>
                                        </p:tgtEl>
                                        <p:attrNameLst>
                                          <p:attrName>style.visibility</p:attrName>
                                        </p:attrNameLst>
                                      </p:cBhvr>
                                      <p:to>
                                        <p:strVal val="visible"/>
                                      </p:to>
                                    </p:set>
                                    <p:anim calcmode="lin" valueType="num">
                                      <p:cBhvr additive="base">
                                        <p:cTn id="72" dur="500" fill="hold"/>
                                        <p:tgtEl>
                                          <p:spTgt spid="47"/>
                                        </p:tgtEl>
                                        <p:attrNameLst>
                                          <p:attrName>ppt_x</p:attrName>
                                        </p:attrNameLst>
                                      </p:cBhvr>
                                      <p:tavLst>
                                        <p:tav tm="0">
                                          <p:val>
                                            <p:strVal val="#ppt_x"/>
                                          </p:val>
                                        </p:tav>
                                        <p:tav tm="100000">
                                          <p:val>
                                            <p:strVal val="#ppt_x"/>
                                          </p:val>
                                        </p:tav>
                                      </p:tavLst>
                                    </p:anim>
                                    <p:anim calcmode="lin" valueType="num">
                                      <p:cBhvr additive="base">
                                        <p:cTn id="73" dur="500" fill="hold"/>
                                        <p:tgtEl>
                                          <p:spTgt spid="47"/>
                                        </p:tgtEl>
                                        <p:attrNameLst>
                                          <p:attrName>ppt_y</p:attrName>
                                        </p:attrNameLst>
                                      </p:cBhvr>
                                      <p:tavLst>
                                        <p:tav tm="0">
                                          <p:val>
                                            <p:strVal val="1+#ppt_h/2"/>
                                          </p:val>
                                        </p:tav>
                                        <p:tav tm="100000">
                                          <p:val>
                                            <p:strVal val="#ppt_y"/>
                                          </p:val>
                                        </p:tav>
                                      </p:tavLst>
                                    </p:anim>
                                  </p:childTnLst>
                                </p:cTn>
                              </p:par>
                              <p:par>
                                <p:cTn id="74" presetID="2" presetClass="entr" presetSubtype="4" fill="hold" grpId="1" nodeType="withEffect">
                                  <p:stCondLst>
                                    <p:cond delay="500"/>
                                  </p:stCondLst>
                                  <p:childTnLst>
                                    <p:set>
                                      <p:cBhvr>
                                        <p:cTn id="75" dur="1" fill="hold">
                                          <p:stCondLst>
                                            <p:cond delay="0"/>
                                          </p:stCondLst>
                                        </p:cTn>
                                        <p:tgtEl>
                                          <p:spTgt spid="54"/>
                                        </p:tgtEl>
                                        <p:attrNameLst>
                                          <p:attrName>style.visibility</p:attrName>
                                        </p:attrNameLst>
                                      </p:cBhvr>
                                      <p:to>
                                        <p:strVal val="visible"/>
                                      </p:to>
                                    </p:set>
                                    <p:anim calcmode="lin" valueType="num">
                                      <p:cBhvr additive="base">
                                        <p:cTn id="76" dur="500" fill="hold"/>
                                        <p:tgtEl>
                                          <p:spTgt spid="54"/>
                                        </p:tgtEl>
                                        <p:attrNameLst>
                                          <p:attrName>ppt_x</p:attrName>
                                        </p:attrNameLst>
                                      </p:cBhvr>
                                      <p:tavLst>
                                        <p:tav tm="0">
                                          <p:val>
                                            <p:strVal val="#ppt_x"/>
                                          </p:val>
                                        </p:tav>
                                        <p:tav tm="100000">
                                          <p:val>
                                            <p:strVal val="#ppt_x"/>
                                          </p:val>
                                        </p:tav>
                                      </p:tavLst>
                                    </p:anim>
                                    <p:anim calcmode="lin" valueType="num">
                                      <p:cBhvr additive="base">
                                        <p:cTn id="77"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9" grpId="0" animBg="1"/>
      <p:bldP spid="40" grpId="0" animBg="1"/>
      <p:bldP spid="41" grpId="0" animBg="1"/>
      <p:bldP spid="5" grpId="1" animBg="1"/>
      <p:bldP spid="44" grpId="1" animBg="1"/>
      <p:bldP spid="45" grpId="1" animBg="1"/>
      <p:bldP spid="46" grpId="1" animBg="1"/>
      <p:bldP spid="47" grpId="1" animBg="1"/>
      <p:bldP spid="54" grpId="1" animBg="1"/>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456369" y="1084250"/>
            <a:ext cx="6666066" cy="497957"/>
          </a:xfrm>
          <a:prstGeom prst="rect">
            <a:avLst/>
          </a:prstGeom>
        </p:spPr>
        <p:txBody>
          <a:bodyPr wrap="square">
            <a:spAutoFit/>
          </a:bodyPr>
          <a:lstStyle/>
          <a:p>
            <a:pPr algn="ctr" eaLnBrk="1" hangingPunct="1">
              <a:lnSpc>
                <a:spcPct val="120000"/>
              </a:lnSpc>
              <a:spcAft>
                <a:spcPts val="1000"/>
              </a:spcAft>
            </a:pPr>
            <a:r>
              <a:rPr lang="zh-CN" altLang="en-US" sz="2400" b="1" kern="0">
                <a:solidFill>
                  <a:schemeClr val="accent2"/>
                </a:solidFill>
                <a:latin typeface="+mj-ea"/>
                <a:ea typeface="+mj-ea"/>
              </a:rPr>
              <a:t>中共中央政治局</a:t>
            </a:r>
            <a:r>
              <a:rPr lang="en-US" altLang="zh-CN" sz="2400" b="1" kern="0">
                <a:solidFill>
                  <a:schemeClr val="accent2"/>
                </a:solidFill>
                <a:latin typeface="+mj-ea"/>
                <a:ea typeface="+mj-ea"/>
              </a:rPr>
              <a:t>2018</a:t>
            </a:r>
            <a:r>
              <a:rPr lang="zh-CN" altLang="en-US" sz="2400" b="1" kern="0">
                <a:solidFill>
                  <a:schemeClr val="accent2"/>
                </a:solidFill>
                <a:latin typeface="+mj-ea"/>
                <a:ea typeface="+mj-ea"/>
              </a:rPr>
              <a:t>年</a:t>
            </a:r>
            <a:r>
              <a:rPr lang="en-US" altLang="zh-CN" sz="2400" b="1" kern="0">
                <a:solidFill>
                  <a:schemeClr val="accent2"/>
                </a:solidFill>
                <a:latin typeface="+mj-ea"/>
                <a:ea typeface="+mj-ea"/>
              </a:rPr>
              <a:t>9</a:t>
            </a:r>
            <a:r>
              <a:rPr lang="zh-CN" altLang="en-US" sz="2400" b="1" kern="0">
                <a:solidFill>
                  <a:schemeClr val="accent2"/>
                </a:solidFill>
                <a:latin typeface="+mj-ea"/>
                <a:ea typeface="+mj-ea"/>
              </a:rPr>
              <a:t>月</a:t>
            </a:r>
            <a:r>
              <a:rPr lang="en-US" altLang="zh-CN" sz="2400" b="1" kern="0">
                <a:solidFill>
                  <a:schemeClr val="accent2"/>
                </a:solidFill>
                <a:latin typeface="+mj-ea"/>
                <a:ea typeface="+mj-ea"/>
              </a:rPr>
              <a:t>21</a:t>
            </a:r>
            <a:r>
              <a:rPr lang="zh-CN" altLang="en-US" sz="2400" b="1" kern="0">
                <a:solidFill>
                  <a:schemeClr val="accent2"/>
                </a:solidFill>
                <a:latin typeface="+mj-ea"/>
                <a:ea typeface="+mj-ea"/>
              </a:rPr>
              <a:t>日会议要求</a:t>
            </a:r>
          </a:p>
        </p:txBody>
      </p:sp>
      <p:sp>
        <p:nvSpPr>
          <p:cNvPr id="39" name="星形: 五角 38"/>
          <p:cNvSpPr/>
          <p:nvPr/>
        </p:nvSpPr>
        <p:spPr bwMode="auto">
          <a:xfrm>
            <a:off x="5933663" y="1603787"/>
            <a:ext cx="352032" cy="352032"/>
          </a:xfrm>
          <a:prstGeom prst="star5">
            <a:avLst/>
          </a:prstGeom>
          <a:solidFill>
            <a:schemeClr val="accent2"/>
          </a:solidFill>
          <a:ln w="12700" cap="flat">
            <a:noFill/>
            <a:prstDash val="solid"/>
            <a:miter lim="800000"/>
          </a:ln>
          <a:effectLst/>
        </p:spPr>
        <p:txBody>
          <a:bodyPr vert="horz" wrap="square" lIns="91440" tIns="45720" rIns="91440" bIns="45720" numCol="1" anchor="t" anchorCtr="0" compatLnSpc="1"/>
          <a:lstStyle/>
          <a:p>
            <a:endParaRPr lang="zh-CN" altLang="en-US">
              <a:solidFill>
                <a:schemeClr val="bg2"/>
              </a:solidFill>
              <a:latin typeface="+mn-lt"/>
              <a:ea typeface="+mn-ea"/>
              <a:cs typeface="+mn-ea"/>
            </a:endParaRPr>
          </a:p>
        </p:txBody>
      </p:sp>
      <p:sp>
        <p:nvSpPr>
          <p:cNvPr id="40" name="星形: 五角 39"/>
          <p:cNvSpPr/>
          <p:nvPr/>
        </p:nvSpPr>
        <p:spPr bwMode="auto">
          <a:xfrm>
            <a:off x="6482896" y="1653290"/>
            <a:ext cx="253026" cy="253026"/>
          </a:xfrm>
          <a:prstGeom prst="star5">
            <a:avLst/>
          </a:prstGeom>
          <a:solidFill>
            <a:schemeClr val="accent2"/>
          </a:solidFill>
          <a:ln w="12700" cap="flat">
            <a:noFill/>
            <a:prstDash val="solid"/>
            <a:miter lim="800000"/>
          </a:ln>
          <a:effectLst/>
        </p:spPr>
        <p:txBody>
          <a:bodyPr vert="horz" wrap="square" lIns="91440" tIns="45720" rIns="91440" bIns="45720" numCol="1" anchor="t" anchorCtr="0" compatLnSpc="1"/>
          <a:lstStyle/>
          <a:p>
            <a:endParaRPr lang="zh-CN" altLang="en-US">
              <a:solidFill>
                <a:schemeClr val="bg2"/>
              </a:solidFill>
              <a:latin typeface="+mn-lt"/>
              <a:ea typeface="+mn-ea"/>
              <a:cs typeface="+mn-ea"/>
            </a:endParaRPr>
          </a:p>
        </p:txBody>
      </p:sp>
      <p:sp>
        <p:nvSpPr>
          <p:cNvPr id="41" name="星形: 五角 40"/>
          <p:cNvSpPr/>
          <p:nvPr/>
        </p:nvSpPr>
        <p:spPr bwMode="auto">
          <a:xfrm>
            <a:off x="5472803" y="1653290"/>
            <a:ext cx="253026" cy="253026"/>
          </a:xfrm>
          <a:prstGeom prst="star5">
            <a:avLst/>
          </a:prstGeom>
          <a:solidFill>
            <a:schemeClr val="accent2"/>
          </a:solidFill>
          <a:ln w="12700" cap="flat">
            <a:noFill/>
            <a:prstDash val="solid"/>
            <a:miter lim="800000"/>
          </a:ln>
          <a:effectLst/>
        </p:spPr>
        <p:txBody>
          <a:bodyPr vert="horz" wrap="square" lIns="91440" tIns="45720" rIns="91440" bIns="45720" numCol="1" anchor="t" anchorCtr="0" compatLnSpc="1"/>
          <a:lstStyle/>
          <a:p>
            <a:endParaRPr lang="zh-CN" altLang="en-US">
              <a:solidFill>
                <a:schemeClr val="bg2"/>
              </a:solidFill>
              <a:latin typeface="+mn-lt"/>
              <a:ea typeface="+mn-ea"/>
              <a:cs typeface="+mn-ea"/>
            </a:endParaRPr>
          </a:p>
        </p:txBody>
      </p:sp>
      <p:cxnSp>
        <p:nvCxnSpPr>
          <p:cNvPr id="42" name="直接连接符 41"/>
          <p:cNvCxnSpPr/>
          <p:nvPr/>
        </p:nvCxnSpPr>
        <p:spPr bwMode="auto">
          <a:xfrm>
            <a:off x="6911009" y="1800465"/>
            <a:ext cx="4109917" cy="0"/>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直接连接符 42"/>
          <p:cNvCxnSpPr/>
          <p:nvPr/>
        </p:nvCxnSpPr>
        <p:spPr bwMode="auto">
          <a:xfrm>
            <a:off x="1122947" y="1800465"/>
            <a:ext cx="4166018" cy="0"/>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矩形 47"/>
          <p:cNvSpPr/>
          <p:nvPr/>
        </p:nvSpPr>
        <p:spPr>
          <a:xfrm>
            <a:off x="4873200" y="4401690"/>
            <a:ext cx="5907463" cy="1851404"/>
          </a:xfrm>
          <a:prstGeom prst="rect">
            <a:avLst/>
          </a:prstGeom>
        </p:spPr>
        <p:txBody>
          <a:bodyPr wrap="square">
            <a:spAutoFit/>
          </a:bodyPr>
          <a:lstStyle/>
          <a:p>
            <a:pPr marL="285750" indent="-285750" algn="just" eaLnBrk="1" hangingPunct="1">
              <a:lnSpc>
                <a:spcPct val="120000"/>
              </a:lnSpc>
              <a:spcAft>
                <a:spcPts val="1000"/>
              </a:spcAft>
              <a:buFont typeface="Wingdings" panose="05000000000000000000" pitchFamily="2" charset="2"/>
              <a:buChar char="l"/>
            </a:pPr>
            <a:r>
              <a:rPr lang="zh-CN" altLang="zh-CN" kern="0">
                <a:latin typeface="仿宋_GB2312" panose="02010609030101010101" pitchFamily="49" charset="-122"/>
                <a:ea typeface="微软雅黑" panose="020B0503020204020204" pitchFamily="34" charset="-122"/>
              </a:rPr>
              <a:t>要把抓好党支部作为管党治党的基本任务，党委（党组）书记要亲力亲为，深入支部抓支部，加强党支部标准化、规范化建设。</a:t>
            </a:r>
            <a:endParaRPr lang="en-US" altLang="zh-CN" kern="0">
              <a:latin typeface="仿宋_GB2312" panose="02010609030101010101" pitchFamily="49" charset="-122"/>
              <a:ea typeface="微软雅黑" panose="020B0503020204020204" pitchFamily="34" charset="-122"/>
            </a:endParaRPr>
          </a:p>
          <a:p>
            <a:pPr marL="285750" indent="-285750" algn="just" eaLnBrk="1" hangingPunct="1">
              <a:lnSpc>
                <a:spcPct val="120000"/>
              </a:lnSpc>
              <a:spcAft>
                <a:spcPts val="1000"/>
              </a:spcAft>
              <a:buFont typeface="Wingdings" panose="05000000000000000000" pitchFamily="2" charset="2"/>
              <a:buChar char="l"/>
            </a:pPr>
            <a:r>
              <a:rPr lang="zh-CN" altLang="zh-CN" kern="0">
                <a:latin typeface="仿宋_GB2312" panose="02010609030101010101" pitchFamily="49" charset="-122"/>
                <a:ea typeface="微软雅黑" panose="020B0503020204020204" pitchFamily="34" charset="-122"/>
              </a:rPr>
              <a:t>要把抓好党支部作为检验党建工作成效的基本标准，考核评价党建工作。</a:t>
            </a:r>
            <a:endParaRPr lang="zh-CN" altLang="en-US" kern="0">
              <a:latin typeface="仿宋_GB2312" panose="02010609030101010101" pitchFamily="49" charset="-122"/>
              <a:ea typeface="微软雅黑" panose="020B0503020204020204" pitchFamily="34" charset="-122"/>
            </a:endParaRPr>
          </a:p>
        </p:txBody>
      </p:sp>
      <p:sp>
        <p:nvSpPr>
          <p:cNvPr id="4" name="矩形 3"/>
          <p:cNvSpPr/>
          <p:nvPr/>
        </p:nvSpPr>
        <p:spPr>
          <a:xfrm>
            <a:off x="5074524" y="2262464"/>
            <a:ext cx="2492990" cy="400110"/>
          </a:xfrm>
          <a:prstGeom prst="rect">
            <a:avLst/>
          </a:prstGeom>
          <a:solidFill>
            <a:schemeClr val="bg1"/>
          </a:solidFill>
          <a:ln>
            <a:solidFill>
              <a:schemeClr val="accent5"/>
            </a:solidFill>
          </a:ln>
        </p:spPr>
        <p:txBody>
          <a:bodyPr wrap="none">
            <a:spAutoFit/>
          </a:bodyPr>
          <a:lstStyle/>
          <a:p>
            <a:r>
              <a:rPr lang="zh-CN" altLang="zh-CN" sz="2000" kern="0">
                <a:solidFill>
                  <a:schemeClr val="accent1"/>
                </a:solidFill>
                <a:latin typeface="仿宋_GB2312" panose="02010609030101010101" pitchFamily="49" charset="-122"/>
                <a:ea typeface="微软雅黑" panose="020B0503020204020204" pitchFamily="34" charset="-122"/>
              </a:rPr>
              <a:t>管党治党的基本任务</a:t>
            </a:r>
            <a:endParaRPr lang="zh-CN" altLang="en-US" sz="2000">
              <a:solidFill>
                <a:schemeClr val="accent1"/>
              </a:solidFill>
            </a:endParaRPr>
          </a:p>
        </p:txBody>
      </p:sp>
      <p:sp>
        <p:nvSpPr>
          <p:cNvPr id="49" name="矩形 48"/>
          <p:cNvSpPr/>
          <p:nvPr/>
        </p:nvSpPr>
        <p:spPr>
          <a:xfrm>
            <a:off x="5074524" y="3287326"/>
            <a:ext cx="1210588" cy="400110"/>
          </a:xfrm>
          <a:prstGeom prst="rect">
            <a:avLst/>
          </a:prstGeom>
          <a:solidFill>
            <a:schemeClr val="bg1"/>
          </a:solidFill>
          <a:ln>
            <a:solidFill>
              <a:schemeClr val="accent5"/>
            </a:solidFill>
          </a:ln>
        </p:spPr>
        <p:txBody>
          <a:bodyPr wrap="none">
            <a:spAutoFit/>
          </a:bodyPr>
          <a:lstStyle/>
          <a:p>
            <a:r>
              <a:rPr lang="zh-CN" altLang="en-US" sz="2000" kern="0">
                <a:solidFill>
                  <a:schemeClr val="accent1"/>
                </a:solidFill>
                <a:latin typeface="仿宋_GB2312" panose="02010609030101010101" pitchFamily="49" charset="-122"/>
                <a:ea typeface="微软雅黑" panose="020B0503020204020204" pitchFamily="34" charset="-122"/>
              </a:rPr>
              <a:t>亲力亲为</a:t>
            </a:r>
            <a:endParaRPr lang="zh-CN" altLang="en-US" sz="2000">
              <a:solidFill>
                <a:schemeClr val="accent1"/>
              </a:solidFill>
            </a:endParaRPr>
          </a:p>
        </p:txBody>
      </p:sp>
      <p:sp>
        <p:nvSpPr>
          <p:cNvPr id="50" name="矩形 49"/>
          <p:cNvSpPr/>
          <p:nvPr/>
        </p:nvSpPr>
        <p:spPr>
          <a:xfrm>
            <a:off x="5074524" y="3799756"/>
            <a:ext cx="2236510" cy="400110"/>
          </a:xfrm>
          <a:prstGeom prst="rect">
            <a:avLst/>
          </a:prstGeom>
          <a:solidFill>
            <a:schemeClr val="bg1"/>
          </a:solidFill>
          <a:ln>
            <a:solidFill>
              <a:schemeClr val="accent5"/>
            </a:solidFill>
          </a:ln>
        </p:spPr>
        <p:txBody>
          <a:bodyPr wrap="none">
            <a:spAutoFit/>
          </a:bodyPr>
          <a:lstStyle/>
          <a:p>
            <a:r>
              <a:rPr lang="zh-CN" altLang="en-US" sz="2000" kern="0">
                <a:solidFill>
                  <a:schemeClr val="accent1"/>
                </a:solidFill>
                <a:latin typeface="仿宋_GB2312" panose="02010609030101010101" pitchFamily="49" charset="-122"/>
                <a:ea typeface="微软雅黑" panose="020B0503020204020204" pitchFamily="34" charset="-122"/>
              </a:rPr>
              <a:t>标准化规范化建设</a:t>
            </a:r>
            <a:endParaRPr lang="zh-CN" altLang="en-US" sz="2000">
              <a:solidFill>
                <a:schemeClr val="accent1"/>
              </a:solidFill>
            </a:endParaRPr>
          </a:p>
        </p:txBody>
      </p:sp>
      <p:sp>
        <p:nvSpPr>
          <p:cNvPr id="51" name="矩形 50"/>
          <p:cNvSpPr/>
          <p:nvPr/>
        </p:nvSpPr>
        <p:spPr>
          <a:xfrm>
            <a:off x="5074524" y="2774895"/>
            <a:ext cx="3518912" cy="400110"/>
          </a:xfrm>
          <a:prstGeom prst="rect">
            <a:avLst/>
          </a:prstGeom>
          <a:solidFill>
            <a:schemeClr val="bg1"/>
          </a:solidFill>
          <a:ln>
            <a:solidFill>
              <a:schemeClr val="accent5"/>
            </a:solidFill>
          </a:ln>
        </p:spPr>
        <p:txBody>
          <a:bodyPr wrap="none">
            <a:spAutoFit/>
          </a:bodyPr>
          <a:lstStyle/>
          <a:p>
            <a:r>
              <a:rPr lang="zh-CN" altLang="en-US" sz="2000" kern="0">
                <a:solidFill>
                  <a:schemeClr val="accent1"/>
                </a:solidFill>
                <a:latin typeface="仿宋_GB2312" panose="02010609030101010101" pitchFamily="49" charset="-122"/>
                <a:ea typeface="微软雅黑" panose="020B0503020204020204" pitchFamily="34" charset="-122"/>
              </a:rPr>
              <a:t>检验党建工作成效的基本标准</a:t>
            </a:r>
            <a:endParaRPr lang="zh-CN" altLang="en-US" sz="2000">
              <a:solidFill>
                <a:schemeClr val="accent1"/>
              </a:solidFill>
            </a:endParaRPr>
          </a:p>
        </p:txBody>
      </p:sp>
      <p:grpSp>
        <p:nvGrpSpPr>
          <p:cNvPr id="52" name="组合 51"/>
          <p:cNvGrpSpPr/>
          <p:nvPr/>
        </p:nvGrpSpPr>
        <p:grpSpPr>
          <a:xfrm>
            <a:off x="1428903" y="2619354"/>
            <a:ext cx="2846534" cy="3862316"/>
            <a:chOff x="7906012" y="719546"/>
            <a:chExt cx="645994" cy="876516"/>
          </a:xfrm>
        </p:grpSpPr>
        <p:sp>
          <p:nvSpPr>
            <p:cNvPr id="53" name="Freeform 1801"/>
            <p:cNvSpPr/>
            <p:nvPr/>
          </p:nvSpPr>
          <p:spPr bwMode="auto">
            <a:xfrm>
              <a:off x="8281278" y="920582"/>
              <a:ext cx="13402" cy="136704"/>
            </a:xfrm>
            <a:custGeom>
              <a:avLst/>
              <a:gdLst>
                <a:gd name="T0" fmla="*/ 2 w 2"/>
                <a:gd name="T1" fmla="*/ 18 h 19"/>
                <a:gd name="T2" fmla="*/ 1 w 2"/>
                <a:gd name="T3" fmla="*/ 19 h 19"/>
                <a:gd name="T4" fmla="*/ 1 w 2"/>
                <a:gd name="T5" fmla="*/ 19 h 19"/>
                <a:gd name="T6" fmla="*/ 0 w 2"/>
                <a:gd name="T7" fmla="*/ 18 h 19"/>
                <a:gd name="T8" fmla="*/ 0 w 2"/>
                <a:gd name="T9" fmla="*/ 1 h 19"/>
                <a:gd name="T10" fmla="*/ 1 w 2"/>
                <a:gd name="T11" fmla="*/ 0 h 19"/>
                <a:gd name="T12" fmla="*/ 1 w 2"/>
                <a:gd name="T13" fmla="*/ 0 h 19"/>
                <a:gd name="T14" fmla="*/ 2 w 2"/>
                <a:gd name="T15" fmla="*/ 1 h 19"/>
                <a:gd name="T16" fmla="*/ 2 w 2"/>
                <a:gd name="T1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9">
                  <a:moveTo>
                    <a:pt x="2" y="18"/>
                  </a:moveTo>
                  <a:cubicBezTo>
                    <a:pt x="2" y="18"/>
                    <a:pt x="2" y="19"/>
                    <a:pt x="1" y="19"/>
                  </a:cubicBezTo>
                  <a:cubicBezTo>
                    <a:pt x="1" y="19"/>
                    <a:pt x="1" y="19"/>
                    <a:pt x="1" y="19"/>
                  </a:cubicBezTo>
                  <a:cubicBezTo>
                    <a:pt x="0" y="19"/>
                    <a:pt x="0" y="18"/>
                    <a:pt x="0" y="18"/>
                  </a:cubicBezTo>
                  <a:cubicBezTo>
                    <a:pt x="0" y="1"/>
                    <a:pt x="0" y="1"/>
                    <a:pt x="0" y="1"/>
                  </a:cubicBezTo>
                  <a:cubicBezTo>
                    <a:pt x="0" y="1"/>
                    <a:pt x="0" y="0"/>
                    <a:pt x="1" y="0"/>
                  </a:cubicBezTo>
                  <a:cubicBezTo>
                    <a:pt x="1" y="0"/>
                    <a:pt x="1" y="0"/>
                    <a:pt x="1" y="0"/>
                  </a:cubicBezTo>
                  <a:cubicBezTo>
                    <a:pt x="2" y="0"/>
                    <a:pt x="2" y="1"/>
                    <a:pt x="2" y="1"/>
                  </a:cubicBezTo>
                  <a:lnTo>
                    <a:pt x="2" y="18"/>
                  </a:lnTo>
                  <a:close/>
                </a:path>
              </a:pathLst>
            </a:custGeom>
            <a:solidFill>
              <a:srgbClr val="FF5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802"/>
            <p:cNvSpPr/>
            <p:nvPr/>
          </p:nvSpPr>
          <p:spPr bwMode="auto">
            <a:xfrm>
              <a:off x="8230349" y="936665"/>
              <a:ext cx="50929" cy="107219"/>
            </a:xfrm>
            <a:custGeom>
              <a:avLst/>
              <a:gdLst>
                <a:gd name="T0" fmla="*/ 7 w 7"/>
                <a:gd name="T1" fmla="*/ 7 h 15"/>
                <a:gd name="T2" fmla="*/ 7 w 7"/>
                <a:gd name="T3" fmla="*/ 15 h 15"/>
                <a:gd name="T4" fmla="*/ 1 w 7"/>
                <a:gd name="T5" fmla="*/ 14 h 15"/>
                <a:gd name="T6" fmla="*/ 0 w 7"/>
                <a:gd name="T7" fmla="*/ 7 h 15"/>
                <a:gd name="T8" fmla="*/ 1 w 7"/>
                <a:gd name="T9" fmla="*/ 1 h 15"/>
                <a:gd name="T10" fmla="*/ 7 w 7"/>
                <a:gd name="T11" fmla="*/ 0 h 15"/>
                <a:gd name="T12" fmla="*/ 7 w 7"/>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7" y="7"/>
                  </a:moveTo>
                  <a:cubicBezTo>
                    <a:pt x="7" y="15"/>
                    <a:pt x="7" y="15"/>
                    <a:pt x="7" y="15"/>
                  </a:cubicBezTo>
                  <a:cubicBezTo>
                    <a:pt x="1" y="14"/>
                    <a:pt x="1" y="14"/>
                    <a:pt x="1" y="14"/>
                  </a:cubicBezTo>
                  <a:cubicBezTo>
                    <a:pt x="1" y="14"/>
                    <a:pt x="0" y="10"/>
                    <a:pt x="0" y="7"/>
                  </a:cubicBezTo>
                  <a:cubicBezTo>
                    <a:pt x="0" y="4"/>
                    <a:pt x="1" y="1"/>
                    <a:pt x="1" y="1"/>
                  </a:cubicBezTo>
                  <a:cubicBezTo>
                    <a:pt x="7" y="0"/>
                    <a:pt x="7" y="0"/>
                    <a:pt x="7" y="0"/>
                  </a:cubicBezTo>
                  <a:lnTo>
                    <a:pt x="7" y="7"/>
                  </a:lnTo>
                  <a:close/>
                </a:path>
              </a:pathLst>
            </a:custGeom>
            <a:solidFill>
              <a:srgbClr val="FF3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803"/>
            <p:cNvSpPr/>
            <p:nvPr/>
          </p:nvSpPr>
          <p:spPr bwMode="auto">
            <a:xfrm>
              <a:off x="8294681" y="891097"/>
              <a:ext cx="251965" cy="187633"/>
            </a:xfrm>
            <a:custGeom>
              <a:avLst/>
              <a:gdLst>
                <a:gd name="T0" fmla="*/ 35 w 35"/>
                <a:gd name="T1" fmla="*/ 13 h 26"/>
                <a:gd name="T2" fmla="*/ 33 w 35"/>
                <a:gd name="T3" fmla="*/ 26 h 26"/>
                <a:gd name="T4" fmla="*/ 0 w 35"/>
                <a:gd name="T5" fmla="*/ 21 h 26"/>
                <a:gd name="T6" fmla="*/ 0 w 35"/>
                <a:gd name="T7" fmla="*/ 13 h 26"/>
                <a:gd name="T8" fmla="*/ 0 w 35"/>
                <a:gd name="T9" fmla="*/ 6 h 26"/>
                <a:gd name="T10" fmla="*/ 33 w 35"/>
                <a:gd name="T11" fmla="*/ 0 h 26"/>
                <a:gd name="T12" fmla="*/ 35 w 35"/>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35" h="26">
                  <a:moveTo>
                    <a:pt x="35" y="13"/>
                  </a:moveTo>
                  <a:cubicBezTo>
                    <a:pt x="35" y="24"/>
                    <a:pt x="33" y="26"/>
                    <a:pt x="33" y="26"/>
                  </a:cubicBezTo>
                  <a:cubicBezTo>
                    <a:pt x="27" y="20"/>
                    <a:pt x="6" y="21"/>
                    <a:pt x="0" y="21"/>
                  </a:cubicBezTo>
                  <a:cubicBezTo>
                    <a:pt x="0" y="13"/>
                    <a:pt x="0" y="13"/>
                    <a:pt x="0" y="13"/>
                  </a:cubicBezTo>
                  <a:cubicBezTo>
                    <a:pt x="0" y="6"/>
                    <a:pt x="0" y="6"/>
                    <a:pt x="0" y="6"/>
                  </a:cubicBezTo>
                  <a:cubicBezTo>
                    <a:pt x="6" y="6"/>
                    <a:pt x="27" y="7"/>
                    <a:pt x="33" y="0"/>
                  </a:cubicBezTo>
                  <a:cubicBezTo>
                    <a:pt x="33" y="0"/>
                    <a:pt x="35" y="3"/>
                    <a:pt x="35" y="13"/>
                  </a:cubicBezTo>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804"/>
            <p:cNvSpPr/>
            <p:nvPr/>
          </p:nvSpPr>
          <p:spPr bwMode="auto">
            <a:xfrm>
              <a:off x="8324166" y="1043884"/>
              <a:ext cx="56290" cy="13402"/>
            </a:xfrm>
            <a:custGeom>
              <a:avLst/>
              <a:gdLst>
                <a:gd name="T0" fmla="*/ 3 w 8"/>
                <a:gd name="T1" fmla="*/ 0 h 2"/>
                <a:gd name="T2" fmla="*/ 0 w 8"/>
                <a:gd name="T3" fmla="*/ 0 h 2"/>
                <a:gd name="T4" fmla="*/ 0 w 8"/>
                <a:gd name="T5" fmla="*/ 0 h 2"/>
                <a:gd name="T6" fmla="*/ 0 w 8"/>
                <a:gd name="T7" fmla="*/ 1 h 2"/>
                <a:gd name="T8" fmla="*/ 1 w 8"/>
                <a:gd name="T9" fmla="*/ 2 h 2"/>
                <a:gd name="T10" fmla="*/ 7 w 8"/>
                <a:gd name="T11" fmla="*/ 2 h 2"/>
                <a:gd name="T12" fmla="*/ 8 w 8"/>
                <a:gd name="T13" fmla="*/ 1 h 2"/>
                <a:gd name="T14" fmla="*/ 8 w 8"/>
                <a:gd name="T15" fmla="*/ 0 h 2"/>
                <a:gd name="T16" fmla="*/ 3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3" y="0"/>
                  </a:moveTo>
                  <a:cubicBezTo>
                    <a:pt x="0" y="0"/>
                    <a:pt x="0" y="0"/>
                    <a:pt x="0" y="0"/>
                  </a:cubicBezTo>
                  <a:cubicBezTo>
                    <a:pt x="0" y="0"/>
                    <a:pt x="0" y="0"/>
                    <a:pt x="0" y="0"/>
                  </a:cubicBezTo>
                  <a:cubicBezTo>
                    <a:pt x="0" y="1"/>
                    <a:pt x="0" y="1"/>
                    <a:pt x="0" y="1"/>
                  </a:cubicBezTo>
                  <a:cubicBezTo>
                    <a:pt x="0" y="2"/>
                    <a:pt x="1" y="2"/>
                    <a:pt x="1" y="2"/>
                  </a:cubicBezTo>
                  <a:cubicBezTo>
                    <a:pt x="7" y="2"/>
                    <a:pt x="7" y="2"/>
                    <a:pt x="7" y="2"/>
                  </a:cubicBezTo>
                  <a:cubicBezTo>
                    <a:pt x="7" y="2"/>
                    <a:pt x="8" y="2"/>
                    <a:pt x="8" y="1"/>
                  </a:cubicBezTo>
                  <a:cubicBezTo>
                    <a:pt x="8" y="0"/>
                    <a:pt x="8" y="0"/>
                    <a:pt x="8" y="0"/>
                  </a:cubicBezTo>
                  <a:cubicBezTo>
                    <a:pt x="6" y="0"/>
                    <a:pt x="5" y="0"/>
                    <a:pt x="3" y="0"/>
                  </a:cubicBezTo>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805"/>
            <p:cNvSpPr/>
            <p:nvPr/>
          </p:nvSpPr>
          <p:spPr bwMode="auto">
            <a:xfrm>
              <a:off x="8324166" y="1057286"/>
              <a:ext cx="72373" cy="120621"/>
            </a:xfrm>
            <a:custGeom>
              <a:avLst/>
              <a:gdLst>
                <a:gd name="T0" fmla="*/ 10 w 10"/>
                <a:gd name="T1" fmla="*/ 14 h 17"/>
                <a:gd name="T2" fmla="*/ 9 w 10"/>
                <a:gd name="T3" fmla="*/ 16 h 17"/>
                <a:gd name="T4" fmla="*/ 7 w 10"/>
                <a:gd name="T5" fmla="*/ 17 h 17"/>
                <a:gd name="T6" fmla="*/ 5 w 10"/>
                <a:gd name="T7" fmla="*/ 17 h 17"/>
                <a:gd name="T8" fmla="*/ 4 w 10"/>
                <a:gd name="T9" fmla="*/ 16 h 17"/>
                <a:gd name="T10" fmla="*/ 1 w 10"/>
                <a:gd name="T11" fmla="*/ 4 h 17"/>
                <a:gd name="T12" fmla="*/ 2 w 10"/>
                <a:gd name="T13" fmla="*/ 1 h 17"/>
                <a:gd name="T14" fmla="*/ 2 w 10"/>
                <a:gd name="T15" fmla="*/ 0 h 17"/>
                <a:gd name="T16" fmla="*/ 6 w 10"/>
                <a:gd name="T17" fmla="*/ 0 h 17"/>
                <a:gd name="T18" fmla="*/ 10 w 10"/>
                <a:gd name="T1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7">
                  <a:moveTo>
                    <a:pt x="10" y="14"/>
                  </a:moveTo>
                  <a:cubicBezTo>
                    <a:pt x="10" y="15"/>
                    <a:pt x="10" y="16"/>
                    <a:pt x="9" y="16"/>
                  </a:cubicBezTo>
                  <a:cubicBezTo>
                    <a:pt x="7" y="17"/>
                    <a:pt x="7" y="17"/>
                    <a:pt x="7" y="17"/>
                  </a:cubicBezTo>
                  <a:cubicBezTo>
                    <a:pt x="7" y="17"/>
                    <a:pt x="6" y="17"/>
                    <a:pt x="5" y="17"/>
                  </a:cubicBezTo>
                  <a:cubicBezTo>
                    <a:pt x="5" y="17"/>
                    <a:pt x="5" y="16"/>
                    <a:pt x="4" y="16"/>
                  </a:cubicBezTo>
                  <a:cubicBezTo>
                    <a:pt x="1" y="4"/>
                    <a:pt x="1" y="4"/>
                    <a:pt x="1" y="4"/>
                  </a:cubicBezTo>
                  <a:cubicBezTo>
                    <a:pt x="0" y="3"/>
                    <a:pt x="1" y="2"/>
                    <a:pt x="2" y="1"/>
                  </a:cubicBezTo>
                  <a:cubicBezTo>
                    <a:pt x="2" y="0"/>
                    <a:pt x="2" y="0"/>
                    <a:pt x="2" y="0"/>
                  </a:cubicBezTo>
                  <a:cubicBezTo>
                    <a:pt x="6" y="0"/>
                    <a:pt x="6" y="0"/>
                    <a:pt x="6" y="0"/>
                  </a:cubicBezTo>
                  <a:lnTo>
                    <a:pt x="10" y="14"/>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806"/>
            <p:cNvSpPr/>
            <p:nvPr/>
          </p:nvSpPr>
          <p:spPr bwMode="auto">
            <a:xfrm>
              <a:off x="8294681" y="984913"/>
              <a:ext cx="251965" cy="93817"/>
            </a:xfrm>
            <a:custGeom>
              <a:avLst/>
              <a:gdLst>
                <a:gd name="T0" fmla="*/ 33 w 35"/>
                <a:gd name="T1" fmla="*/ 13 h 13"/>
                <a:gd name="T2" fmla="*/ 35 w 35"/>
                <a:gd name="T3" fmla="*/ 0 h 13"/>
                <a:gd name="T4" fmla="*/ 0 w 35"/>
                <a:gd name="T5" fmla="*/ 0 h 13"/>
                <a:gd name="T6" fmla="*/ 0 w 35"/>
                <a:gd name="T7" fmla="*/ 8 h 13"/>
                <a:gd name="T8" fmla="*/ 33 w 35"/>
                <a:gd name="T9" fmla="*/ 13 h 13"/>
              </a:gdLst>
              <a:ahLst/>
              <a:cxnLst>
                <a:cxn ang="0">
                  <a:pos x="T0" y="T1"/>
                </a:cxn>
                <a:cxn ang="0">
                  <a:pos x="T2" y="T3"/>
                </a:cxn>
                <a:cxn ang="0">
                  <a:pos x="T4" y="T5"/>
                </a:cxn>
                <a:cxn ang="0">
                  <a:pos x="T6" y="T7"/>
                </a:cxn>
                <a:cxn ang="0">
                  <a:pos x="T8" y="T9"/>
                </a:cxn>
              </a:cxnLst>
              <a:rect l="0" t="0" r="r" b="b"/>
              <a:pathLst>
                <a:path w="35" h="13">
                  <a:moveTo>
                    <a:pt x="33" y="13"/>
                  </a:moveTo>
                  <a:cubicBezTo>
                    <a:pt x="33" y="13"/>
                    <a:pt x="35" y="11"/>
                    <a:pt x="35" y="0"/>
                  </a:cubicBezTo>
                  <a:cubicBezTo>
                    <a:pt x="0" y="0"/>
                    <a:pt x="0" y="0"/>
                    <a:pt x="0" y="0"/>
                  </a:cubicBezTo>
                  <a:cubicBezTo>
                    <a:pt x="0" y="8"/>
                    <a:pt x="0" y="8"/>
                    <a:pt x="0" y="8"/>
                  </a:cubicBezTo>
                  <a:cubicBezTo>
                    <a:pt x="6" y="8"/>
                    <a:pt x="27" y="7"/>
                    <a:pt x="33" y="13"/>
                  </a:cubicBezTo>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807"/>
            <p:cNvSpPr/>
            <p:nvPr/>
          </p:nvSpPr>
          <p:spPr bwMode="auto">
            <a:xfrm>
              <a:off x="8525201" y="885736"/>
              <a:ext cx="26805" cy="201036"/>
            </a:xfrm>
            <a:custGeom>
              <a:avLst/>
              <a:gdLst>
                <a:gd name="T0" fmla="*/ 1 w 4"/>
                <a:gd name="T1" fmla="*/ 28 h 28"/>
                <a:gd name="T2" fmla="*/ 1 w 4"/>
                <a:gd name="T3" fmla="*/ 28 h 28"/>
                <a:gd name="T4" fmla="*/ 1 w 4"/>
                <a:gd name="T5" fmla="*/ 27 h 28"/>
                <a:gd name="T6" fmla="*/ 2 w 4"/>
                <a:gd name="T7" fmla="*/ 14 h 28"/>
                <a:gd name="T8" fmla="*/ 1 w 4"/>
                <a:gd name="T9" fmla="*/ 2 h 28"/>
                <a:gd name="T10" fmla="*/ 1 w 4"/>
                <a:gd name="T11" fmla="*/ 0 h 28"/>
                <a:gd name="T12" fmla="*/ 2 w 4"/>
                <a:gd name="T13" fmla="*/ 1 h 28"/>
                <a:gd name="T14" fmla="*/ 4 w 4"/>
                <a:gd name="T15" fmla="*/ 14 h 28"/>
                <a:gd name="T16" fmla="*/ 2 w 4"/>
                <a:gd name="T17" fmla="*/ 28 h 28"/>
                <a:gd name="T18" fmla="*/ 1 w 4"/>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8">
                  <a:moveTo>
                    <a:pt x="1" y="28"/>
                  </a:moveTo>
                  <a:cubicBezTo>
                    <a:pt x="1" y="28"/>
                    <a:pt x="1" y="28"/>
                    <a:pt x="1" y="28"/>
                  </a:cubicBezTo>
                  <a:cubicBezTo>
                    <a:pt x="1" y="28"/>
                    <a:pt x="0" y="28"/>
                    <a:pt x="1" y="27"/>
                  </a:cubicBezTo>
                  <a:cubicBezTo>
                    <a:pt x="1" y="27"/>
                    <a:pt x="2" y="24"/>
                    <a:pt x="2" y="14"/>
                  </a:cubicBezTo>
                  <a:cubicBezTo>
                    <a:pt x="2" y="4"/>
                    <a:pt x="1" y="2"/>
                    <a:pt x="1" y="2"/>
                  </a:cubicBezTo>
                  <a:cubicBezTo>
                    <a:pt x="0" y="1"/>
                    <a:pt x="1" y="1"/>
                    <a:pt x="1" y="0"/>
                  </a:cubicBezTo>
                  <a:cubicBezTo>
                    <a:pt x="2" y="0"/>
                    <a:pt x="2" y="0"/>
                    <a:pt x="2" y="1"/>
                  </a:cubicBezTo>
                  <a:cubicBezTo>
                    <a:pt x="3" y="1"/>
                    <a:pt x="4" y="4"/>
                    <a:pt x="4" y="14"/>
                  </a:cubicBezTo>
                  <a:cubicBezTo>
                    <a:pt x="4" y="25"/>
                    <a:pt x="3" y="28"/>
                    <a:pt x="2" y="28"/>
                  </a:cubicBezTo>
                  <a:cubicBezTo>
                    <a:pt x="2" y="28"/>
                    <a:pt x="2" y="28"/>
                    <a:pt x="1" y="28"/>
                  </a:cubicBezTo>
                </a:path>
              </a:pathLst>
            </a:custGeom>
            <a:solidFill>
              <a:srgbClr val="B4B4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808"/>
            <p:cNvSpPr/>
            <p:nvPr/>
          </p:nvSpPr>
          <p:spPr bwMode="auto">
            <a:xfrm>
              <a:off x="8230349" y="984913"/>
              <a:ext cx="50929" cy="58970"/>
            </a:xfrm>
            <a:custGeom>
              <a:avLst/>
              <a:gdLst>
                <a:gd name="T0" fmla="*/ 7 w 7"/>
                <a:gd name="T1" fmla="*/ 8 h 8"/>
                <a:gd name="T2" fmla="*/ 7 w 7"/>
                <a:gd name="T3" fmla="*/ 0 h 8"/>
                <a:gd name="T4" fmla="*/ 0 w 7"/>
                <a:gd name="T5" fmla="*/ 0 h 8"/>
                <a:gd name="T6" fmla="*/ 1 w 7"/>
                <a:gd name="T7" fmla="*/ 7 h 8"/>
                <a:gd name="T8" fmla="*/ 7 w 7"/>
                <a:gd name="T9" fmla="*/ 8 h 8"/>
              </a:gdLst>
              <a:ahLst/>
              <a:cxnLst>
                <a:cxn ang="0">
                  <a:pos x="T0" y="T1"/>
                </a:cxn>
                <a:cxn ang="0">
                  <a:pos x="T2" y="T3"/>
                </a:cxn>
                <a:cxn ang="0">
                  <a:pos x="T4" y="T5"/>
                </a:cxn>
                <a:cxn ang="0">
                  <a:pos x="T6" y="T7"/>
                </a:cxn>
                <a:cxn ang="0">
                  <a:pos x="T8" y="T9"/>
                </a:cxn>
              </a:cxnLst>
              <a:rect l="0" t="0" r="r" b="b"/>
              <a:pathLst>
                <a:path w="7" h="8">
                  <a:moveTo>
                    <a:pt x="7" y="8"/>
                  </a:moveTo>
                  <a:cubicBezTo>
                    <a:pt x="7" y="0"/>
                    <a:pt x="7" y="0"/>
                    <a:pt x="7" y="0"/>
                  </a:cubicBezTo>
                  <a:cubicBezTo>
                    <a:pt x="0" y="0"/>
                    <a:pt x="0" y="0"/>
                    <a:pt x="0" y="0"/>
                  </a:cubicBezTo>
                  <a:cubicBezTo>
                    <a:pt x="0" y="3"/>
                    <a:pt x="1" y="7"/>
                    <a:pt x="1" y="7"/>
                  </a:cubicBezTo>
                  <a:lnTo>
                    <a:pt x="7" y="8"/>
                  </a:lnTo>
                  <a:close/>
                </a:path>
              </a:pathLst>
            </a:custGeom>
            <a:solidFill>
              <a:srgbClr val="F53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809"/>
            <p:cNvSpPr/>
            <p:nvPr/>
          </p:nvSpPr>
          <p:spPr bwMode="auto">
            <a:xfrm>
              <a:off x="8265195" y="1086772"/>
              <a:ext cx="144746" cy="163509"/>
            </a:xfrm>
            <a:custGeom>
              <a:avLst/>
              <a:gdLst>
                <a:gd name="T0" fmla="*/ 16 w 20"/>
                <a:gd name="T1" fmla="*/ 16 h 23"/>
                <a:gd name="T2" fmla="*/ 3 w 20"/>
                <a:gd name="T3" fmla="*/ 21 h 23"/>
                <a:gd name="T4" fmla="*/ 4 w 20"/>
                <a:gd name="T5" fmla="*/ 7 h 23"/>
                <a:gd name="T6" fmla="*/ 17 w 20"/>
                <a:gd name="T7" fmla="*/ 2 h 23"/>
                <a:gd name="T8" fmla="*/ 16 w 20"/>
                <a:gd name="T9" fmla="*/ 16 h 23"/>
              </a:gdLst>
              <a:ahLst/>
              <a:cxnLst>
                <a:cxn ang="0">
                  <a:pos x="T0" y="T1"/>
                </a:cxn>
                <a:cxn ang="0">
                  <a:pos x="T2" y="T3"/>
                </a:cxn>
                <a:cxn ang="0">
                  <a:pos x="T4" y="T5"/>
                </a:cxn>
                <a:cxn ang="0">
                  <a:pos x="T6" y="T7"/>
                </a:cxn>
                <a:cxn ang="0">
                  <a:pos x="T8" y="T9"/>
                </a:cxn>
              </a:cxnLst>
              <a:rect l="0" t="0" r="r" b="b"/>
              <a:pathLst>
                <a:path w="20" h="23">
                  <a:moveTo>
                    <a:pt x="16" y="16"/>
                  </a:moveTo>
                  <a:cubicBezTo>
                    <a:pt x="12" y="21"/>
                    <a:pt x="6" y="23"/>
                    <a:pt x="3" y="21"/>
                  </a:cubicBezTo>
                  <a:cubicBezTo>
                    <a:pt x="0" y="18"/>
                    <a:pt x="0" y="12"/>
                    <a:pt x="4" y="7"/>
                  </a:cubicBezTo>
                  <a:cubicBezTo>
                    <a:pt x="7" y="2"/>
                    <a:pt x="13" y="0"/>
                    <a:pt x="17" y="2"/>
                  </a:cubicBezTo>
                  <a:cubicBezTo>
                    <a:pt x="20" y="5"/>
                    <a:pt x="20" y="11"/>
                    <a:pt x="16" y="16"/>
                  </a:cubicBezTo>
                </a:path>
              </a:pathLst>
            </a:custGeom>
            <a:solidFill>
              <a:srgbClr val="F0CD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810"/>
            <p:cNvSpPr/>
            <p:nvPr/>
          </p:nvSpPr>
          <p:spPr bwMode="auto">
            <a:xfrm>
              <a:off x="7943538" y="735629"/>
              <a:ext cx="286811" cy="415474"/>
            </a:xfrm>
            <a:custGeom>
              <a:avLst/>
              <a:gdLst>
                <a:gd name="T0" fmla="*/ 32 w 40"/>
                <a:gd name="T1" fmla="*/ 43 h 58"/>
                <a:gd name="T2" fmla="*/ 30 w 40"/>
                <a:gd name="T3" fmla="*/ 43 h 58"/>
                <a:gd name="T4" fmla="*/ 25 w 40"/>
                <a:gd name="T5" fmla="*/ 47 h 58"/>
                <a:gd name="T6" fmla="*/ 25 w 40"/>
                <a:gd name="T7" fmla="*/ 50 h 58"/>
                <a:gd name="T8" fmla="*/ 11 w 40"/>
                <a:gd name="T9" fmla="*/ 42 h 58"/>
                <a:gd name="T10" fmla="*/ 11 w 40"/>
                <a:gd name="T11" fmla="*/ 35 h 58"/>
                <a:gd name="T12" fmla="*/ 0 w 40"/>
                <a:gd name="T13" fmla="*/ 17 h 58"/>
                <a:gd name="T14" fmla="*/ 18 w 40"/>
                <a:gd name="T15" fmla="*/ 0 h 58"/>
                <a:gd name="T16" fmla="*/ 36 w 40"/>
                <a:gd name="T17" fmla="*/ 10 h 58"/>
                <a:gd name="T18" fmla="*/ 32 w 40"/>
                <a:gd name="T19" fmla="*/ 4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58">
                  <a:moveTo>
                    <a:pt x="32" y="43"/>
                  </a:moveTo>
                  <a:cubicBezTo>
                    <a:pt x="31" y="43"/>
                    <a:pt x="31" y="43"/>
                    <a:pt x="30" y="43"/>
                  </a:cubicBezTo>
                  <a:cubicBezTo>
                    <a:pt x="26" y="44"/>
                    <a:pt x="25" y="44"/>
                    <a:pt x="25" y="47"/>
                  </a:cubicBezTo>
                  <a:cubicBezTo>
                    <a:pt x="25" y="48"/>
                    <a:pt x="25" y="49"/>
                    <a:pt x="25" y="50"/>
                  </a:cubicBezTo>
                  <a:cubicBezTo>
                    <a:pt x="26" y="58"/>
                    <a:pt x="11" y="42"/>
                    <a:pt x="11" y="42"/>
                  </a:cubicBezTo>
                  <a:cubicBezTo>
                    <a:pt x="11" y="35"/>
                    <a:pt x="11" y="35"/>
                    <a:pt x="11" y="35"/>
                  </a:cubicBezTo>
                  <a:cubicBezTo>
                    <a:pt x="11" y="35"/>
                    <a:pt x="0" y="33"/>
                    <a:pt x="0" y="17"/>
                  </a:cubicBezTo>
                  <a:cubicBezTo>
                    <a:pt x="0" y="0"/>
                    <a:pt x="18" y="0"/>
                    <a:pt x="18" y="0"/>
                  </a:cubicBezTo>
                  <a:cubicBezTo>
                    <a:pt x="18" y="0"/>
                    <a:pt x="28" y="0"/>
                    <a:pt x="36" y="10"/>
                  </a:cubicBezTo>
                  <a:cubicBezTo>
                    <a:pt x="39" y="15"/>
                    <a:pt x="40" y="41"/>
                    <a:pt x="32" y="43"/>
                  </a:cubicBezTo>
                </a:path>
              </a:pathLst>
            </a:custGeom>
            <a:solidFill>
              <a:srgbClr val="F0CD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811"/>
            <p:cNvSpPr/>
            <p:nvPr/>
          </p:nvSpPr>
          <p:spPr bwMode="auto">
            <a:xfrm>
              <a:off x="8064160" y="971511"/>
              <a:ext cx="93817" cy="99178"/>
            </a:xfrm>
            <a:custGeom>
              <a:avLst/>
              <a:gdLst>
                <a:gd name="T0" fmla="*/ 8 w 13"/>
                <a:gd name="T1" fmla="*/ 14 h 14"/>
                <a:gd name="T2" fmla="*/ 1 w 13"/>
                <a:gd name="T3" fmla="*/ 0 h 14"/>
                <a:gd name="T4" fmla="*/ 13 w 13"/>
                <a:gd name="T5" fmla="*/ 10 h 14"/>
                <a:gd name="T6" fmla="*/ 8 w 13"/>
                <a:gd name="T7" fmla="*/ 14 h 14"/>
              </a:gdLst>
              <a:ahLst/>
              <a:cxnLst>
                <a:cxn ang="0">
                  <a:pos x="T0" y="T1"/>
                </a:cxn>
                <a:cxn ang="0">
                  <a:pos x="T2" y="T3"/>
                </a:cxn>
                <a:cxn ang="0">
                  <a:pos x="T4" y="T5"/>
                </a:cxn>
                <a:cxn ang="0">
                  <a:pos x="T6" y="T7"/>
                </a:cxn>
              </a:cxnLst>
              <a:rect l="0" t="0" r="r" b="b"/>
              <a:pathLst>
                <a:path w="13" h="14">
                  <a:moveTo>
                    <a:pt x="8" y="14"/>
                  </a:moveTo>
                  <a:cubicBezTo>
                    <a:pt x="0" y="10"/>
                    <a:pt x="1" y="0"/>
                    <a:pt x="1" y="0"/>
                  </a:cubicBezTo>
                  <a:cubicBezTo>
                    <a:pt x="2" y="6"/>
                    <a:pt x="9" y="10"/>
                    <a:pt x="13" y="10"/>
                  </a:cubicBezTo>
                  <a:cubicBezTo>
                    <a:pt x="9" y="11"/>
                    <a:pt x="8" y="11"/>
                    <a:pt x="8" y="14"/>
                  </a:cubicBezTo>
                </a:path>
              </a:pathLst>
            </a:custGeom>
            <a:solidFill>
              <a:srgbClr val="DCB9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812"/>
            <p:cNvSpPr/>
            <p:nvPr/>
          </p:nvSpPr>
          <p:spPr bwMode="auto">
            <a:xfrm>
              <a:off x="7922095" y="719546"/>
              <a:ext cx="316296" cy="281450"/>
            </a:xfrm>
            <a:custGeom>
              <a:avLst/>
              <a:gdLst>
                <a:gd name="T0" fmla="*/ 44 w 44"/>
                <a:gd name="T1" fmla="*/ 10 h 39"/>
                <a:gd name="T2" fmla="*/ 32 w 44"/>
                <a:gd name="T3" fmla="*/ 11 h 39"/>
                <a:gd name="T4" fmla="*/ 25 w 44"/>
                <a:gd name="T5" fmla="*/ 28 h 39"/>
                <a:gd name="T6" fmla="*/ 24 w 44"/>
                <a:gd name="T7" fmla="*/ 28 h 39"/>
                <a:gd name="T8" fmla="*/ 19 w 44"/>
                <a:gd name="T9" fmla="*/ 25 h 39"/>
                <a:gd name="T10" fmla="*/ 15 w 44"/>
                <a:gd name="T11" fmla="*/ 29 h 39"/>
                <a:gd name="T12" fmla="*/ 17 w 44"/>
                <a:gd name="T13" fmla="*/ 33 h 39"/>
                <a:gd name="T14" fmla="*/ 16 w 44"/>
                <a:gd name="T15" fmla="*/ 39 h 39"/>
                <a:gd name="T16" fmla="*/ 11 w 44"/>
                <a:gd name="T17" fmla="*/ 39 h 39"/>
                <a:gd name="T18" fmla="*/ 0 w 44"/>
                <a:gd name="T19" fmla="*/ 24 h 39"/>
                <a:gd name="T20" fmla="*/ 22 w 44"/>
                <a:gd name="T21" fmla="*/ 0 h 39"/>
                <a:gd name="T22" fmla="*/ 44 w 44"/>
                <a:gd name="T23" fmla="*/ 1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39">
                  <a:moveTo>
                    <a:pt x="44" y="10"/>
                  </a:moveTo>
                  <a:cubicBezTo>
                    <a:pt x="42" y="13"/>
                    <a:pt x="35" y="13"/>
                    <a:pt x="32" y="11"/>
                  </a:cubicBezTo>
                  <a:cubicBezTo>
                    <a:pt x="26" y="14"/>
                    <a:pt x="25" y="25"/>
                    <a:pt x="25" y="28"/>
                  </a:cubicBezTo>
                  <a:cubicBezTo>
                    <a:pt x="24" y="28"/>
                    <a:pt x="24" y="28"/>
                    <a:pt x="24" y="28"/>
                  </a:cubicBezTo>
                  <a:cubicBezTo>
                    <a:pt x="24" y="28"/>
                    <a:pt x="22" y="25"/>
                    <a:pt x="19" y="25"/>
                  </a:cubicBezTo>
                  <a:cubicBezTo>
                    <a:pt x="15" y="25"/>
                    <a:pt x="14" y="27"/>
                    <a:pt x="15" y="29"/>
                  </a:cubicBezTo>
                  <a:cubicBezTo>
                    <a:pt x="15" y="31"/>
                    <a:pt x="17" y="33"/>
                    <a:pt x="17" y="33"/>
                  </a:cubicBezTo>
                  <a:cubicBezTo>
                    <a:pt x="16" y="39"/>
                    <a:pt x="16" y="39"/>
                    <a:pt x="16" y="39"/>
                  </a:cubicBezTo>
                  <a:cubicBezTo>
                    <a:pt x="11" y="39"/>
                    <a:pt x="11" y="39"/>
                    <a:pt x="11" y="39"/>
                  </a:cubicBezTo>
                  <a:cubicBezTo>
                    <a:pt x="11" y="39"/>
                    <a:pt x="0" y="35"/>
                    <a:pt x="0" y="24"/>
                  </a:cubicBezTo>
                  <a:cubicBezTo>
                    <a:pt x="0" y="15"/>
                    <a:pt x="3" y="0"/>
                    <a:pt x="22" y="0"/>
                  </a:cubicBezTo>
                  <a:cubicBezTo>
                    <a:pt x="35" y="0"/>
                    <a:pt x="39" y="6"/>
                    <a:pt x="44" y="10"/>
                  </a:cubicBezTo>
                </a:path>
              </a:pathLst>
            </a:custGeom>
            <a:solidFill>
              <a:srgbClr val="926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813"/>
            <p:cNvSpPr/>
            <p:nvPr/>
          </p:nvSpPr>
          <p:spPr bwMode="auto">
            <a:xfrm>
              <a:off x="7986426" y="1065328"/>
              <a:ext cx="163509" cy="171550"/>
            </a:xfrm>
            <a:custGeom>
              <a:avLst/>
              <a:gdLst>
                <a:gd name="T0" fmla="*/ 0 w 61"/>
                <a:gd name="T1" fmla="*/ 0 h 64"/>
                <a:gd name="T2" fmla="*/ 59 w 61"/>
                <a:gd name="T3" fmla="*/ 37 h 64"/>
                <a:gd name="T4" fmla="*/ 61 w 61"/>
                <a:gd name="T5" fmla="*/ 64 h 64"/>
                <a:gd name="T6" fmla="*/ 0 w 61"/>
                <a:gd name="T7" fmla="*/ 0 h 64"/>
              </a:gdLst>
              <a:ahLst/>
              <a:cxnLst>
                <a:cxn ang="0">
                  <a:pos x="T0" y="T1"/>
                </a:cxn>
                <a:cxn ang="0">
                  <a:pos x="T2" y="T3"/>
                </a:cxn>
                <a:cxn ang="0">
                  <a:pos x="T4" y="T5"/>
                </a:cxn>
                <a:cxn ang="0">
                  <a:pos x="T6" y="T7"/>
                </a:cxn>
              </a:cxnLst>
              <a:rect l="0" t="0" r="r" b="b"/>
              <a:pathLst>
                <a:path w="61" h="64">
                  <a:moveTo>
                    <a:pt x="0" y="0"/>
                  </a:moveTo>
                  <a:lnTo>
                    <a:pt x="59" y="37"/>
                  </a:lnTo>
                  <a:lnTo>
                    <a:pt x="61" y="64"/>
                  </a:lnTo>
                  <a:lnTo>
                    <a:pt x="0"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814"/>
            <p:cNvSpPr/>
            <p:nvPr/>
          </p:nvSpPr>
          <p:spPr bwMode="auto">
            <a:xfrm>
              <a:off x="7973024" y="1006357"/>
              <a:ext cx="171550" cy="158148"/>
            </a:xfrm>
            <a:custGeom>
              <a:avLst/>
              <a:gdLst>
                <a:gd name="T0" fmla="*/ 61 w 64"/>
                <a:gd name="T1" fmla="*/ 32 h 59"/>
                <a:gd name="T2" fmla="*/ 18 w 64"/>
                <a:gd name="T3" fmla="*/ 6 h 59"/>
                <a:gd name="T4" fmla="*/ 18 w 64"/>
                <a:gd name="T5" fmla="*/ 0 h 59"/>
                <a:gd name="T6" fmla="*/ 16 w 64"/>
                <a:gd name="T7" fmla="*/ 3 h 59"/>
                <a:gd name="T8" fmla="*/ 0 w 64"/>
                <a:gd name="T9" fmla="*/ 24 h 59"/>
                <a:gd name="T10" fmla="*/ 64 w 64"/>
                <a:gd name="T11" fmla="*/ 59 h 59"/>
                <a:gd name="T12" fmla="*/ 61 w 64"/>
                <a:gd name="T13" fmla="*/ 32 h 59"/>
              </a:gdLst>
              <a:ahLst/>
              <a:cxnLst>
                <a:cxn ang="0">
                  <a:pos x="T0" y="T1"/>
                </a:cxn>
                <a:cxn ang="0">
                  <a:pos x="T2" y="T3"/>
                </a:cxn>
                <a:cxn ang="0">
                  <a:pos x="T4" y="T5"/>
                </a:cxn>
                <a:cxn ang="0">
                  <a:pos x="T6" y="T7"/>
                </a:cxn>
                <a:cxn ang="0">
                  <a:pos x="T8" y="T9"/>
                </a:cxn>
                <a:cxn ang="0">
                  <a:pos x="T10" y="T11"/>
                </a:cxn>
                <a:cxn ang="0">
                  <a:pos x="T12" y="T13"/>
                </a:cxn>
              </a:cxnLst>
              <a:rect l="0" t="0" r="r" b="b"/>
              <a:pathLst>
                <a:path w="64" h="59">
                  <a:moveTo>
                    <a:pt x="61" y="32"/>
                  </a:moveTo>
                  <a:lnTo>
                    <a:pt x="18" y="6"/>
                  </a:lnTo>
                  <a:lnTo>
                    <a:pt x="18" y="0"/>
                  </a:lnTo>
                  <a:lnTo>
                    <a:pt x="16" y="3"/>
                  </a:lnTo>
                  <a:lnTo>
                    <a:pt x="0" y="24"/>
                  </a:lnTo>
                  <a:lnTo>
                    <a:pt x="64" y="59"/>
                  </a:lnTo>
                  <a:lnTo>
                    <a:pt x="61" y="32"/>
                  </a:lnTo>
                  <a:close/>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815"/>
            <p:cNvSpPr/>
            <p:nvPr/>
          </p:nvSpPr>
          <p:spPr bwMode="auto">
            <a:xfrm>
              <a:off x="7906012" y="1049245"/>
              <a:ext cx="273408" cy="546817"/>
            </a:xfrm>
            <a:custGeom>
              <a:avLst/>
              <a:gdLst>
                <a:gd name="T0" fmla="*/ 35 w 38"/>
                <a:gd name="T1" fmla="*/ 27 h 76"/>
                <a:gd name="T2" fmla="*/ 18 w 38"/>
                <a:gd name="T3" fmla="*/ 8 h 76"/>
                <a:gd name="T4" fmla="*/ 11 w 38"/>
                <a:gd name="T5" fmla="*/ 1 h 76"/>
                <a:gd name="T6" fmla="*/ 12 w 38"/>
                <a:gd name="T7" fmla="*/ 0 h 76"/>
                <a:gd name="T8" fmla="*/ 10 w 38"/>
                <a:gd name="T9" fmla="*/ 1 h 76"/>
                <a:gd name="T10" fmla="*/ 0 w 38"/>
                <a:gd name="T11" fmla="*/ 28 h 76"/>
                <a:gd name="T12" fmla="*/ 6 w 38"/>
                <a:gd name="T13" fmla="*/ 76 h 76"/>
                <a:gd name="T14" fmla="*/ 38 w 38"/>
                <a:gd name="T15" fmla="*/ 76 h 76"/>
                <a:gd name="T16" fmla="*/ 35 w 38"/>
                <a:gd name="T17" fmla="*/ 2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76">
                  <a:moveTo>
                    <a:pt x="35" y="27"/>
                  </a:moveTo>
                  <a:cubicBezTo>
                    <a:pt x="18" y="8"/>
                    <a:pt x="18" y="8"/>
                    <a:pt x="18" y="8"/>
                  </a:cubicBezTo>
                  <a:cubicBezTo>
                    <a:pt x="11" y="1"/>
                    <a:pt x="11" y="1"/>
                    <a:pt x="11" y="1"/>
                  </a:cubicBezTo>
                  <a:cubicBezTo>
                    <a:pt x="12" y="0"/>
                    <a:pt x="12" y="0"/>
                    <a:pt x="12" y="0"/>
                  </a:cubicBezTo>
                  <a:cubicBezTo>
                    <a:pt x="10" y="1"/>
                    <a:pt x="10" y="1"/>
                    <a:pt x="10" y="1"/>
                  </a:cubicBezTo>
                  <a:cubicBezTo>
                    <a:pt x="10" y="1"/>
                    <a:pt x="0" y="19"/>
                    <a:pt x="0" y="28"/>
                  </a:cubicBezTo>
                  <a:cubicBezTo>
                    <a:pt x="0" y="36"/>
                    <a:pt x="6" y="76"/>
                    <a:pt x="6" y="76"/>
                  </a:cubicBezTo>
                  <a:cubicBezTo>
                    <a:pt x="38" y="76"/>
                    <a:pt x="38" y="76"/>
                    <a:pt x="38" y="76"/>
                  </a:cubicBezTo>
                  <a:lnTo>
                    <a:pt x="35" y="27"/>
                  </a:lnTo>
                  <a:close/>
                </a:path>
              </a:pathLst>
            </a:custGeom>
            <a:solidFill>
              <a:srgbClr val="003C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816"/>
            <p:cNvSpPr/>
            <p:nvPr/>
          </p:nvSpPr>
          <p:spPr bwMode="auto">
            <a:xfrm>
              <a:off x="7943538" y="1143061"/>
              <a:ext cx="286811" cy="316296"/>
            </a:xfrm>
            <a:custGeom>
              <a:avLst/>
              <a:gdLst>
                <a:gd name="T0" fmla="*/ 40 w 40"/>
                <a:gd name="T1" fmla="*/ 38 h 44"/>
                <a:gd name="T2" fmla="*/ 25 w 40"/>
                <a:gd name="T3" fmla="*/ 44 h 44"/>
                <a:gd name="T4" fmla="*/ 2 w 40"/>
                <a:gd name="T5" fmla="*/ 14 h 44"/>
                <a:gd name="T6" fmla="*/ 0 w 40"/>
                <a:gd name="T7" fmla="*/ 11 h 44"/>
                <a:gd name="T8" fmla="*/ 0 w 40"/>
                <a:gd name="T9" fmla="*/ 11 h 44"/>
                <a:gd name="T10" fmla="*/ 0 w 40"/>
                <a:gd name="T11" fmla="*/ 8 h 44"/>
                <a:gd name="T12" fmla="*/ 0 w 40"/>
                <a:gd name="T13" fmla="*/ 8 h 44"/>
                <a:gd name="T14" fmla="*/ 10 w 40"/>
                <a:gd name="T15" fmla="*/ 0 h 44"/>
                <a:gd name="T16" fmla="*/ 10 w 40"/>
                <a:gd name="T17" fmla="*/ 0 h 44"/>
                <a:gd name="T18" fmla="*/ 14 w 40"/>
                <a:gd name="T19" fmla="*/ 2 h 44"/>
                <a:gd name="T20" fmla="*/ 14 w 40"/>
                <a:gd name="T21" fmla="*/ 3 h 44"/>
                <a:gd name="T22" fmla="*/ 14 w 40"/>
                <a:gd name="T23" fmla="*/ 3 h 44"/>
                <a:gd name="T24" fmla="*/ 15 w 40"/>
                <a:gd name="T25" fmla="*/ 3 h 44"/>
                <a:gd name="T26" fmla="*/ 40 w 40"/>
                <a:gd name="T2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4">
                  <a:moveTo>
                    <a:pt x="40" y="38"/>
                  </a:moveTo>
                  <a:cubicBezTo>
                    <a:pt x="25" y="44"/>
                    <a:pt x="25" y="44"/>
                    <a:pt x="25" y="44"/>
                  </a:cubicBezTo>
                  <a:cubicBezTo>
                    <a:pt x="2" y="14"/>
                    <a:pt x="2" y="14"/>
                    <a:pt x="2" y="14"/>
                  </a:cubicBezTo>
                  <a:cubicBezTo>
                    <a:pt x="0" y="11"/>
                    <a:pt x="0" y="11"/>
                    <a:pt x="0" y="11"/>
                  </a:cubicBezTo>
                  <a:cubicBezTo>
                    <a:pt x="0" y="11"/>
                    <a:pt x="0" y="11"/>
                    <a:pt x="0" y="11"/>
                  </a:cubicBezTo>
                  <a:cubicBezTo>
                    <a:pt x="0" y="10"/>
                    <a:pt x="0" y="9"/>
                    <a:pt x="0" y="8"/>
                  </a:cubicBezTo>
                  <a:cubicBezTo>
                    <a:pt x="0" y="8"/>
                    <a:pt x="0" y="8"/>
                    <a:pt x="0" y="8"/>
                  </a:cubicBezTo>
                  <a:cubicBezTo>
                    <a:pt x="10" y="0"/>
                    <a:pt x="10" y="0"/>
                    <a:pt x="10" y="0"/>
                  </a:cubicBezTo>
                  <a:cubicBezTo>
                    <a:pt x="10" y="0"/>
                    <a:pt x="10" y="0"/>
                    <a:pt x="10" y="0"/>
                  </a:cubicBezTo>
                  <a:cubicBezTo>
                    <a:pt x="12" y="1"/>
                    <a:pt x="13" y="1"/>
                    <a:pt x="14" y="2"/>
                  </a:cubicBezTo>
                  <a:cubicBezTo>
                    <a:pt x="14" y="3"/>
                    <a:pt x="14" y="3"/>
                    <a:pt x="14" y="3"/>
                  </a:cubicBezTo>
                  <a:cubicBezTo>
                    <a:pt x="14" y="3"/>
                    <a:pt x="14" y="3"/>
                    <a:pt x="14" y="3"/>
                  </a:cubicBezTo>
                  <a:cubicBezTo>
                    <a:pt x="15" y="3"/>
                    <a:pt x="15" y="3"/>
                    <a:pt x="15" y="3"/>
                  </a:cubicBezTo>
                  <a:lnTo>
                    <a:pt x="40" y="38"/>
                  </a:lnTo>
                  <a:close/>
                </a:path>
              </a:pathLst>
            </a:custGeom>
            <a:solidFill>
              <a:srgbClr val="0046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817"/>
            <p:cNvSpPr/>
            <p:nvPr/>
          </p:nvSpPr>
          <p:spPr bwMode="auto">
            <a:xfrm>
              <a:off x="8115089" y="1185949"/>
              <a:ext cx="230521" cy="265367"/>
            </a:xfrm>
            <a:custGeom>
              <a:avLst/>
              <a:gdLst>
                <a:gd name="T0" fmla="*/ 54 w 86"/>
                <a:gd name="T1" fmla="*/ 0 h 99"/>
                <a:gd name="T2" fmla="*/ 86 w 86"/>
                <a:gd name="T3" fmla="*/ 24 h 99"/>
                <a:gd name="T4" fmla="*/ 32 w 86"/>
                <a:gd name="T5" fmla="*/ 99 h 99"/>
                <a:gd name="T6" fmla="*/ 0 w 86"/>
                <a:gd name="T7" fmla="*/ 78 h 99"/>
                <a:gd name="T8" fmla="*/ 54 w 86"/>
                <a:gd name="T9" fmla="*/ 0 h 99"/>
              </a:gdLst>
              <a:ahLst/>
              <a:cxnLst>
                <a:cxn ang="0">
                  <a:pos x="T0" y="T1"/>
                </a:cxn>
                <a:cxn ang="0">
                  <a:pos x="T2" y="T3"/>
                </a:cxn>
                <a:cxn ang="0">
                  <a:pos x="T4" y="T5"/>
                </a:cxn>
                <a:cxn ang="0">
                  <a:pos x="T6" y="T7"/>
                </a:cxn>
                <a:cxn ang="0">
                  <a:pos x="T8" y="T9"/>
                </a:cxn>
              </a:cxnLst>
              <a:rect l="0" t="0" r="r" b="b"/>
              <a:pathLst>
                <a:path w="86" h="99">
                  <a:moveTo>
                    <a:pt x="54" y="0"/>
                  </a:moveTo>
                  <a:lnTo>
                    <a:pt x="86" y="24"/>
                  </a:lnTo>
                  <a:lnTo>
                    <a:pt x="32" y="99"/>
                  </a:lnTo>
                  <a:lnTo>
                    <a:pt x="0" y="78"/>
                  </a:lnTo>
                  <a:lnTo>
                    <a:pt x="54" y="0"/>
                  </a:lnTo>
                  <a:close/>
                </a:path>
              </a:pathLst>
            </a:custGeom>
            <a:solidFill>
              <a:srgbClr val="0046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818"/>
            <p:cNvSpPr/>
            <p:nvPr/>
          </p:nvSpPr>
          <p:spPr bwMode="auto">
            <a:xfrm>
              <a:off x="8107047" y="1395026"/>
              <a:ext cx="123302" cy="93817"/>
            </a:xfrm>
            <a:custGeom>
              <a:avLst/>
              <a:gdLst>
                <a:gd name="T0" fmla="*/ 2 w 17"/>
                <a:gd name="T1" fmla="*/ 9 h 13"/>
                <a:gd name="T2" fmla="*/ 13 w 17"/>
                <a:gd name="T3" fmla="*/ 8 h 13"/>
                <a:gd name="T4" fmla="*/ 9 w 17"/>
                <a:gd name="T5" fmla="*/ 0 h 13"/>
                <a:gd name="T6" fmla="*/ 2 w 17"/>
                <a:gd name="T7" fmla="*/ 9 h 13"/>
              </a:gdLst>
              <a:ahLst/>
              <a:cxnLst>
                <a:cxn ang="0">
                  <a:pos x="T0" y="T1"/>
                </a:cxn>
                <a:cxn ang="0">
                  <a:pos x="T2" y="T3"/>
                </a:cxn>
                <a:cxn ang="0">
                  <a:pos x="T4" y="T5"/>
                </a:cxn>
                <a:cxn ang="0">
                  <a:pos x="T6" y="T7"/>
                </a:cxn>
              </a:cxnLst>
              <a:rect l="0" t="0" r="r" b="b"/>
              <a:pathLst>
                <a:path w="17" h="13">
                  <a:moveTo>
                    <a:pt x="2" y="9"/>
                  </a:moveTo>
                  <a:cubicBezTo>
                    <a:pt x="5" y="13"/>
                    <a:pt x="10" y="13"/>
                    <a:pt x="13" y="8"/>
                  </a:cubicBezTo>
                  <a:cubicBezTo>
                    <a:pt x="17" y="3"/>
                    <a:pt x="9" y="0"/>
                    <a:pt x="9" y="0"/>
                  </a:cubicBezTo>
                  <a:cubicBezTo>
                    <a:pt x="9" y="0"/>
                    <a:pt x="0" y="6"/>
                    <a:pt x="2" y="9"/>
                  </a:cubicBezTo>
                </a:path>
              </a:pathLst>
            </a:custGeom>
            <a:solidFill>
              <a:srgbClr val="0046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819"/>
            <p:cNvSpPr/>
            <p:nvPr/>
          </p:nvSpPr>
          <p:spPr bwMode="auto">
            <a:xfrm>
              <a:off x="7935497" y="1143061"/>
              <a:ext cx="123302" cy="115260"/>
            </a:xfrm>
            <a:custGeom>
              <a:avLst/>
              <a:gdLst>
                <a:gd name="T0" fmla="*/ 17 w 17"/>
                <a:gd name="T1" fmla="*/ 8 h 16"/>
                <a:gd name="T2" fmla="*/ 9 w 17"/>
                <a:gd name="T3" fmla="*/ 16 h 16"/>
                <a:gd name="T4" fmla="*/ 3 w 17"/>
                <a:gd name="T5" fmla="*/ 14 h 16"/>
                <a:gd name="T6" fmla="*/ 1 w 17"/>
                <a:gd name="T7" fmla="*/ 11 h 16"/>
                <a:gd name="T8" fmla="*/ 1 w 17"/>
                <a:gd name="T9" fmla="*/ 11 h 16"/>
                <a:gd name="T10" fmla="*/ 1 w 17"/>
                <a:gd name="T11" fmla="*/ 8 h 16"/>
                <a:gd name="T12" fmla="*/ 1 w 17"/>
                <a:gd name="T13" fmla="*/ 8 h 16"/>
                <a:gd name="T14" fmla="*/ 0 w 17"/>
                <a:gd name="T15" fmla="*/ 8 h 16"/>
                <a:gd name="T16" fmla="*/ 9 w 17"/>
                <a:gd name="T17" fmla="*/ 0 h 16"/>
                <a:gd name="T18" fmla="*/ 11 w 17"/>
                <a:gd name="T19" fmla="*/ 0 h 16"/>
                <a:gd name="T20" fmla="*/ 11 w 17"/>
                <a:gd name="T21" fmla="*/ 0 h 16"/>
                <a:gd name="T22" fmla="*/ 15 w 17"/>
                <a:gd name="T23" fmla="*/ 2 h 16"/>
                <a:gd name="T24" fmla="*/ 15 w 17"/>
                <a:gd name="T25" fmla="*/ 3 h 16"/>
                <a:gd name="T26" fmla="*/ 15 w 17"/>
                <a:gd name="T27" fmla="*/ 3 h 16"/>
                <a:gd name="T28" fmla="*/ 16 w 17"/>
                <a:gd name="T29" fmla="*/ 3 h 16"/>
                <a:gd name="T30" fmla="*/ 17 w 17"/>
                <a:gd name="T3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6">
                  <a:moveTo>
                    <a:pt x="17" y="8"/>
                  </a:moveTo>
                  <a:cubicBezTo>
                    <a:pt x="17" y="12"/>
                    <a:pt x="13" y="16"/>
                    <a:pt x="9" y="16"/>
                  </a:cubicBezTo>
                  <a:cubicBezTo>
                    <a:pt x="7" y="16"/>
                    <a:pt x="5" y="15"/>
                    <a:pt x="3" y="14"/>
                  </a:cubicBezTo>
                  <a:cubicBezTo>
                    <a:pt x="2" y="13"/>
                    <a:pt x="2" y="12"/>
                    <a:pt x="1" y="11"/>
                  </a:cubicBezTo>
                  <a:cubicBezTo>
                    <a:pt x="1" y="11"/>
                    <a:pt x="1" y="11"/>
                    <a:pt x="1" y="11"/>
                  </a:cubicBezTo>
                  <a:cubicBezTo>
                    <a:pt x="1" y="10"/>
                    <a:pt x="1" y="9"/>
                    <a:pt x="1" y="8"/>
                  </a:cubicBezTo>
                  <a:cubicBezTo>
                    <a:pt x="1" y="8"/>
                    <a:pt x="1" y="8"/>
                    <a:pt x="1" y="8"/>
                  </a:cubicBezTo>
                  <a:cubicBezTo>
                    <a:pt x="0" y="8"/>
                    <a:pt x="0" y="8"/>
                    <a:pt x="0" y="8"/>
                  </a:cubicBezTo>
                  <a:cubicBezTo>
                    <a:pt x="0" y="3"/>
                    <a:pt x="4" y="0"/>
                    <a:pt x="9" y="0"/>
                  </a:cubicBezTo>
                  <a:cubicBezTo>
                    <a:pt x="10" y="0"/>
                    <a:pt x="10" y="0"/>
                    <a:pt x="11" y="0"/>
                  </a:cubicBezTo>
                  <a:cubicBezTo>
                    <a:pt x="11" y="0"/>
                    <a:pt x="11" y="0"/>
                    <a:pt x="11" y="0"/>
                  </a:cubicBezTo>
                  <a:cubicBezTo>
                    <a:pt x="13" y="1"/>
                    <a:pt x="14" y="1"/>
                    <a:pt x="15" y="2"/>
                  </a:cubicBezTo>
                  <a:cubicBezTo>
                    <a:pt x="15" y="3"/>
                    <a:pt x="15" y="3"/>
                    <a:pt x="15" y="3"/>
                  </a:cubicBezTo>
                  <a:cubicBezTo>
                    <a:pt x="15" y="3"/>
                    <a:pt x="15" y="3"/>
                    <a:pt x="15" y="3"/>
                  </a:cubicBezTo>
                  <a:cubicBezTo>
                    <a:pt x="16" y="3"/>
                    <a:pt x="16" y="3"/>
                    <a:pt x="16" y="3"/>
                  </a:cubicBezTo>
                  <a:cubicBezTo>
                    <a:pt x="16" y="5"/>
                    <a:pt x="17" y="6"/>
                    <a:pt x="17" y="8"/>
                  </a:cubicBezTo>
                </a:path>
              </a:pathLst>
            </a:custGeom>
            <a:solidFill>
              <a:srgbClr val="0046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820"/>
            <p:cNvSpPr/>
            <p:nvPr/>
          </p:nvSpPr>
          <p:spPr bwMode="auto">
            <a:xfrm>
              <a:off x="8259834" y="1177908"/>
              <a:ext cx="91136" cy="67012"/>
            </a:xfrm>
            <a:custGeom>
              <a:avLst/>
              <a:gdLst>
                <a:gd name="T0" fmla="*/ 29 w 34"/>
                <a:gd name="T1" fmla="*/ 25 h 25"/>
                <a:gd name="T2" fmla="*/ 34 w 34"/>
                <a:gd name="T3" fmla="*/ 19 h 25"/>
                <a:gd name="T4" fmla="*/ 5 w 34"/>
                <a:gd name="T5" fmla="*/ 0 h 25"/>
                <a:gd name="T6" fmla="*/ 0 w 34"/>
                <a:gd name="T7" fmla="*/ 6 h 25"/>
                <a:gd name="T8" fmla="*/ 29 w 34"/>
                <a:gd name="T9" fmla="*/ 25 h 25"/>
              </a:gdLst>
              <a:ahLst/>
              <a:cxnLst>
                <a:cxn ang="0">
                  <a:pos x="T0" y="T1"/>
                </a:cxn>
                <a:cxn ang="0">
                  <a:pos x="T2" y="T3"/>
                </a:cxn>
                <a:cxn ang="0">
                  <a:pos x="T4" y="T5"/>
                </a:cxn>
                <a:cxn ang="0">
                  <a:pos x="T6" y="T7"/>
                </a:cxn>
                <a:cxn ang="0">
                  <a:pos x="T8" y="T9"/>
                </a:cxn>
              </a:cxnLst>
              <a:rect l="0" t="0" r="r" b="b"/>
              <a:pathLst>
                <a:path w="34" h="25">
                  <a:moveTo>
                    <a:pt x="29" y="25"/>
                  </a:moveTo>
                  <a:lnTo>
                    <a:pt x="34" y="19"/>
                  </a:lnTo>
                  <a:lnTo>
                    <a:pt x="5" y="0"/>
                  </a:lnTo>
                  <a:lnTo>
                    <a:pt x="0" y="6"/>
                  </a:lnTo>
                  <a:lnTo>
                    <a:pt x="29" y="25"/>
                  </a:lnTo>
                  <a:close/>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 name="TextBox 42"/>
          <p:cNvSpPr txBox="1"/>
          <p:nvPr/>
        </p:nvSpPr>
        <p:spPr>
          <a:xfrm>
            <a:off x="978933" y="283174"/>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贯彻和实践要求</a:t>
            </a:r>
          </a:p>
        </p:txBody>
      </p:sp>
    </p:spTree>
  </p:cSld>
  <p:clrMapOvr>
    <a:masterClrMapping/>
  </p:clrMapOvr>
  <p:transition advClick="0" advTm="315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100"/>
                                  </p:stCondLst>
                                  <p:childTnLst>
                                    <p:set>
                                      <p:cBhvr>
                                        <p:cTn id="16" dur="1" fill="hold">
                                          <p:stCondLst>
                                            <p:cond delay="0"/>
                                          </p:stCondLst>
                                        </p:cTn>
                                        <p:tgtEl>
                                          <p:spTgt spid="51"/>
                                        </p:tgtEl>
                                        <p:attrNameLst>
                                          <p:attrName>style.visibility</p:attrName>
                                        </p:attrNameLst>
                                      </p:cBhvr>
                                      <p:to>
                                        <p:strVal val="visible"/>
                                      </p:to>
                                    </p:set>
                                    <p:anim calcmode="lin" valueType="num">
                                      <p:cBhvr additive="base">
                                        <p:cTn id="17" dur="500" fill="hold"/>
                                        <p:tgtEl>
                                          <p:spTgt spid="51"/>
                                        </p:tgtEl>
                                        <p:attrNameLst>
                                          <p:attrName>ppt_x</p:attrName>
                                        </p:attrNameLst>
                                      </p:cBhvr>
                                      <p:tavLst>
                                        <p:tav tm="0">
                                          <p:val>
                                            <p:strVal val="1+#ppt_w/2"/>
                                          </p:val>
                                        </p:tav>
                                        <p:tav tm="100000">
                                          <p:val>
                                            <p:strVal val="#ppt_x"/>
                                          </p:val>
                                        </p:tav>
                                      </p:tavLst>
                                    </p:anim>
                                    <p:anim calcmode="lin" valueType="num">
                                      <p:cBhvr additive="base">
                                        <p:cTn id="18" dur="500" fill="hold"/>
                                        <p:tgtEl>
                                          <p:spTgt spid="51"/>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49"/>
                                        </p:tgtEl>
                                        <p:attrNameLst>
                                          <p:attrName>style.visibility</p:attrName>
                                        </p:attrNameLst>
                                      </p:cBhvr>
                                      <p:to>
                                        <p:strVal val="visible"/>
                                      </p:to>
                                    </p:set>
                                    <p:anim calcmode="lin" valueType="num">
                                      <p:cBhvr additive="base">
                                        <p:cTn id="21" dur="500" fill="hold"/>
                                        <p:tgtEl>
                                          <p:spTgt spid="49"/>
                                        </p:tgtEl>
                                        <p:attrNameLst>
                                          <p:attrName>ppt_x</p:attrName>
                                        </p:attrNameLst>
                                      </p:cBhvr>
                                      <p:tavLst>
                                        <p:tav tm="0">
                                          <p:val>
                                            <p:strVal val="1+#ppt_w/2"/>
                                          </p:val>
                                        </p:tav>
                                        <p:tav tm="100000">
                                          <p:val>
                                            <p:strVal val="#ppt_x"/>
                                          </p:val>
                                        </p:tav>
                                      </p:tavLst>
                                    </p:anim>
                                    <p:anim calcmode="lin" valueType="num">
                                      <p:cBhvr additive="base">
                                        <p:cTn id="22" dur="500" fill="hold"/>
                                        <p:tgtEl>
                                          <p:spTgt spid="4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1+#ppt_w/2"/>
                                          </p:val>
                                        </p:tav>
                                        <p:tav tm="100000">
                                          <p:val>
                                            <p:strVal val="#ppt_x"/>
                                          </p:val>
                                        </p:tav>
                                      </p:tavLst>
                                    </p:anim>
                                    <p:anim calcmode="lin" valueType="num">
                                      <p:cBhvr additive="base">
                                        <p:cTn id="26" dur="500" fill="hold"/>
                                        <p:tgtEl>
                                          <p:spTgt spid="50"/>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400"/>
                                  </p:stCondLst>
                                  <p:childTnLst>
                                    <p:set>
                                      <p:cBhvr>
                                        <p:cTn id="28" dur="1" fill="hold">
                                          <p:stCondLst>
                                            <p:cond delay="0"/>
                                          </p:stCondLst>
                                        </p:cTn>
                                        <p:tgtEl>
                                          <p:spTgt spid="48"/>
                                        </p:tgtEl>
                                        <p:attrNameLst>
                                          <p:attrName>style.visibility</p:attrName>
                                        </p:attrNameLst>
                                      </p:cBhvr>
                                      <p:to>
                                        <p:strVal val="visible"/>
                                      </p:to>
                                    </p:set>
                                    <p:anim calcmode="lin" valueType="num">
                                      <p:cBhvr additive="base">
                                        <p:cTn id="29" dur="500" fill="hold"/>
                                        <p:tgtEl>
                                          <p:spTgt spid="48"/>
                                        </p:tgtEl>
                                        <p:attrNameLst>
                                          <p:attrName>ppt_x</p:attrName>
                                        </p:attrNameLst>
                                      </p:cBhvr>
                                      <p:tavLst>
                                        <p:tav tm="0">
                                          <p:val>
                                            <p:strVal val="1+#ppt_w/2"/>
                                          </p:val>
                                        </p:tav>
                                        <p:tav tm="100000">
                                          <p:val>
                                            <p:strVal val="#ppt_x"/>
                                          </p:val>
                                        </p:tav>
                                      </p:tavLst>
                                    </p:anim>
                                    <p:anim calcmode="lin" valueType="num">
                                      <p:cBhvr additive="base">
                                        <p:cTn id="30"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 grpId="0" animBg="1"/>
      <p:bldP spid="49" grpId="0" animBg="1"/>
      <p:bldP spid="50" grpId="0" animBg="1"/>
      <p:bldP spid="5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456369" y="1084250"/>
            <a:ext cx="6666066" cy="497957"/>
          </a:xfrm>
          <a:prstGeom prst="rect">
            <a:avLst/>
          </a:prstGeom>
        </p:spPr>
        <p:txBody>
          <a:bodyPr wrap="square">
            <a:spAutoFit/>
          </a:bodyPr>
          <a:lstStyle/>
          <a:p>
            <a:pPr algn="ctr" eaLnBrk="1" hangingPunct="1">
              <a:lnSpc>
                <a:spcPct val="120000"/>
              </a:lnSpc>
              <a:spcAft>
                <a:spcPts val="1000"/>
              </a:spcAft>
            </a:pPr>
            <a:r>
              <a:rPr lang="zh-CN" altLang="en-US" sz="2400" b="1" kern="0">
                <a:solidFill>
                  <a:schemeClr val="accent2"/>
                </a:solidFill>
                <a:latin typeface="+mj-ea"/>
                <a:ea typeface="+mj-ea"/>
              </a:rPr>
              <a:t>中共中央政治局</a:t>
            </a:r>
            <a:r>
              <a:rPr lang="en-US" altLang="zh-CN" sz="2400" b="1" kern="0">
                <a:solidFill>
                  <a:schemeClr val="accent2"/>
                </a:solidFill>
                <a:latin typeface="+mj-ea"/>
                <a:ea typeface="+mj-ea"/>
              </a:rPr>
              <a:t>2018</a:t>
            </a:r>
            <a:r>
              <a:rPr lang="zh-CN" altLang="en-US" sz="2400" b="1" kern="0">
                <a:solidFill>
                  <a:schemeClr val="accent2"/>
                </a:solidFill>
                <a:latin typeface="+mj-ea"/>
                <a:ea typeface="+mj-ea"/>
              </a:rPr>
              <a:t>年</a:t>
            </a:r>
            <a:r>
              <a:rPr lang="en-US" altLang="zh-CN" sz="2400" b="1" kern="0">
                <a:solidFill>
                  <a:schemeClr val="accent2"/>
                </a:solidFill>
                <a:latin typeface="+mj-ea"/>
                <a:ea typeface="+mj-ea"/>
              </a:rPr>
              <a:t>9</a:t>
            </a:r>
            <a:r>
              <a:rPr lang="zh-CN" altLang="en-US" sz="2400" b="1" kern="0">
                <a:solidFill>
                  <a:schemeClr val="accent2"/>
                </a:solidFill>
                <a:latin typeface="+mj-ea"/>
                <a:ea typeface="+mj-ea"/>
              </a:rPr>
              <a:t>月</a:t>
            </a:r>
            <a:r>
              <a:rPr lang="en-US" altLang="zh-CN" sz="2400" b="1" kern="0">
                <a:solidFill>
                  <a:schemeClr val="accent2"/>
                </a:solidFill>
                <a:latin typeface="+mj-ea"/>
                <a:ea typeface="+mj-ea"/>
              </a:rPr>
              <a:t>21</a:t>
            </a:r>
            <a:r>
              <a:rPr lang="zh-CN" altLang="en-US" sz="2400" b="1" kern="0">
                <a:solidFill>
                  <a:schemeClr val="accent2"/>
                </a:solidFill>
                <a:latin typeface="+mj-ea"/>
                <a:ea typeface="+mj-ea"/>
              </a:rPr>
              <a:t>日会议要求</a:t>
            </a:r>
          </a:p>
        </p:txBody>
      </p:sp>
      <p:sp>
        <p:nvSpPr>
          <p:cNvPr id="39" name="星形: 五角 38"/>
          <p:cNvSpPr/>
          <p:nvPr/>
        </p:nvSpPr>
        <p:spPr bwMode="auto">
          <a:xfrm>
            <a:off x="5933663" y="1603787"/>
            <a:ext cx="352032" cy="352032"/>
          </a:xfrm>
          <a:prstGeom prst="star5">
            <a:avLst/>
          </a:prstGeom>
          <a:solidFill>
            <a:schemeClr val="accent2"/>
          </a:solidFill>
          <a:ln w="12700" cap="flat">
            <a:noFill/>
            <a:prstDash val="solid"/>
            <a:miter lim="800000"/>
          </a:ln>
          <a:effectLst/>
        </p:spPr>
        <p:txBody>
          <a:bodyPr vert="horz" wrap="square" lIns="91440" tIns="45720" rIns="91440" bIns="45720" numCol="1" anchor="t" anchorCtr="0" compatLnSpc="1"/>
          <a:lstStyle/>
          <a:p>
            <a:endParaRPr lang="zh-CN" altLang="en-US">
              <a:solidFill>
                <a:schemeClr val="bg2"/>
              </a:solidFill>
              <a:latin typeface="+mn-lt"/>
              <a:ea typeface="+mn-ea"/>
              <a:cs typeface="+mn-ea"/>
            </a:endParaRPr>
          </a:p>
        </p:txBody>
      </p:sp>
      <p:sp>
        <p:nvSpPr>
          <p:cNvPr id="40" name="星形: 五角 39"/>
          <p:cNvSpPr/>
          <p:nvPr/>
        </p:nvSpPr>
        <p:spPr bwMode="auto">
          <a:xfrm>
            <a:off x="6482896" y="1653290"/>
            <a:ext cx="253026" cy="253026"/>
          </a:xfrm>
          <a:prstGeom prst="star5">
            <a:avLst/>
          </a:prstGeom>
          <a:solidFill>
            <a:schemeClr val="accent2"/>
          </a:solidFill>
          <a:ln w="12700" cap="flat">
            <a:noFill/>
            <a:prstDash val="solid"/>
            <a:miter lim="800000"/>
          </a:ln>
          <a:effectLst/>
        </p:spPr>
        <p:txBody>
          <a:bodyPr vert="horz" wrap="square" lIns="91440" tIns="45720" rIns="91440" bIns="45720" numCol="1" anchor="t" anchorCtr="0" compatLnSpc="1"/>
          <a:lstStyle/>
          <a:p>
            <a:endParaRPr lang="zh-CN" altLang="en-US">
              <a:solidFill>
                <a:schemeClr val="bg2"/>
              </a:solidFill>
              <a:latin typeface="+mn-lt"/>
              <a:ea typeface="+mn-ea"/>
              <a:cs typeface="+mn-ea"/>
            </a:endParaRPr>
          </a:p>
        </p:txBody>
      </p:sp>
      <p:sp>
        <p:nvSpPr>
          <p:cNvPr id="41" name="星形: 五角 40"/>
          <p:cNvSpPr/>
          <p:nvPr/>
        </p:nvSpPr>
        <p:spPr bwMode="auto">
          <a:xfrm>
            <a:off x="5472803" y="1653290"/>
            <a:ext cx="253026" cy="253026"/>
          </a:xfrm>
          <a:prstGeom prst="star5">
            <a:avLst/>
          </a:prstGeom>
          <a:solidFill>
            <a:schemeClr val="accent2"/>
          </a:solidFill>
          <a:ln w="12700" cap="flat">
            <a:noFill/>
            <a:prstDash val="solid"/>
            <a:miter lim="800000"/>
          </a:ln>
          <a:effectLst/>
        </p:spPr>
        <p:txBody>
          <a:bodyPr vert="horz" wrap="square" lIns="91440" tIns="45720" rIns="91440" bIns="45720" numCol="1" anchor="t" anchorCtr="0" compatLnSpc="1"/>
          <a:lstStyle/>
          <a:p>
            <a:endParaRPr lang="zh-CN" altLang="en-US">
              <a:solidFill>
                <a:schemeClr val="bg2"/>
              </a:solidFill>
              <a:latin typeface="+mn-lt"/>
              <a:ea typeface="+mn-ea"/>
              <a:cs typeface="+mn-ea"/>
            </a:endParaRPr>
          </a:p>
        </p:txBody>
      </p:sp>
      <p:cxnSp>
        <p:nvCxnSpPr>
          <p:cNvPr id="42" name="直接连接符 41"/>
          <p:cNvCxnSpPr/>
          <p:nvPr/>
        </p:nvCxnSpPr>
        <p:spPr bwMode="auto">
          <a:xfrm>
            <a:off x="6911009" y="1800465"/>
            <a:ext cx="4109917" cy="0"/>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直接连接符 42"/>
          <p:cNvCxnSpPr/>
          <p:nvPr/>
        </p:nvCxnSpPr>
        <p:spPr bwMode="auto">
          <a:xfrm>
            <a:off x="1122947" y="1800465"/>
            <a:ext cx="4166018" cy="0"/>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矩形 1"/>
          <p:cNvSpPr/>
          <p:nvPr/>
        </p:nvSpPr>
        <p:spPr>
          <a:xfrm>
            <a:off x="2240965" y="2226396"/>
            <a:ext cx="7817856" cy="369332"/>
          </a:xfrm>
          <a:prstGeom prst="rect">
            <a:avLst/>
          </a:prstGeom>
        </p:spPr>
        <p:txBody>
          <a:bodyPr wrap="square">
            <a:spAutoFit/>
          </a:bodyPr>
          <a:lstStyle/>
          <a:p>
            <a:r>
              <a:rPr lang="zh-CN" altLang="zh-CN" kern="0">
                <a:latin typeface="仿宋_GB2312" panose="02010609030101010101" pitchFamily="49" charset="-122"/>
                <a:ea typeface="微软雅黑" panose="020B0503020204020204" pitchFamily="34" charset="-122"/>
              </a:rPr>
              <a:t>　　会议要求，各级党委（党组）要加强对《条例》实施的组织领导。</a:t>
            </a:r>
            <a:endParaRPr lang="zh-CN" altLang="en-US"/>
          </a:p>
        </p:txBody>
      </p:sp>
      <p:sp>
        <p:nvSpPr>
          <p:cNvPr id="5" name="矩形: 圆角 4"/>
          <p:cNvSpPr/>
          <p:nvPr/>
        </p:nvSpPr>
        <p:spPr bwMode="auto">
          <a:xfrm>
            <a:off x="1932122" y="2924944"/>
            <a:ext cx="1308383" cy="443898"/>
          </a:xfrm>
          <a:prstGeom prst="roundRect">
            <a:avLst>
              <a:gd name="adj" fmla="val 5825"/>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要抓好</a:t>
            </a:r>
          </a:p>
        </p:txBody>
      </p:sp>
      <p:sp>
        <p:nvSpPr>
          <p:cNvPr id="6" name="等腰三角形 5"/>
          <p:cNvSpPr/>
          <p:nvPr/>
        </p:nvSpPr>
        <p:spPr bwMode="auto">
          <a:xfrm rot="5400000">
            <a:off x="3312809" y="3061422"/>
            <a:ext cx="331144" cy="186746"/>
          </a:xfrm>
          <a:prstGeom prst="triangle">
            <a:avLst/>
          </a:prstGeom>
          <a:solidFill>
            <a:schemeClr val="tx2"/>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7" name="矩形 6"/>
          <p:cNvSpPr/>
          <p:nvPr/>
        </p:nvSpPr>
        <p:spPr>
          <a:xfrm>
            <a:off x="3723910" y="2832356"/>
            <a:ext cx="7039828" cy="923330"/>
          </a:xfrm>
          <a:prstGeom prst="rect">
            <a:avLst/>
          </a:prstGeom>
        </p:spPr>
        <p:txBody>
          <a:bodyPr wrap="square">
            <a:spAutoFit/>
          </a:bodyPr>
          <a:lstStyle/>
          <a:p>
            <a:pPr algn="just" eaLnBrk="1" hangingPunct="1">
              <a:lnSpc>
                <a:spcPct val="120000"/>
              </a:lnSpc>
              <a:spcAft>
                <a:spcPts val="1000"/>
              </a:spcAft>
            </a:pPr>
            <a:r>
              <a:rPr lang="zh-CN" altLang="zh-CN" kern="0">
                <a:latin typeface="仿宋_GB2312" panose="02010609030101010101" pitchFamily="49" charset="-122"/>
                <a:ea typeface="微软雅黑" panose="020B0503020204020204" pitchFamily="34" charset="-122"/>
              </a:rPr>
              <a:t>要抓好《条例》的</a:t>
            </a:r>
            <a:r>
              <a:rPr lang="zh-CN" altLang="zh-CN" b="1" kern="0">
                <a:latin typeface="仿宋_GB2312" panose="02010609030101010101" pitchFamily="49" charset="-122"/>
                <a:ea typeface="微软雅黑" panose="020B0503020204020204" pitchFamily="34" charset="-122"/>
              </a:rPr>
              <a:t>宣传解读和学习培训</a:t>
            </a:r>
            <a:r>
              <a:rPr lang="zh-CN" altLang="zh-CN" kern="0">
                <a:latin typeface="仿宋_GB2312" panose="02010609030101010101" pitchFamily="49" charset="-122"/>
                <a:ea typeface="微软雅黑" panose="020B0503020204020204" pitchFamily="34" charset="-122"/>
              </a:rPr>
              <a:t>，使各级党组织和广大党员深入领会《条例》精神，全面掌握《条例》内容，增强贯彻执行《条例》的思想自觉和行动自觉。</a:t>
            </a:r>
            <a:endParaRPr lang="zh-CN" altLang="en-US" kern="0">
              <a:latin typeface="仿宋_GB2312" panose="02010609030101010101" pitchFamily="49" charset="-122"/>
              <a:ea typeface="微软雅黑" panose="020B0503020204020204" pitchFamily="34" charset="-122"/>
            </a:endParaRPr>
          </a:p>
        </p:txBody>
      </p:sp>
      <p:sp>
        <p:nvSpPr>
          <p:cNvPr id="76" name="矩形: 圆角 75"/>
          <p:cNvSpPr/>
          <p:nvPr/>
        </p:nvSpPr>
        <p:spPr bwMode="auto">
          <a:xfrm>
            <a:off x="1932122" y="4221481"/>
            <a:ext cx="1308383" cy="443898"/>
          </a:xfrm>
          <a:prstGeom prst="roundRect">
            <a:avLst>
              <a:gd name="adj" fmla="val 5825"/>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要加强</a:t>
            </a:r>
          </a:p>
        </p:txBody>
      </p:sp>
      <p:sp>
        <p:nvSpPr>
          <p:cNvPr id="77" name="等腰三角形 76"/>
          <p:cNvSpPr/>
          <p:nvPr/>
        </p:nvSpPr>
        <p:spPr bwMode="auto">
          <a:xfrm rot="5400000">
            <a:off x="3312809" y="4357959"/>
            <a:ext cx="331144" cy="186746"/>
          </a:xfrm>
          <a:prstGeom prst="triangle">
            <a:avLst/>
          </a:prstGeom>
          <a:solidFill>
            <a:schemeClr val="tx2"/>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78" name="矩形 77"/>
          <p:cNvSpPr/>
          <p:nvPr/>
        </p:nvSpPr>
        <p:spPr>
          <a:xfrm>
            <a:off x="3723910" y="4128893"/>
            <a:ext cx="7039828" cy="725968"/>
          </a:xfrm>
          <a:prstGeom prst="rect">
            <a:avLst/>
          </a:prstGeom>
        </p:spPr>
        <p:txBody>
          <a:bodyPr wrap="square">
            <a:spAutoFit/>
          </a:bodyPr>
          <a:lstStyle/>
          <a:p>
            <a:pPr algn="just" eaLnBrk="1" hangingPunct="1">
              <a:lnSpc>
                <a:spcPct val="120000"/>
              </a:lnSpc>
              <a:spcAft>
                <a:spcPts val="1000"/>
              </a:spcAft>
            </a:pPr>
            <a:r>
              <a:rPr lang="zh-CN" altLang="en-US" kern="0">
                <a:latin typeface="仿宋_GB2312" panose="02010609030101010101" pitchFamily="49" charset="-122"/>
                <a:ea typeface="微软雅黑" panose="020B0503020204020204" pitchFamily="34" charset="-122"/>
              </a:rPr>
              <a:t>对党员领导干部的培训，提高抓好党支部工作、推动党支部建设的本领。</a:t>
            </a:r>
          </a:p>
        </p:txBody>
      </p:sp>
      <p:sp>
        <p:nvSpPr>
          <p:cNvPr id="79" name="矩形: 圆角 78"/>
          <p:cNvSpPr/>
          <p:nvPr/>
        </p:nvSpPr>
        <p:spPr bwMode="auto">
          <a:xfrm>
            <a:off x="1932122" y="5149529"/>
            <a:ext cx="1308383" cy="443898"/>
          </a:xfrm>
          <a:prstGeom prst="roundRect">
            <a:avLst>
              <a:gd name="adj" fmla="val 5825"/>
            </a:avLst>
          </a:prstGeom>
          <a:solidFill>
            <a:schemeClr val="accent2"/>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a:solidFill>
                  <a:schemeClr val="bg1"/>
                </a:solidFill>
                <a:latin typeface="+mj-ea"/>
                <a:ea typeface="+mj-ea"/>
                <a:cs typeface="+mn-ea"/>
              </a:rPr>
              <a:t>要加强</a:t>
            </a:r>
          </a:p>
        </p:txBody>
      </p:sp>
      <p:sp>
        <p:nvSpPr>
          <p:cNvPr id="80" name="等腰三角形 79"/>
          <p:cNvSpPr/>
          <p:nvPr/>
        </p:nvSpPr>
        <p:spPr bwMode="auto">
          <a:xfrm rot="5400000">
            <a:off x="3312809" y="5286007"/>
            <a:ext cx="331144" cy="186746"/>
          </a:xfrm>
          <a:prstGeom prst="triangle">
            <a:avLst/>
          </a:prstGeom>
          <a:solidFill>
            <a:schemeClr val="tx2"/>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81" name="矩形 80"/>
          <p:cNvSpPr/>
          <p:nvPr/>
        </p:nvSpPr>
        <p:spPr>
          <a:xfrm>
            <a:off x="3679407" y="5180785"/>
            <a:ext cx="7039828" cy="393569"/>
          </a:xfrm>
          <a:prstGeom prst="rect">
            <a:avLst/>
          </a:prstGeom>
        </p:spPr>
        <p:txBody>
          <a:bodyPr wrap="square">
            <a:spAutoFit/>
          </a:bodyPr>
          <a:lstStyle/>
          <a:p>
            <a:pPr algn="just" eaLnBrk="1" hangingPunct="1">
              <a:lnSpc>
                <a:spcPct val="120000"/>
              </a:lnSpc>
              <a:spcAft>
                <a:spcPts val="1000"/>
              </a:spcAft>
            </a:pPr>
            <a:r>
              <a:rPr lang="zh-CN" altLang="en-US" kern="0">
                <a:latin typeface="仿宋_GB2312" panose="02010609030101010101" pitchFamily="49" charset="-122"/>
                <a:ea typeface="微软雅黑" panose="020B0503020204020204" pitchFamily="34" charset="-122"/>
              </a:rPr>
              <a:t>督促落实，确保</a:t>
            </a:r>
            <a:r>
              <a:rPr lang="en-US" altLang="zh-CN" kern="0">
                <a:latin typeface="仿宋_GB2312" panose="02010609030101010101" pitchFamily="49" charset="-122"/>
                <a:ea typeface="微软雅黑" panose="020B0503020204020204" pitchFamily="34" charset="-122"/>
              </a:rPr>
              <a:t>《</a:t>
            </a:r>
            <a:r>
              <a:rPr lang="zh-CN" altLang="en-US" kern="0">
                <a:latin typeface="仿宋_GB2312" panose="02010609030101010101" pitchFamily="49" charset="-122"/>
                <a:ea typeface="微软雅黑" panose="020B0503020204020204" pitchFamily="34" charset="-122"/>
              </a:rPr>
              <a:t>条例</a:t>
            </a:r>
            <a:r>
              <a:rPr lang="en-US" altLang="zh-CN" kern="0">
                <a:latin typeface="仿宋_GB2312" panose="02010609030101010101" pitchFamily="49" charset="-122"/>
                <a:ea typeface="微软雅黑" panose="020B0503020204020204" pitchFamily="34" charset="-122"/>
              </a:rPr>
              <a:t>》</a:t>
            </a:r>
            <a:r>
              <a:rPr lang="zh-CN" altLang="en-US" kern="0">
                <a:latin typeface="仿宋_GB2312" panose="02010609030101010101" pitchFamily="49" charset="-122"/>
                <a:ea typeface="微软雅黑" panose="020B0503020204020204" pitchFamily="34" charset="-122"/>
              </a:rPr>
              <a:t>各项规定要求落到实处。</a:t>
            </a:r>
          </a:p>
        </p:txBody>
      </p:sp>
      <p:sp>
        <p:nvSpPr>
          <p:cNvPr id="4" name="TextBox 42"/>
          <p:cNvSpPr txBox="1"/>
          <p:nvPr/>
        </p:nvSpPr>
        <p:spPr>
          <a:xfrm>
            <a:off x="978933" y="283174"/>
            <a:ext cx="8403260"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0" i="0" u="none" strike="noStrike" cap="none" normalizeH="0" baseline="0">
                <a:ln>
                  <a:noFill/>
                </a:ln>
                <a:solidFill>
                  <a:srgbClr val="FFFF00"/>
                </a:solidFill>
                <a:effectLst/>
                <a:latin typeface="方正小标宋简体" panose="02010601030101010101" pitchFamily="2" charset="-122"/>
                <a:ea typeface="方正中雅宋_GBK" panose="02000000000000000000" pitchFamily="2" charset="-122"/>
                <a:cs typeface="宋体" panose="02010600030101010101" pitchFamily="2" charset="-122"/>
              </a:defRPr>
            </a:lvl1pPr>
          </a:lstStyle>
          <a:p>
            <a:r>
              <a:rPr lang="zh-CN" altLang="en-US" sz="3200" b="1">
                <a:gradFill>
                  <a:gsLst>
                    <a:gs pos="0">
                      <a:srgbClr val="E30000"/>
                    </a:gs>
                    <a:gs pos="100000">
                      <a:srgbClr val="760303"/>
                    </a:gs>
                  </a:gsLst>
                  <a:lin ang="5400000" scaled="0"/>
                </a:gradFill>
              </a:rPr>
              <a:t>贯彻和实践要求</a:t>
            </a:r>
          </a:p>
        </p:txBody>
      </p:sp>
    </p:spTree>
  </p:cSld>
  <p:clrMapOvr>
    <a:masterClrMapping/>
  </p:clrMapOvr>
  <p:transition advClick="0" advTm="552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400" fill="hold"/>
                                        <p:tgtEl>
                                          <p:spTgt spid="5"/>
                                        </p:tgtEl>
                                        <p:attrNameLst>
                                          <p:attrName>ppt_w</p:attrName>
                                        </p:attrNameLst>
                                      </p:cBhvr>
                                      <p:tavLst>
                                        <p:tav tm="0">
                                          <p:val>
                                            <p:fltVal val="0"/>
                                          </p:val>
                                        </p:tav>
                                        <p:tav tm="100000">
                                          <p:val>
                                            <p:strVal val="#ppt_w"/>
                                          </p:val>
                                        </p:tav>
                                      </p:tavLst>
                                    </p:anim>
                                    <p:anim calcmode="lin" valueType="num">
                                      <p:cBhvr>
                                        <p:cTn id="14" dur="400" fill="hold"/>
                                        <p:tgtEl>
                                          <p:spTgt spid="5"/>
                                        </p:tgtEl>
                                        <p:attrNameLst>
                                          <p:attrName>ppt_h</p:attrName>
                                        </p:attrNameLst>
                                      </p:cBhvr>
                                      <p:tavLst>
                                        <p:tav tm="0">
                                          <p:val>
                                            <p:fltVal val="0"/>
                                          </p:val>
                                        </p:tav>
                                        <p:tav tm="100000">
                                          <p:val>
                                            <p:strVal val="#ppt_h"/>
                                          </p:val>
                                        </p:tav>
                                      </p:tavLst>
                                    </p:anim>
                                    <p:anim calcmode="lin" valueType="num">
                                      <p:cBhvr>
                                        <p:cTn id="15" dur="400" fill="hold"/>
                                        <p:tgtEl>
                                          <p:spTgt spid="5"/>
                                        </p:tgtEl>
                                        <p:attrNameLst>
                                          <p:attrName>style.rotation</p:attrName>
                                        </p:attrNameLst>
                                      </p:cBhvr>
                                      <p:tavLst>
                                        <p:tav tm="0">
                                          <p:val>
                                            <p:fltVal val="90"/>
                                          </p:val>
                                        </p:tav>
                                        <p:tav tm="100000">
                                          <p:val>
                                            <p:fltVal val="0"/>
                                          </p:val>
                                        </p:tav>
                                      </p:tavLst>
                                    </p:anim>
                                    <p:animEffect transition="in" filter="fade">
                                      <p:cBhvr>
                                        <p:cTn id="16" dur="400"/>
                                        <p:tgtEl>
                                          <p:spTgt spid="5"/>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300"/>
                                        <p:tgtEl>
                                          <p:spTgt spid="6"/>
                                        </p:tgtEl>
                                        <p:attrNameLst>
                                          <p:attrName>ppt_x</p:attrName>
                                        </p:attrNameLst>
                                      </p:cBhvr>
                                      <p:tavLst>
                                        <p:tav tm="0">
                                          <p:val>
                                            <p:strVal val="#ppt_x-#ppt_w*1.125000"/>
                                          </p:val>
                                        </p:tav>
                                        <p:tav tm="100000">
                                          <p:val>
                                            <p:strVal val="#ppt_x"/>
                                          </p:val>
                                        </p:tav>
                                      </p:tavLst>
                                    </p:anim>
                                    <p:animEffect transition="in" filter="wipe(right)">
                                      <p:cBhvr>
                                        <p:cTn id="21" dur="300"/>
                                        <p:tgtEl>
                                          <p:spTgt spid="6"/>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2000"/>
                            </p:stCondLst>
                            <p:childTnLst>
                              <p:par>
                                <p:cTn id="27" presetID="31" presetClass="entr" presetSubtype="0" fill="hold" grpId="0" nodeType="afterEffect">
                                  <p:stCondLst>
                                    <p:cond delay="0"/>
                                  </p:stCondLst>
                                  <p:childTnLst>
                                    <p:set>
                                      <p:cBhvr>
                                        <p:cTn id="28" dur="1" fill="hold">
                                          <p:stCondLst>
                                            <p:cond delay="0"/>
                                          </p:stCondLst>
                                        </p:cTn>
                                        <p:tgtEl>
                                          <p:spTgt spid="76"/>
                                        </p:tgtEl>
                                        <p:attrNameLst>
                                          <p:attrName>style.visibility</p:attrName>
                                        </p:attrNameLst>
                                      </p:cBhvr>
                                      <p:to>
                                        <p:strVal val="visible"/>
                                      </p:to>
                                    </p:set>
                                    <p:anim calcmode="lin" valueType="num">
                                      <p:cBhvr>
                                        <p:cTn id="29" dur="400" fill="hold"/>
                                        <p:tgtEl>
                                          <p:spTgt spid="76"/>
                                        </p:tgtEl>
                                        <p:attrNameLst>
                                          <p:attrName>ppt_w</p:attrName>
                                        </p:attrNameLst>
                                      </p:cBhvr>
                                      <p:tavLst>
                                        <p:tav tm="0">
                                          <p:val>
                                            <p:fltVal val="0"/>
                                          </p:val>
                                        </p:tav>
                                        <p:tav tm="100000">
                                          <p:val>
                                            <p:strVal val="#ppt_w"/>
                                          </p:val>
                                        </p:tav>
                                      </p:tavLst>
                                    </p:anim>
                                    <p:anim calcmode="lin" valueType="num">
                                      <p:cBhvr>
                                        <p:cTn id="30" dur="400" fill="hold"/>
                                        <p:tgtEl>
                                          <p:spTgt spid="76"/>
                                        </p:tgtEl>
                                        <p:attrNameLst>
                                          <p:attrName>ppt_h</p:attrName>
                                        </p:attrNameLst>
                                      </p:cBhvr>
                                      <p:tavLst>
                                        <p:tav tm="0">
                                          <p:val>
                                            <p:fltVal val="0"/>
                                          </p:val>
                                        </p:tav>
                                        <p:tav tm="100000">
                                          <p:val>
                                            <p:strVal val="#ppt_h"/>
                                          </p:val>
                                        </p:tav>
                                      </p:tavLst>
                                    </p:anim>
                                    <p:anim calcmode="lin" valueType="num">
                                      <p:cBhvr>
                                        <p:cTn id="31" dur="400" fill="hold"/>
                                        <p:tgtEl>
                                          <p:spTgt spid="76"/>
                                        </p:tgtEl>
                                        <p:attrNameLst>
                                          <p:attrName>style.rotation</p:attrName>
                                        </p:attrNameLst>
                                      </p:cBhvr>
                                      <p:tavLst>
                                        <p:tav tm="0">
                                          <p:val>
                                            <p:fltVal val="90"/>
                                          </p:val>
                                        </p:tav>
                                        <p:tav tm="100000">
                                          <p:val>
                                            <p:fltVal val="0"/>
                                          </p:val>
                                        </p:tav>
                                      </p:tavLst>
                                    </p:anim>
                                    <p:animEffect transition="in" filter="fade">
                                      <p:cBhvr>
                                        <p:cTn id="32" dur="400"/>
                                        <p:tgtEl>
                                          <p:spTgt spid="76"/>
                                        </p:tgtEl>
                                      </p:cBhvr>
                                    </p:animEffect>
                                  </p:childTnLst>
                                </p:cTn>
                              </p:par>
                            </p:childTnLst>
                          </p:cTn>
                        </p:par>
                        <p:par>
                          <p:cTn id="33" fill="hold">
                            <p:stCondLst>
                              <p:cond delay="2500"/>
                            </p:stCondLst>
                            <p:childTnLst>
                              <p:par>
                                <p:cTn id="34" presetID="12" presetClass="entr" presetSubtype="8" fill="hold" grpId="0" nodeType="after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additive="base">
                                        <p:cTn id="36" dur="300"/>
                                        <p:tgtEl>
                                          <p:spTgt spid="77"/>
                                        </p:tgtEl>
                                        <p:attrNameLst>
                                          <p:attrName>ppt_x</p:attrName>
                                        </p:attrNameLst>
                                      </p:cBhvr>
                                      <p:tavLst>
                                        <p:tav tm="0">
                                          <p:val>
                                            <p:strVal val="#ppt_x-#ppt_w*1.125000"/>
                                          </p:val>
                                        </p:tav>
                                        <p:tav tm="100000">
                                          <p:val>
                                            <p:strVal val="#ppt_x"/>
                                          </p:val>
                                        </p:tav>
                                      </p:tavLst>
                                    </p:anim>
                                    <p:animEffect transition="in" filter="wipe(right)">
                                      <p:cBhvr>
                                        <p:cTn id="37" dur="300"/>
                                        <p:tgtEl>
                                          <p:spTgt spid="77"/>
                                        </p:tgtEl>
                                      </p:cBhvr>
                                    </p:animEffect>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wipe(left)">
                                      <p:cBhvr>
                                        <p:cTn id="41" dur="500"/>
                                        <p:tgtEl>
                                          <p:spTgt spid="78"/>
                                        </p:tgtEl>
                                      </p:cBhvr>
                                    </p:animEffect>
                                  </p:childTnLst>
                                </p:cTn>
                              </p:par>
                            </p:childTnLst>
                          </p:cTn>
                        </p:par>
                        <p:par>
                          <p:cTn id="42" fill="hold">
                            <p:stCondLst>
                              <p:cond delay="3500"/>
                            </p:stCondLst>
                            <p:childTnLst>
                              <p:par>
                                <p:cTn id="43" presetID="31" presetClass="entr" presetSubtype="0" fill="hold" grpId="0" nodeType="afterEffect">
                                  <p:stCondLst>
                                    <p:cond delay="0"/>
                                  </p:stCondLst>
                                  <p:childTnLst>
                                    <p:set>
                                      <p:cBhvr>
                                        <p:cTn id="44" dur="1" fill="hold">
                                          <p:stCondLst>
                                            <p:cond delay="0"/>
                                          </p:stCondLst>
                                        </p:cTn>
                                        <p:tgtEl>
                                          <p:spTgt spid="79"/>
                                        </p:tgtEl>
                                        <p:attrNameLst>
                                          <p:attrName>style.visibility</p:attrName>
                                        </p:attrNameLst>
                                      </p:cBhvr>
                                      <p:to>
                                        <p:strVal val="visible"/>
                                      </p:to>
                                    </p:set>
                                    <p:anim calcmode="lin" valueType="num">
                                      <p:cBhvr>
                                        <p:cTn id="45" dur="400" fill="hold"/>
                                        <p:tgtEl>
                                          <p:spTgt spid="79"/>
                                        </p:tgtEl>
                                        <p:attrNameLst>
                                          <p:attrName>ppt_w</p:attrName>
                                        </p:attrNameLst>
                                      </p:cBhvr>
                                      <p:tavLst>
                                        <p:tav tm="0">
                                          <p:val>
                                            <p:fltVal val="0"/>
                                          </p:val>
                                        </p:tav>
                                        <p:tav tm="100000">
                                          <p:val>
                                            <p:strVal val="#ppt_w"/>
                                          </p:val>
                                        </p:tav>
                                      </p:tavLst>
                                    </p:anim>
                                    <p:anim calcmode="lin" valueType="num">
                                      <p:cBhvr>
                                        <p:cTn id="46" dur="400" fill="hold"/>
                                        <p:tgtEl>
                                          <p:spTgt spid="79"/>
                                        </p:tgtEl>
                                        <p:attrNameLst>
                                          <p:attrName>ppt_h</p:attrName>
                                        </p:attrNameLst>
                                      </p:cBhvr>
                                      <p:tavLst>
                                        <p:tav tm="0">
                                          <p:val>
                                            <p:fltVal val="0"/>
                                          </p:val>
                                        </p:tav>
                                        <p:tav tm="100000">
                                          <p:val>
                                            <p:strVal val="#ppt_h"/>
                                          </p:val>
                                        </p:tav>
                                      </p:tavLst>
                                    </p:anim>
                                    <p:anim calcmode="lin" valueType="num">
                                      <p:cBhvr>
                                        <p:cTn id="47" dur="400" fill="hold"/>
                                        <p:tgtEl>
                                          <p:spTgt spid="79"/>
                                        </p:tgtEl>
                                        <p:attrNameLst>
                                          <p:attrName>style.rotation</p:attrName>
                                        </p:attrNameLst>
                                      </p:cBhvr>
                                      <p:tavLst>
                                        <p:tav tm="0">
                                          <p:val>
                                            <p:fltVal val="90"/>
                                          </p:val>
                                        </p:tav>
                                        <p:tav tm="100000">
                                          <p:val>
                                            <p:fltVal val="0"/>
                                          </p:val>
                                        </p:tav>
                                      </p:tavLst>
                                    </p:anim>
                                    <p:animEffect transition="in" filter="fade">
                                      <p:cBhvr>
                                        <p:cTn id="48" dur="400"/>
                                        <p:tgtEl>
                                          <p:spTgt spid="79"/>
                                        </p:tgtEl>
                                      </p:cBhvr>
                                    </p:animEffect>
                                  </p:childTnLst>
                                </p:cTn>
                              </p:par>
                            </p:childTnLst>
                          </p:cTn>
                        </p:par>
                        <p:par>
                          <p:cTn id="49" fill="hold">
                            <p:stCondLst>
                              <p:cond delay="4000"/>
                            </p:stCondLst>
                            <p:childTnLst>
                              <p:par>
                                <p:cTn id="50" presetID="12" presetClass="entr" presetSubtype="8"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additive="base">
                                        <p:cTn id="52" dur="300"/>
                                        <p:tgtEl>
                                          <p:spTgt spid="80"/>
                                        </p:tgtEl>
                                        <p:attrNameLst>
                                          <p:attrName>ppt_x</p:attrName>
                                        </p:attrNameLst>
                                      </p:cBhvr>
                                      <p:tavLst>
                                        <p:tav tm="0">
                                          <p:val>
                                            <p:strVal val="#ppt_x-#ppt_w*1.125000"/>
                                          </p:val>
                                        </p:tav>
                                        <p:tav tm="100000">
                                          <p:val>
                                            <p:strVal val="#ppt_x"/>
                                          </p:val>
                                        </p:tav>
                                      </p:tavLst>
                                    </p:anim>
                                    <p:animEffect transition="in" filter="wipe(right)">
                                      <p:cBhvr>
                                        <p:cTn id="53" dur="300"/>
                                        <p:tgtEl>
                                          <p:spTgt spid="80"/>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p:bldP spid="76" grpId="0" animBg="1"/>
      <p:bldP spid="77" grpId="0" animBg="1"/>
      <p:bldP spid="78" grpId="0"/>
      <p:bldP spid="79" grpId="0" animBg="1"/>
      <p:bldP spid="80" grpId="0" animBg="1"/>
      <p:bldP spid="8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994535" y="2701290"/>
            <a:ext cx="10128885" cy="1322070"/>
          </a:xfrm>
          <a:prstGeom prst="rect">
            <a:avLst/>
          </a:prstGeom>
          <a:noFill/>
        </p:spPr>
        <p:txBody>
          <a:bodyPr wrap="square" rtlCol="0">
            <a:spAutoFit/>
          </a:bodyPr>
          <a:lstStyle/>
          <a:p>
            <a:pPr marL="0" marR="0" indent="0" algn="l" defTabSz="914400" rtl="0" eaLnBrk="0" fontAlgn="base" latinLnBrk="0" hangingPunct="0">
              <a:lnSpc>
                <a:spcPct val="100000"/>
              </a:lnSpc>
              <a:spcBef>
                <a:spcPct val="0"/>
              </a:spcBef>
              <a:spcAft>
                <a:spcPct val="0"/>
              </a:spcAft>
              <a:buNone/>
            </a:pPr>
            <a:r>
              <a:rPr kumimoji="0" lang="zh-CN" altLang="en-US" sz="8000" b="1" i="0" u="none" strike="noStrike" kern="1200" cap="none" spc="0" normalizeH="0" baseline="0" noProof="1">
                <a:gradFill>
                  <a:gsLst>
                    <a:gs pos="14000">
                      <a:srgbClr val="FF0000"/>
                    </a:gs>
                    <a:gs pos="94000">
                      <a:srgbClr val="790000"/>
                    </a:gs>
                    <a:gs pos="49000">
                      <a:srgbClr val="FF0000"/>
                    </a:gs>
                  </a:gsLst>
                  <a:lin ang="5400000" scaled="1"/>
                </a:gradFill>
                <a:effectLst>
                  <a:glow rad="152400">
                    <a:sysClr val="window" lastClr="FFFFFF"/>
                  </a:glow>
                </a:effectLst>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rPr>
              <a:t>学习完毕 谢谢聆听</a:t>
            </a:r>
          </a:p>
        </p:txBody>
      </p:sp>
      <p:pic>
        <p:nvPicPr>
          <p:cNvPr id="19" name="Picture 11" descr="F:\桌面\党政机关\素材\党徽\Nipic_20180988_201509091138025270001.png"/>
          <p:cNvPicPr>
            <a:picLocks noChangeAspect="1"/>
          </p:cNvPicPr>
          <p:nvPr/>
        </p:nvPicPr>
        <p:blipFill>
          <a:blip r:embed="rId3"/>
          <a:stretch>
            <a:fillRect/>
          </a:stretch>
        </p:blipFill>
        <p:spPr>
          <a:xfrm>
            <a:off x="5273675" y="1287463"/>
            <a:ext cx="2057400" cy="1584325"/>
          </a:xfrm>
          <a:prstGeom prst="rect">
            <a:avLst/>
          </a:prstGeom>
          <a:noFill/>
          <a:ln w="9525">
            <a:noFill/>
          </a:ln>
        </p:spPr>
      </p:pic>
      <p:grpSp>
        <p:nvGrpSpPr>
          <p:cNvPr id="5" name="组合 4"/>
          <p:cNvGrpSpPr/>
          <p:nvPr/>
        </p:nvGrpSpPr>
        <p:grpSpPr>
          <a:xfrm>
            <a:off x="-57122" y="2986386"/>
            <a:ext cx="12316097" cy="3997456"/>
            <a:chOff x="-2" y="2859315"/>
            <a:chExt cx="12200625" cy="3998687"/>
          </a:xfrm>
        </p:grpSpPr>
        <p:pic>
          <p:nvPicPr>
            <p:cNvPr id="2" name="图片 9"/>
            <p:cNvPicPr>
              <a:picLocks noChangeAspect="1"/>
            </p:cNvPicPr>
            <p:nvPr/>
          </p:nvPicPr>
          <p:blipFill>
            <a:blip r:embed="rId4"/>
            <a:stretch>
              <a:fillRect/>
            </a:stretch>
          </p:blipFill>
          <p:spPr>
            <a:xfrm>
              <a:off x="1" y="4826658"/>
              <a:ext cx="12191982" cy="2031341"/>
            </a:xfrm>
            <a:prstGeom prst="rect">
              <a:avLst/>
            </a:prstGeom>
            <a:noFill/>
            <a:ln w="9525">
              <a:noFill/>
            </a:ln>
          </p:spPr>
        </p:pic>
        <p:grpSp>
          <p:nvGrpSpPr>
            <p:cNvPr id="9" name="组合 11"/>
            <p:cNvGrpSpPr/>
            <p:nvPr/>
          </p:nvGrpSpPr>
          <p:grpSpPr>
            <a:xfrm>
              <a:off x="-2" y="2859315"/>
              <a:ext cx="12200625" cy="3998687"/>
              <a:chOff x="-2" y="1748425"/>
              <a:chExt cx="12200625" cy="5109576"/>
            </a:xfrm>
          </p:grpSpPr>
          <p:pic>
            <p:nvPicPr>
              <p:cNvPr id="3" name="Picture 15"/>
              <p:cNvPicPr>
                <a:picLocks noChangeAspect="1"/>
              </p:cNvPicPr>
              <p:nvPr/>
            </p:nvPicPr>
            <p:blipFill>
              <a:blip r:embed="rId5"/>
              <a:stretch>
                <a:fillRect/>
              </a:stretch>
            </p:blipFill>
            <p:spPr>
              <a:xfrm flipH="1">
                <a:off x="-2" y="1748425"/>
                <a:ext cx="1059543" cy="3739782"/>
              </a:xfrm>
              <a:prstGeom prst="rect">
                <a:avLst/>
              </a:prstGeom>
              <a:noFill/>
              <a:ln w="9525">
                <a:noFill/>
              </a:ln>
            </p:spPr>
          </p:pic>
          <p:pic>
            <p:nvPicPr>
              <p:cNvPr id="14" name="图片 25"/>
              <p:cNvPicPr>
                <a:picLocks noChangeAspect="1"/>
              </p:cNvPicPr>
              <p:nvPr/>
            </p:nvPicPr>
            <p:blipFill>
              <a:blip r:embed="rId6"/>
              <a:stretch>
                <a:fillRect/>
              </a:stretch>
            </p:blipFill>
            <p:spPr>
              <a:xfrm>
                <a:off x="3905250" y="4556150"/>
                <a:ext cx="8286750" cy="1949198"/>
              </a:xfrm>
              <a:prstGeom prst="rect">
                <a:avLst/>
              </a:prstGeom>
              <a:noFill/>
              <a:ln w="9525">
                <a:noFill/>
              </a:ln>
            </p:spPr>
          </p:pic>
          <p:pic>
            <p:nvPicPr>
              <p:cNvPr id="15" name="图片 13" descr="liangxueyizuo3.png"/>
              <p:cNvPicPr>
                <a:picLocks noChangeAspect="1"/>
              </p:cNvPicPr>
              <p:nvPr/>
            </p:nvPicPr>
            <p:blipFill>
              <a:blip r:embed="rId7"/>
              <a:srcRect t="49678" r="71510"/>
              <a:stretch>
                <a:fillRect/>
              </a:stretch>
            </p:blipFill>
            <p:spPr>
              <a:xfrm>
                <a:off x="0" y="3873248"/>
                <a:ext cx="4133850" cy="2984753"/>
              </a:xfrm>
              <a:prstGeom prst="rect">
                <a:avLst/>
              </a:prstGeom>
              <a:noFill/>
              <a:ln w="9525">
                <a:noFill/>
              </a:ln>
            </p:spPr>
          </p:pic>
          <p:grpSp>
            <p:nvGrpSpPr>
              <p:cNvPr id="17" name="组合 37"/>
              <p:cNvGrpSpPr/>
              <p:nvPr/>
            </p:nvGrpSpPr>
            <p:grpSpPr>
              <a:xfrm flipV="1">
                <a:off x="0" y="5116605"/>
                <a:ext cx="12200623" cy="1741396"/>
                <a:chOff x="-14" y="-2"/>
                <a:chExt cx="12192002" cy="1741398"/>
              </a:xfrm>
            </p:grpSpPr>
            <p:pic>
              <p:nvPicPr>
                <p:cNvPr id="18" name="图片 38"/>
                <p:cNvPicPr>
                  <a:picLocks noChangeAspect="1"/>
                </p:cNvPicPr>
                <p:nvPr/>
              </p:nvPicPr>
              <p:blipFill>
                <a:blip r:embed="rId8"/>
                <a:stretch>
                  <a:fillRect/>
                </a:stretch>
              </p:blipFill>
              <p:spPr>
                <a:xfrm flipV="1">
                  <a:off x="-13" y="-2"/>
                  <a:ext cx="12192001" cy="1741398"/>
                </a:xfrm>
                <a:prstGeom prst="rect">
                  <a:avLst/>
                </a:prstGeom>
                <a:noFill/>
                <a:ln w="9525">
                  <a:noFill/>
                </a:ln>
              </p:spPr>
            </p:pic>
            <p:pic>
              <p:nvPicPr>
                <p:cNvPr id="20" name="图片 39" descr="liangxueyizuo3.png"/>
                <p:cNvPicPr>
                  <a:picLocks noChangeAspect="1"/>
                </p:cNvPicPr>
                <p:nvPr/>
              </p:nvPicPr>
              <p:blipFill>
                <a:blip r:embed="rId7"/>
                <a:srcRect l="56876" t="72408" b="8908"/>
                <a:stretch>
                  <a:fillRect/>
                </a:stretch>
              </p:blipFill>
              <p:spPr>
                <a:xfrm flipV="1">
                  <a:off x="-14" y="1"/>
                  <a:ext cx="12183368" cy="1195950"/>
                </a:xfrm>
                <a:prstGeom prst="rect">
                  <a:avLst/>
                </a:prstGeom>
                <a:noFill/>
                <a:ln w="9525">
                  <a:noFill/>
                </a:ln>
              </p:spPr>
            </p:pic>
          </p:grpSp>
        </p:grpSp>
      </p:grpSp>
      <p:pic>
        <p:nvPicPr>
          <p:cNvPr id="21" name="Picture 2" descr="C:\Users\PC\Desktop\zqq\image3.png"/>
          <p:cNvPicPr>
            <a:picLocks noChangeAspect="1"/>
          </p:cNvPicPr>
          <p:nvPr/>
        </p:nvPicPr>
        <p:blipFill>
          <a:blip r:embed="rId9"/>
          <a:srcRect l="4849" t="29688"/>
          <a:stretch>
            <a:fillRect/>
          </a:stretch>
        </p:blipFill>
        <p:spPr>
          <a:xfrm>
            <a:off x="8474167" y="5087470"/>
            <a:ext cx="3751483" cy="1856699"/>
          </a:xfrm>
          <a:prstGeom prst="rect">
            <a:avLst/>
          </a:prstGeom>
          <a:noFill/>
          <a:ln w="9525">
            <a:noFill/>
          </a:ln>
        </p:spPr>
      </p:pic>
      <p:pic>
        <p:nvPicPr>
          <p:cNvPr id="22" name="图片 21"/>
          <p:cNvPicPr>
            <a:picLocks noChangeAspect="1"/>
          </p:cNvPicPr>
          <p:nvPr/>
        </p:nvPicPr>
        <p:blipFill>
          <a:blip r:embed="rId10"/>
          <a:stretch>
            <a:fillRect/>
          </a:stretch>
        </p:blipFill>
        <p:spPr>
          <a:xfrm>
            <a:off x="8955005" y="4912909"/>
            <a:ext cx="3251601" cy="2031260"/>
          </a:xfrm>
          <a:prstGeom prst="rect">
            <a:avLst/>
          </a:prstGeom>
          <a:noFill/>
          <a:ln w="9525">
            <a:noFill/>
          </a:ln>
        </p:spPr>
      </p:pic>
      <p:pic>
        <p:nvPicPr>
          <p:cNvPr id="23" name="PA_图片 12"/>
          <p:cNvPicPr>
            <a:picLocks noChangeAspect="1"/>
          </p:cNvPicPr>
          <p:nvPr/>
        </p:nvPicPr>
        <p:blipFill>
          <a:blip r:embed="rId11"/>
          <a:stretch>
            <a:fillRect/>
          </a:stretch>
        </p:blipFill>
        <p:spPr>
          <a:xfrm>
            <a:off x="-57130" y="-39692"/>
            <a:ext cx="4397360" cy="1434577"/>
          </a:xfrm>
          <a:prstGeom prst="rect">
            <a:avLst/>
          </a:prstGeom>
          <a:noFill/>
          <a:ln w="9525">
            <a:noFill/>
          </a:ln>
        </p:spPr>
      </p:pic>
      <p:pic>
        <p:nvPicPr>
          <p:cNvPr id="24" name="图片 23"/>
          <p:cNvPicPr>
            <a:picLocks noChangeAspect="1"/>
          </p:cNvPicPr>
          <p:nvPr/>
        </p:nvPicPr>
        <p:blipFill>
          <a:blip r:embed="rId12"/>
          <a:stretch>
            <a:fillRect/>
          </a:stretch>
        </p:blipFill>
        <p:spPr>
          <a:xfrm>
            <a:off x="9678641" y="264358"/>
            <a:ext cx="2169321" cy="1220343"/>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advClick="0" advTm="3672"/>
    </mc:Choice>
    <mc:Fallback xmlns="">
      <p:transition advClick="0" advTm="36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10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2" presetClass="entr" presetSubtype="4" fill="hold" nodeType="withEffect">
                                  <p:stCondLst>
                                    <p:cond delay="1000"/>
                                  </p:stCondLst>
                                  <p:childTnLst>
                                    <p:set>
                                      <p:cBhvr>
                                        <p:cTn id="14" dur="1" fill="hold">
                                          <p:stCondLst>
                                            <p:cond delay="0"/>
                                          </p:stCondLst>
                                        </p:cTn>
                                        <p:tgtEl>
                                          <p:spTgt spid="22"/>
                                        </p:tgtEl>
                                        <p:attrNameLst>
                                          <p:attrName>style.visibility</p:attrName>
                                        </p:attrNameLst>
                                      </p:cBhvr>
                                      <p:to>
                                        <p:strVal val="visible"/>
                                      </p:to>
                                    </p:se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ppt_x</p:attrName>
                                        </p:attrNameLst>
                                      </p:cBhvr>
                                      <p:tavLst>
                                        <p:tav tm="0">
                                          <p:val>
                                            <p:strVal val="0-#ppt_w/2"/>
                                          </p:val>
                                        </p:tav>
                                        <p:tav tm="100000">
                                          <p:val>
                                            <p:strVal val="#ppt_x"/>
                                          </p:val>
                                        </p:tav>
                                      </p:tavLst>
                                    </p:anim>
                                    <p:anim calcmode="lin" valueType="num">
                                      <p:cBhvr>
                                        <p:cTn id="21" dur="500" fill="hold"/>
                                        <p:tgtEl>
                                          <p:spTgt spid="23"/>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ppt_x</p:attrName>
                                        </p:attrNameLst>
                                      </p:cBhvr>
                                      <p:tavLst>
                                        <p:tav tm="0">
                                          <p:val>
                                            <p:strVal val="1+#ppt_w/2"/>
                                          </p:val>
                                        </p:tav>
                                        <p:tav tm="100000">
                                          <p:val>
                                            <p:strVal val="#ppt_x"/>
                                          </p:val>
                                        </p:tav>
                                      </p:tavLst>
                                    </p:anim>
                                    <p:anim calcmode="lin" valueType="num">
                                      <p:cBhvr>
                                        <p:cTn id="25"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childTnLst>
                          </p:cTn>
                        </p:par>
                        <p:par>
                          <p:cTn id="33" fill="hold">
                            <p:stCondLst>
                              <p:cond delay="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5.1.2"/>
  <p:tag name="RESOURCELIBID_ANIM" val="462"/>
</p:tagLst>
</file>

<file path=ppt/tags/tag3.xml><?xml version="1.0" encoding="utf-8"?>
<p:tagLst xmlns:a="http://schemas.openxmlformats.org/drawingml/2006/main" xmlns:r="http://schemas.openxmlformats.org/officeDocument/2006/relationships" xmlns:p="http://schemas.openxmlformats.org/presentationml/2006/main">
  <p:tag name="TIMING" val="|5.2"/>
</p:tagLst>
</file>

<file path=ppt/theme/theme1.xml><?xml version="1.0" encoding="utf-8"?>
<a:theme xmlns:a="http://schemas.openxmlformats.org/drawingml/2006/main" name="1_默认设计模板">
  <a:themeElements>
    <a:clrScheme name="自定义 3">
      <a:dk1>
        <a:srgbClr val="3D3D3D"/>
      </a:dk1>
      <a:lt1>
        <a:srgbClr val="FFFFFF"/>
      </a:lt1>
      <a:dk2>
        <a:srgbClr val="7F7F7F"/>
      </a:dk2>
      <a:lt2>
        <a:srgbClr val="F6F6F6"/>
      </a:lt2>
      <a:accent1>
        <a:srgbClr val="B51B25"/>
      </a:accent1>
      <a:accent2>
        <a:srgbClr val="DA0000"/>
      </a:accent2>
      <a:accent3>
        <a:srgbClr val="F1E69E"/>
      </a:accent3>
      <a:accent4>
        <a:srgbClr val="FFFF00"/>
      </a:accent4>
      <a:accent5>
        <a:srgbClr val="969696"/>
      </a:accent5>
      <a:accent6>
        <a:srgbClr val="3D3D3D"/>
      </a:accent6>
      <a:hlink>
        <a:srgbClr val="DA0000"/>
      </a:hlink>
      <a:folHlink>
        <a:srgbClr val="3D3D3D"/>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cap="flat" cmpd="sng" algn="ctr">
          <a:solidFill>
            <a:schemeClr val="tx1"/>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t" anchorCtr="0" forceAA="0" compatLnSpc="1">
        <a:noAutofit/>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W党政快捷模板3</Template>
  <TotalTime>6</TotalTime>
  <Words>3518</Words>
  <Application>Microsoft Office PowerPoint</Application>
  <PresentationFormat>自定义</PresentationFormat>
  <Paragraphs>379</Paragraphs>
  <Slides>35</Slides>
  <Notes>35</Notes>
  <HiddenSlides>0</HiddenSlides>
  <MMClips>1</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35</vt:i4>
      </vt:variant>
    </vt:vector>
  </HeadingPairs>
  <TitlesOfParts>
    <vt:vector size="37" baseType="lpstr">
      <vt:lpstr>1_默认设计模板</vt:lpstr>
      <vt:lpstr>Image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导出</dc:title>
  <dc:creator>精益办公</dc:creator>
  <cp:lastModifiedBy>user</cp:lastModifiedBy>
  <cp:revision>102</cp:revision>
  <dcterms:created xsi:type="dcterms:W3CDTF">2018-11-21T01:56:00Z</dcterms:created>
  <dcterms:modified xsi:type="dcterms:W3CDTF">2018-11-28T08:58:03Z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